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512064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DFFC1"/>
    <a:srgbClr val="F9FF4B"/>
    <a:srgbClr val="333399"/>
    <a:srgbClr val="4DB6F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4124" autoAdjust="0"/>
    <p:restoredTop sz="94660"/>
  </p:normalViewPr>
  <p:slideViewPr>
    <p:cSldViewPr snapToGrid="0">
      <p:cViewPr>
        <p:scale>
          <a:sx n="30" d="100"/>
          <a:sy n="30" d="100"/>
        </p:scale>
        <p:origin x="-1880" y="-288"/>
      </p:cViewPr>
      <p:guideLst>
        <p:guide orient="horz" pos="13680"/>
        <p:guide pos="16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7423E-5863-1841-9C48-9018AF1F8F8F}" type="datetimeFigureOut">
              <a:rPr lang="en-US" smtClean="0"/>
              <a:t>12/8/15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2000" y="685800"/>
            <a:ext cx="5334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6C6AF-E763-ED4F-869C-24FB6B31B5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2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6C6AF-E763-ED4F-869C-24FB6B31B5C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2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163" y="10226675"/>
            <a:ext cx="43526075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325" y="18653125"/>
            <a:ext cx="35845750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DE4DE-9229-B844-9EB0-7D80D128D3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4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1A2C3-9333-E344-AEE8-4D9E135091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0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485513" y="2925763"/>
            <a:ext cx="10880725" cy="26335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0163" y="2925763"/>
            <a:ext cx="32492950" cy="26335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5D6A3-8574-B843-BDDF-45781FC8DF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3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2D805-2D1F-A147-A9E2-B37766934F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0" y="21153438"/>
            <a:ext cx="43526075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0" y="13952538"/>
            <a:ext cx="43526075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6F66D-53F0-D243-BD32-EACCFD4505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163" y="9509125"/>
            <a:ext cx="21686837" cy="1975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79400" y="9509125"/>
            <a:ext cx="21686838" cy="1975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BC2D-EC3B-6C41-BC77-2412C535CD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5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317625"/>
            <a:ext cx="46085125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638" y="7369175"/>
            <a:ext cx="2262505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638" y="10439400"/>
            <a:ext cx="2262505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775" y="7369175"/>
            <a:ext cx="22632988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775" y="10439400"/>
            <a:ext cx="22632988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4B3DE-5761-6645-901C-CA1D16CF9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0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086A-E29D-CA4F-ABA9-3D5621FEF2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2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1562B-6A14-EB40-899E-174A8E8E43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0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311275"/>
            <a:ext cx="1684655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9963" y="1311275"/>
            <a:ext cx="286258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638" y="6888163"/>
            <a:ext cx="1684655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35338-D45C-E34D-8E50-8B63F5FAF4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24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175" y="23042563"/>
            <a:ext cx="30724475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175" y="2941638"/>
            <a:ext cx="30724475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175" y="25763538"/>
            <a:ext cx="30724475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D55E-3C9C-3249-A799-778C5A07AD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4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0163" y="2925763"/>
            <a:ext cx="435260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0163" y="9509125"/>
            <a:ext cx="43526075" cy="197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40163" y="29992638"/>
            <a:ext cx="10668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t" anchorCtr="0" compatLnSpc="1">
            <a:prstTxWarp prst="textNoShape">
              <a:avLst/>
            </a:prstTxWarp>
          </a:bodyPr>
          <a:lstStyle>
            <a:lvl1pPr defTabSz="4806950">
              <a:defRPr sz="7400" baseline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495838" y="29992638"/>
            <a:ext cx="162147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t" anchorCtr="0" compatLnSpc="1">
            <a:prstTxWarp prst="textNoShape">
              <a:avLst/>
            </a:prstTxWarp>
          </a:bodyPr>
          <a:lstStyle>
            <a:lvl1pPr algn="ctr" defTabSz="4806950">
              <a:defRPr sz="7400" baseline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698238" y="29992638"/>
            <a:ext cx="10668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709" tIns="240355" rIns="480709" bIns="240355" numCol="1" anchor="t" anchorCtr="0" compatLnSpc="1">
            <a:prstTxWarp prst="textNoShape">
              <a:avLst/>
            </a:prstTxWarp>
          </a:bodyPr>
          <a:lstStyle>
            <a:lvl1pPr algn="r" defTabSz="4806950">
              <a:defRPr sz="7400" baseline="0" smtClean="0"/>
            </a:lvl1pPr>
          </a:lstStyle>
          <a:p>
            <a:pPr>
              <a:defRPr/>
            </a:pPr>
            <a:fld id="{EEAC6321-D3F4-9F48-A440-A8C8EBC765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806950" rtl="0" eaLnBrk="0" fontAlgn="base" hangingPunct="0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806950" rtl="0" fontAlgn="base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806950" rtl="0" fontAlgn="base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806950" rtl="0" fontAlgn="base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806950" rtl="0" fontAlgn="base">
        <a:spcBef>
          <a:spcPct val="0"/>
        </a:spcBef>
        <a:spcAft>
          <a:spcPct val="0"/>
        </a:spcAft>
        <a:defRPr sz="23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03400" indent="-1803400" algn="l" defTabSz="4806950" rtl="0" eaLnBrk="0" fontAlgn="base" hangingPunct="0">
        <a:spcBef>
          <a:spcPct val="20000"/>
        </a:spcBef>
        <a:spcAft>
          <a:spcPct val="0"/>
        </a:spcAft>
        <a:buChar char="•"/>
        <a:defRPr sz="16800">
          <a:solidFill>
            <a:schemeClr val="tx1"/>
          </a:solidFill>
          <a:latin typeface="+mn-lt"/>
          <a:ea typeface="+mn-ea"/>
          <a:cs typeface="+mn-cs"/>
        </a:defRPr>
      </a:lvl1pPr>
      <a:lvl2pPr marL="3905250" indent="-1501775" algn="l" defTabSz="4806950" rtl="0" eaLnBrk="0" fontAlgn="base" hangingPunct="0">
        <a:spcBef>
          <a:spcPct val="20000"/>
        </a:spcBef>
        <a:spcAft>
          <a:spcPct val="0"/>
        </a:spcAft>
        <a:buChar char="–"/>
        <a:defRPr sz="14700">
          <a:solidFill>
            <a:schemeClr val="tx1"/>
          </a:solidFill>
          <a:latin typeface="+mn-lt"/>
          <a:ea typeface="+mn-ea"/>
        </a:defRPr>
      </a:lvl2pPr>
      <a:lvl3pPr marL="6008688" indent="-1201738" algn="l" defTabSz="4806950" rtl="0" eaLnBrk="0" fontAlgn="base" hangingPunct="0">
        <a:spcBef>
          <a:spcPct val="20000"/>
        </a:spcBef>
        <a:spcAft>
          <a:spcPct val="0"/>
        </a:spcAft>
        <a:buChar char="•"/>
        <a:defRPr sz="12600">
          <a:solidFill>
            <a:schemeClr val="tx1"/>
          </a:solidFill>
          <a:latin typeface="+mn-lt"/>
          <a:ea typeface="+mn-ea"/>
        </a:defRPr>
      </a:lvl3pPr>
      <a:lvl4pPr marL="8412163" indent="-1201738" algn="l" defTabSz="4806950" rtl="0" eaLnBrk="0" fontAlgn="base" hangingPunct="0">
        <a:spcBef>
          <a:spcPct val="20000"/>
        </a:spcBef>
        <a:spcAft>
          <a:spcPct val="0"/>
        </a:spcAft>
        <a:buChar char="–"/>
        <a:defRPr sz="10500">
          <a:solidFill>
            <a:schemeClr val="tx1"/>
          </a:solidFill>
          <a:latin typeface="+mn-lt"/>
          <a:ea typeface="+mn-ea"/>
        </a:defRPr>
      </a:lvl4pPr>
      <a:lvl5pPr marL="10815638" indent="-1201738" algn="l" defTabSz="4806950" rtl="0" eaLnBrk="0" fontAlgn="base" hangingPunct="0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5pPr>
      <a:lvl6pPr marL="11272838" indent="-1201738" algn="l" defTabSz="4806950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6pPr>
      <a:lvl7pPr marL="11730038" indent="-1201738" algn="l" defTabSz="4806950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7pPr>
      <a:lvl8pPr marL="12187238" indent="-1201738" algn="l" defTabSz="4806950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8pPr>
      <a:lvl9pPr marL="12644438" indent="-1201738" algn="l" defTabSz="4806950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10" Type="http://schemas.openxmlformats.org/officeDocument/2006/relationships/image" Target="../media/image8.jpg"/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jpg"/><Relationship Id="rId14" Type="http://schemas.openxmlformats.org/officeDocument/2006/relationships/image" Target="../media/image12.jpg"/><Relationship Id="rId15" Type="http://schemas.openxmlformats.org/officeDocument/2006/relationships/image" Target="../media/image13.jpg"/><Relationship Id="rId16" Type="http://schemas.openxmlformats.org/officeDocument/2006/relationships/image" Target="../media/image14.jpg"/><Relationship Id="rId17" Type="http://schemas.openxmlformats.org/officeDocument/2006/relationships/image" Target="../media/image15.jpg"/><Relationship Id="rId18" Type="http://schemas.openxmlformats.org/officeDocument/2006/relationships/image" Target="../media/image16.jpg"/><Relationship Id="rId19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3"/>
          <p:cNvSpPr>
            <a:spLocks noChangeArrowheads="1"/>
          </p:cNvSpPr>
          <p:nvPr/>
        </p:nvSpPr>
        <p:spPr bwMode="auto">
          <a:xfrm>
            <a:off x="13458378" y="21479960"/>
            <a:ext cx="24349997" cy="11162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pic>
        <p:nvPicPr>
          <p:cNvPr id="6" name="Picture 5" descr="eruption_sites_n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262" y="22860709"/>
            <a:ext cx="7509630" cy="6448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1" name="Picture 20" descr="xxx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800" y="25678569"/>
            <a:ext cx="7052761" cy="5914243"/>
          </a:xfrm>
          <a:prstGeom prst="rect">
            <a:avLst/>
          </a:prstGeom>
        </p:spPr>
      </p:pic>
      <p:pic>
        <p:nvPicPr>
          <p:cNvPr id="16" name="Picture 15" descr="fig4_mantle_3D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460" y="23825405"/>
            <a:ext cx="9700537" cy="7863840"/>
          </a:xfrm>
          <a:prstGeom prst="rect">
            <a:avLst/>
          </a:prstGeom>
        </p:spPr>
      </p:pic>
      <p:sp>
        <p:nvSpPr>
          <p:cNvPr id="74" name="Rectangle 13"/>
          <p:cNvSpPr>
            <a:spLocks noChangeArrowheads="1"/>
          </p:cNvSpPr>
          <p:nvPr/>
        </p:nvSpPr>
        <p:spPr bwMode="auto">
          <a:xfrm>
            <a:off x="13458379" y="13120940"/>
            <a:ext cx="37494022" cy="807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pic>
        <p:nvPicPr>
          <p:cNvPr id="10" name="Picture 9" descr="abs_steps_1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017" y="14847281"/>
            <a:ext cx="7092569" cy="6333221"/>
          </a:xfrm>
          <a:prstGeom prst="rect">
            <a:avLst/>
          </a:prstGeom>
        </p:spPr>
      </p:pic>
      <p:pic>
        <p:nvPicPr>
          <p:cNvPr id="7" name="Picture 6" descr="abs_steps_9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655" y="14847281"/>
            <a:ext cx="7095744" cy="6336056"/>
          </a:xfrm>
          <a:prstGeom prst="rect">
            <a:avLst/>
          </a:prstGeom>
        </p:spPr>
      </p:pic>
      <p:sp>
        <p:nvSpPr>
          <p:cNvPr id="73" name="Rectangle 13"/>
          <p:cNvSpPr>
            <a:spLocks noChangeArrowheads="1"/>
          </p:cNvSpPr>
          <p:nvPr/>
        </p:nvSpPr>
        <p:spPr bwMode="auto">
          <a:xfrm>
            <a:off x="13458379" y="4800600"/>
            <a:ext cx="37494022" cy="807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sp>
        <p:nvSpPr>
          <p:cNvPr id="2054" name="Rectangle 13"/>
          <p:cNvSpPr>
            <a:spLocks noChangeArrowheads="1"/>
          </p:cNvSpPr>
          <p:nvPr/>
        </p:nvSpPr>
        <p:spPr bwMode="auto">
          <a:xfrm>
            <a:off x="254008" y="4799140"/>
            <a:ext cx="12890900" cy="278434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sp>
        <p:nvSpPr>
          <p:cNvPr id="2056" name="Text Box 16"/>
          <p:cNvSpPr txBox="1">
            <a:spLocks noChangeArrowheads="1"/>
          </p:cNvSpPr>
          <p:nvPr/>
        </p:nvSpPr>
        <p:spPr bwMode="auto">
          <a:xfrm>
            <a:off x="3810000" y="303264"/>
            <a:ext cx="47548800" cy="143885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800" b="1" baseline="0" dirty="0"/>
              <a:t>A Double Hotspot Model for the Origin of Line Islands Ridge </a:t>
            </a:r>
            <a:endParaRPr lang="en-US" sz="8400" b="1" baseline="0" dirty="0">
              <a:solidFill>
                <a:srgbClr val="000000"/>
              </a:solidFill>
            </a:endParaRPr>
          </a:p>
        </p:txBody>
      </p:sp>
      <p:sp>
        <p:nvSpPr>
          <p:cNvPr id="2057" name="Text Box 17"/>
          <p:cNvSpPr txBox="1">
            <a:spLocks noChangeArrowheads="1"/>
          </p:cNvSpPr>
          <p:nvPr/>
        </p:nvSpPr>
        <p:spPr bwMode="auto">
          <a:xfrm>
            <a:off x="3810000" y="1816573"/>
            <a:ext cx="34861423" cy="340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 baseline="0" dirty="0"/>
              <a:t>Robert </a:t>
            </a:r>
            <a:r>
              <a:rPr lang="en-US" sz="5400" baseline="0" dirty="0" smtClean="0"/>
              <a:t>A. Pockalny 	Graduate </a:t>
            </a:r>
            <a:r>
              <a:rPr lang="en-US" sz="5400" baseline="0" dirty="0"/>
              <a:t>School of Oceanography, </a:t>
            </a:r>
            <a:r>
              <a:rPr lang="en-US" sz="5400" baseline="0" dirty="0" smtClean="0"/>
              <a:t>U. </a:t>
            </a:r>
            <a:r>
              <a:rPr lang="en-US" sz="5400" baseline="0" dirty="0"/>
              <a:t>Rhode Island, Narragansett, </a:t>
            </a:r>
            <a:r>
              <a:rPr lang="en-US" sz="5400" baseline="0" dirty="0" smtClean="0"/>
              <a:t>RI</a:t>
            </a:r>
            <a:r>
              <a:rPr lang="en-US" sz="5400" baseline="0" dirty="0"/>
              <a:t> </a:t>
            </a:r>
            <a:r>
              <a:rPr lang="en-US" sz="5400" baseline="0" dirty="0" smtClean="0"/>
              <a:t>(robp@gso.uri.edu) </a:t>
            </a:r>
          </a:p>
          <a:p>
            <a:r>
              <a:rPr lang="en-US" sz="5400" baseline="0" dirty="0"/>
              <a:t>Ginger </a:t>
            </a:r>
            <a:r>
              <a:rPr lang="en-US" sz="5400" baseline="0" dirty="0" smtClean="0"/>
              <a:t>Barth</a:t>
            </a:r>
            <a:r>
              <a:rPr lang="en-US" sz="5400" baseline="0" dirty="0"/>
              <a:t>	</a:t>
            </a:r>
            <a:r>
              <a:rPr lang="en-US" sz="5400" baseline="0" dirty="0" smtClean="0"/>
              <a:t> 			U.S</a:t>
            </a:r>
            <a:r>
              <a:rPr lang="en-US" sz="5400" baseline="0" dirty="0"/>
              <a:t>. Geological Survey, Menlo Park, </a:t>
            </a:r>
            <a:r>
              <a:rPr lang="en-US" sz="5400" baseline="0" dirty="0" smtClean="0"/>
              <a:t>California </a:t>
            </a:r>
          </a:p>
          <a:p>
            <a:r>
              <a:rPr lang="en-US" sz="5400" baseline="0" dirty="0" smtClean="0"/>
              <a:t>Christina </a:t>
            </a:r>
            <a:r>
              <a:rPr lang="en-US" sz="5400" baseline="0" dirty="0" err="1" smtClean="0"/>
              <a:t>Wertman</a:t>
            </a:r>
            <a:r>
              <a:rPr lang="en-US" sz="5400" baseline="0" dirty="0"/>
              <a:t>	</a:t>
            </a:r>
            <a:r>
              <a:rPr lang="en-US" sz="5400" baseline="0" dirty="0" smtClean="0"/>
              <a:t> 	Graduate </a:t>
            </a:r>
            <a:r>
              <a:rPr lang="en-US" sz="5400" baseline="0" dirty="0"/>
              <a:t>School of Oceanography, </a:t>
            </a:r>
            <a:r>
              <a:rPr lang="en-US" sz="5400" baseline="0" dirty="0" smtClean="0"/>
              <a:t>U. </a:t>
            </a:r>
            <a:r>
              <a:rPr lang="en-US" sz="5400" baseline="0" dirty="0"/>
              <a:t>Rhode Island, Narragansett, </a:t>
            </a:r>
            <a:r>
              <a:rPr lang="en-US" sz="5400" baseline="0" dirty="0" smtClean="0"/>
              <a:t>RI </a:t>
            </a:r>
            <a:endParaRPr lang="en-US" sz="5400" baseline="0" dirty="0"/>
          </a:p>
          <a:p>
            <a:endParaRPr lang="en-US" sz="5400" baseline="0" dirty="0">
              <a:solidFill>
                <a:srgbClr val="000000"/>
              </a:solidFill>
            </a:endParaRPr>
          </a:p>
        </p:txBody>
      </p:sp>
      <p:sp>
        <p:nvSpPr>
          <p:cNvPr id="2059" name="Text Box 64"/>
          <p:cNvSpPr txBox="1">
            <a:spLocks noChangeArrowheads="1"/>
          </p:cNvSpPr>
          <p:nvPr/>
        </p:nvSpPr>
        <p:spPr bwMode="auto">
          <a:xfrm>
            <a:off x="378297" y="4800600"/>
            <a:ext cx="12720382" cy="577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91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200" b="1" u="sng" baseline="0" dirty="0">
                <a:solidFill>
                  <a:srgbClr val="000000"/>
                </a:solidFill>
              </a:rPr>
              <a:t>MOTIVATION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3000" b="1" baseline="0" dirty="0" smtClean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200" b="1" baseline="0" dirty="0" smtClean="0">
                <a:solidFill>
                  <a:srgbClr val="000000"/>
                </a:solidFill>
              </a:rPr>
              <a:t>Explore Origin of Enigmatic Line Islands Ridge</a:t>
            </a:r>
            <a:endParaRPr lang="en-US" sz="3200" b="1" baseline="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800" baseline="0" dirty="0" smtClean="0">
                <a:solidFill>
                  <a:srgbClr val="000000"/>
                </a:solidFill>
              </a:rPr>
              <a:t>	Path of volcanism follows a general absolute plate motion trend</a:t>
            </a:r>
          </a:p>
          <a:p>
            <a:pPr lvl="1">
              <a:lnSpc>
                <a:spcPct val="90000"/>
              </a:lnSpc>
            </a:pPr>
            <a:r>
              <a:rPr lang="en-US" sz="2800" baseline="0" dirty="0" smtClean="0">
                <a:solidFill>
                  <a:srgbClr val="000000"/>
                </a:solidFill>
              </a:rPr>
              <a:t>	Lacks classic age-progressive volcanism pattern along Line Islands Ridge</a:t>
            </a:r>
          </a:p>
          <a:p>
            <a:pPr lvl="1">
              <a:lnSpc>
                <a:spcPct val="80000"/>
              </a:lnSpc>
            </a:pPr>
            <a:endParaRPr lang="en-US" sz="2800" b="1" baseline="0" dirty="0" smtClean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3200" b="1" baseline="0" dirty="0" smtClean="0">
                <a:solidFill>
                  <a:srgbClr val="000000"/>
                </a:solidFill>
              </a:rPr>
              <a:t>Propose a Double </a:t>
            </a:r>
            <a:r>
              <a:rPr lang="en-US" sz="3200" b="1" baseline="0" dirty="0">
                <a:solidFill>
                  <a:srgbClr val="000000"/>
                </a:solidFill>
              </a:rPr>
              <a:t>H</a:t>
            </a:r>
            <a:r>
              <a:rPr lang="en-US" sz="3200" b="1" baseline="0" dirty="0" smtClean="0">
                <a:solidFill>
                  <a:srgbClr val="000000"/>
                </a:solidFill>
              </a:rPr>
              <a:t>otspot Model of </a:t>
            </a:r>
            <a:r>
              <a:rPr lang="en-US" sz="3200" b="1" baseline="0" dirty="0">
                <a:solidFill>
                  <a:srgbClr val="000000"/>
                </a:solidFill>
              </a:rPr>
              <a:t>Line Islands </a:t>
            </a:r>
            <a:r>
              <a:rPr lang="en-US" sz="3200" b="1" baseline="0" dirty="0" smtClean="0">
                <a:solidFill>
                  <a:srgbClr val="000000"/>
                </a:solidFill>
              </a:rPr>
              <a:t>Ridge</a:t>
            </a:r>
          </a:p>
          <a:p>
            <a:pPr lvl="2">
              <a:lnSpc>
                <a:spcPct val="90000"/>
              </a:lnSpc>
            </a:pPr>
            <a:r>
              <a:rPr lang="en-US" sz="2800" baseline="0" dirty="0" smtClean="0">
                <a:solidFill>
                  <a:srgbClr val="000000"/>
                </a:solidFill>
              </a:rPr>
              <a:t>Southern Line Islands Ridge</a:t>
            </a:r>
          </a:p>
          <a:p>
            <a:pPr lvl="2">
              <a:lnSpc>
                <a:spcPct val="90000"/>
              </a:lnSpc>
            </a:pPr>
            <a:r>
              <a:rPr lang="en-US" sz="2800" baseline="0" dirty="0">
                <a:solidFill>
                  <a:srgbClr val="000000"/>
                </a:solidFill>
              </a:rPr>
              <a:t>	</a:t>
            </a:r>
            <a:r>
              <a:rPr lang="en-US" sz="2800" baseline="0" dirty="0" err="1" smtClean="0">
                <a:solidFill>
                  <a:srgbClr val="000000"/>
                </a:solidFill>
              </a:rPr>
              <a:t>Crough</a:t>
            </a:r>
            <a:r>
              <a:rPr lang="en-US" sz="2800" baseline="0" dirty="0" smtClean="0">
                <a:solidFill>
                  <a:srgbClr val="000000"/>
                </a:solidFill>
              </a:rPr>
              <a:t> Hotspot (80 – 100 Ma)</a:t>
            </a:r>
          </a:p>
          <a:p>
            <a:pPr lvl="2">
              <a:lnSpc>
                <a:spcPct val="90000"/>
              </a:lnSpc>
            </a:pPr>
            <a:r>
              <a:rPr lang="en-US" sz="2800" baseline="0" dirty="0">
                <a:solidFill>
                  <a:srgbClr val="000000"/>
                </a:solidFill>
              </a:rPr>
              <a:t>	</a:t>
            </a:r>
            <a:r>
              <a:rPr lang="en-US" sz="2800" baseline="0" dirty="0" smtClean="0">
                <a:solidFill>
                  <a:srgbClr val="000000"/>
                </a:solidFill>
              </a:rPr>
              <a:t>Larson Hotspot (50 – 65 Ma)</a:t>
            </a:r>
          </a:p>
          <a:p>
            <a:pPr lvl="3">
              <a:lnSpc>
                <a:spcPct val="90000"/>
              </a:lnSpc>
            </a:pPr>
            <a:r>
              <a:rPr lang="en-US" sz="1800" baseline="0" dirty="0" smtClean="0">
                <a:solidFill>
                  <a:srgbClr val="000000"/>
                </a:solidFill>
              </a:rPr>
              <a:t> </a:t>
            </a:r>
          </a:p>
          <a:p>
            <a:pPr lvl="2">
              <a:lnSpc>
                <a:spcPct val="90000"/>
              </a:lnSpc>
            </a:pPr>
            <a:r>
              <a:rPr lang="en-US" sz="2800" baseline="0" dirty="0" smtClean="0">
                <a:solidFill>
                  <a:srgbClr val="000000"/>
                </a:solidFill>
              </a:rPr>
              <a:t>Northern Line Islands Ridge</a:t>
            </a:r>
          </a:p>
          <a:p>
            <a:pPr marL="1181100" lvl="3">
              <a:lnSpc>
                <a:spcPct val="90000"/>
              </a:lnSpc>
            </a:pPr>
            <a:r>
              <a:rPr lang="en-US" sz="2800" baseline="0" dirty="0">
                <a:solidFill>
                  <a:srgbClr val="000000"/>
                </a:solidFill>
              </a:rPr>
              <a:t>	Larson </a:t>
            </a:r>
            <a:r>
              <a:rPr lang="en-US" sz="2800" baseline="0" dirty="0" smtClean="0">
                <a:solidFill>
                  <a:srgbClr val="000000"/>
                </a:solidFill>
              </a:rPr>
              <a:t>Hotspot (65 </a:t>
            </a:r>
            <a:r>
              <a:rPr lang="en-US" sz="2800" baseline="0" dirty="0">
                <a:solidFill>
                  <a:srgbClr val="000000"/>
                </a:solidFill>
              </a:rPr>
              <a:t>– </a:t>
            </a:r>
            <a:r>
              <a:rPr lang="en-US" sz="2800" baseline="0" dirty="0" smtClean="0">
                <a:solidFill>
                  <a:srgbClr val="000000"/>
                </a:solidFill>
              </a:rPr>
              <a:t>85 </a:t>
            </a:r>
            <a:r>
              <a:rPr lang="en-US" sz="2800" baseline="0" dirty="0">
                <a:solidFill>
                  <a:srgbClr val="000000"/>
                </a:solidFill>
              </a:rPr>
              <a:t>Ma)</a:t>
            </a:r>
          </a:p>
          <a:p>
            <a:pPr>
              <a:lnSpc>
                <a:spcPct val="80000"/>
              </a:lnSpc>
            </a:pPr>
            <a:endParaRPr lang="en-US" sz="2800" baseline="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sz="2800" b="1" baseline="0" dirty="0">
              <a:solidFill>
                <a:srgbClr val="000000"/>
              </a:solidFill>
            </a:endParaRPr>
          </a:p>
        </p:txBody>
      </p:sp>
      <p:sp>
        <p:nvSpPr>
          <p:cNvPr id="2060" name="Text Box 144"/>
          <p:cNvSpPr txBox="1">
            <a:spLocks noChangeArrowheads="1"/>
          </p:cNvSpPr>
          <p:nvPr/>
        </p:nvSpPr>
        <p:spPr bwMode="auto">
          <a:xfrm>
            <a:off x="38095937" y="30477414"/>
            <a:ext cx="12856464" cy="216520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baseline="0" dirty="0" smtClean="0">
                <a:solidFill>
                  <a:srgbClr val="000000"/>
                </a:solidFill>
              </a:rPr>
              <a:t>Acknowledgments</a:t>
            </a:r>
            <a:endParaRPr lang="en-US" sz="3200" baseline="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b="1" baseline="0" dirty="0" smtClean="0">
              <a:solidFill>
                <a:srgbClr val="000000"/>
              </a:solidFill>
            </a:endParaRPr>
          </a:p>
          <a:p>
            <a:r>
              <a:rPr lang="en-US" sz="2800" baseline="0" dirty="0" smtClean="0"/>
              <a:t>This research was partially funded by the U.S. Geological Survey (#G13AC00351) and the National Science Foundation (OCE-1158994).</a:t>
            </a:r>
          </a:p>
          <a:p>
            <a:r>
              <a:rPr lang="en-US" sz="2800" baseline="0" dirty="0" smtClean="0"/>
              <a:t>  </a:t>
            </a:r>
            <a:endParaRPr lang="en-US" sz="2800" baseline="0" dirty="0">
              <a:latin typeface="Helvetica" charset="0"/>
            </a:endParaRPr>
          </a:p>
        </p:txBody>
      </p:sp>
      <p:sp>
        <p:nvSpPr>
          <p:cNvPr id="2061" name="Text Box 145"/>
          <p:cNvSpPr txBox="1">
            <a:spLocks noChangeArrowheads="1"/>
          </p:cNvSpPr>
          <p:nvPr/>
        </p:nvSpPr>
        <p:spPr bwMode="auto">
          <a:xfrm>
            <a:off x="38098650" y="21479959"/>
            <a:ext cx="12853751" cy="862851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83818" tIns="41909" rIns="83818" bIns="41909">
            <a:spAutoFit/>
          </a:bodyPr>
          <a:lstStyle>
            <a:lvl1pPr marL="962025" indent="-962025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baseline="0" dirty="0">
                <a:solidFill>
                  <a:srgbClr val="000000"/>
                </a:solidFill>
              </a:rPr>
              <a:t>References</a:t>
            </a:r>
            <a:endParaRPr lang="en-US" sz="3200" baseline="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b="1" baseline="0" dirty="0">
              <a:solidFill>
                <a:srgbClr val="000000"/>
              </a:solidFill>
            </a:endParaRPr>
          </a:p>
          <a:p>
            <a:pPr marL="346075" indent="-346075"/>
            <a:r>
              <a:rPr lang="en-US" baseline="0" dirty="0"/>
              <a:t>Cannon, J., Lau, E. and Müller, R. D. 2014, </a:t>
            </a:r>
            <a:r>
              <a:rPr lang="en-US" baseline="0" dirty="0" smtClean="0"/>
              <a:t>Solid </a:t>
            </a:r>
            <a:r>
              <a:rPr lang="en-US" baseline="0" dirty="0"/>
              <a:t>Earth Discussions</a:t>
            </a:r>
            <a:r>
              <a:rPr lang="en-US" baseline="0" dirty="0" smtClean="0"/>
              <a:t>, </a:t>
            </a:r>
            <a:r>
              <a:rPr lang="en-US" baseline="0" dirty="0"/>
              <a:t>6, </a:t>
            </a:r>
            <a:r>
              <a:rPr lang="en-US" baseline="0" dirty="0" smtClean="0"/>
              <a:t>793</a:t>
            </a:r>
            <a:r>
              <a:rPr lang="en-US" baseline="0" dirty="0"/>
              <a:t>-</a:t>
            </a:r>
            <a:r>
              <a:rPr lang="en-US" baseline="0" dirty="0" smtClean="0"/>
              <a:t>830.</a:t>
            </a:r>
          </a:p>
          <a:p>
            <a:pPr marL="346075" indent="-346075"/>
            <a:r>
              <a:rPr lang="en-US" baseline="0" dirty="0" err="1" smtClean="0"/>
              <a:t>Clouard</a:t>
            </a:r>
            <a:r>
              <a:rPr lang="en-US" baseline="0" dirty="0"/>
              <a:t>, V. and Bonneville, A. 2005, </a:t>
            </a:r>
            <a:r>
              <a:rPr lang="en-US" baseline="0" dirty="0" smtClean="0"/>
              <a:t>GSA Special </a:t>
            </a:r>
            <a:r>
              <a:rPr lang="en-US" baseline="0" dirty="0"/>
              <a:t>Papers, </a:t>
            </a:r>
            <a:r>
              <a:rPr lang="en-US" baseline="0" dirty="0" smtClean="0"/>
              <a:t>388, </a:t>
            </a:r>
            <a:r>
              <a:rPr lang="en-US" baseline="0" dirty="0"/>
              <a:t>71-</a:t>
            </a:r>
            <a:r>
              <a:rPr lang="en-US" baseline="0" dirty="0" smtClean="0"/>
              <a:t>90</a:t>
            </a:r>
            <a:r>
              <a:rPr lang="en-US" baseline="0" dirty="0"/>
              <a:t>.</a:t>
            </a:r>
          </a:p>
          <a:p>
            <a:pPr marL="346075" indent="-346075"/>
            <a:r>
              <a:rPr lang="en-US" baseline="0" dirty="0" err="1"/>
              <a:t>Courtillot</a:t>
            </a:r>
            <a:r>
              <a:rPr lang="en-US" baseline="0" dirty="0"/>
              <a:t>, V., </a:t>
            </a:r>
            <a:r>
              <a:rPr lang="en-US" baseline="0" dirty="0" err="1"/>
              <a:t>Davaille</a:t>
            </a:r>
            <a:r>
              <a:rPr lang="en-US" baseline="0" dirty="0"/>
              <a:t>, A., </a:t>
            </a:r>
            <a:r>
              <a:rPr lang="en-US" baseline="0" dirty="0" err="1"/>
              <a:t>Besse</a:t>
            </a:r>
            <a:r>
              <a:rPr lang="en-US" baseline="0" dirty="0"/>
              <a:t>, J. and Stock, J. </a:t>
            </a:r>
            <a:r>
              <a:rPr lang="en-US" baseline="0" dirty="0" smtClean="0"/>
              <a:t>2003. Earth </a:t>
            </a:r>
            <a:r>
              <a:rPr lang="en-US" baseline="0" dirty="0"/>
              <a:t>Planet. Sci. </a:t>
            </a:r>
            <a:r>
              <a:rPr lang="en-US" baseline="0" dirty="0" err="1"/>
              <a:t>Lett</a:t>
            </a:r>
            <a:r>
              <a:rPr lang="en-US" baseline="0" dirty="0" smtClean="0"/>
              <a:t>,, 205</a:t>
            </a:r>
            <a:r>
              <a:rPr lang="en-US" baseline="0" dirty="0"/>
              <a:t>, </a:t>
            </a:r>
            <a:r>
              <a:rPr lang="en-US" baseline="0" dirty="0" smtClean="0"/>
              <a:t>295</a:t>
            </a:r>
            <a:r>
              <a:rPr lang="en-US" baseline="0" dirty="0"/>
              <a:t>-</a:t>
            </a:r>
            <a:r>
              <a:rPr lang="en-US" baseline="0" dirty="0" smtClean="0"/>
              <a:t>308.</a:t>
            </a:r>
            <a:endParaRPr lang="en-US" baseline="0" dirty="0"/>
          </a:p>
          <a:p>
            <a:pPr marL="346075" lvl="1" indent="-346075"/>
            <a:r>
              <a:rPr lang="en-US" baseline="0" dirty="0" err="1"/>
              <a:t>Crough</a:t>
            </a:r>
            <a:r>
              <a:rPr lang="en-US" baseline="0" dirty="0"/>
              <a:t>, S. T., and </a:t>
            </a:r>
            <a:r>
              <a:rPr lang="en-US" baseline="0" dirty="0" err="1"/>
              <a:t>Jarrad</a:t>
            </a:r>
            <a:r>
              <a:rPr lang="en-US" baseline="0" dirty="0"/>
              <a:t>, R. D. </a:t>
            </a:r>
            <a:r>
              <a:rPr lang="en-US" baseline="0" dirty="0" smtClean="0"/>
              <a:t>1981</a:t>
            </a:r>
            <a:r>
              <a:rPr lang="en-US" baseline="0" dirty="0"/>
              <a:t>Journal of Geophysical </a:t>
            </a:r>
            <a:r>
              <a:rPr lang="en-US" baseline="0" dirty="0" smtClean="0"/>
              <a:t>Research, </a:t>
            </a:r>
            <a:r>
              <a:rPr lang="en-US" baseline="0" dirty="0"/>
              <a:t>86, 11,763–11,771</a:t>
            </a:r>
            <a:r>
              <a:rPr lang="en-US" baseline="0" dirty="0" smtClean="0"/>
              <a:t>.</a:t>
            </a:r>
          </a:p>
          <a:p>
            <a:pPr marL="346075" lvl="1" indent="-346075"/>
            <a:r>
              <a:rPr lang="en-US" baseline="0" dirty="0" smtClean="0"/>
              <a:t>Davis, A. S., Gray, L. B., </a:t>
            </a:r>
            <a:r>
              <a:rPr lang="en-US" baseline="0" dirty="0" err="1" smtClean="0"/>
              <a:t>Clague</a:t>
            </a:r>
            <a:r>
              <a:rPr lang="en-US" baseline="0" dirty="0" smtClean="0"/>
              <a:t>, D. A. and Hein, J. R. 2002, Geochemistry, Geophysics, </a:t>
            </a:r>
            <a:r>
              <a:rPr lang="en-US" baseline="0" dirty="0" err="1" smtClean="0"/>
              <a:t>Geosystems</a:t>
            </a:r>
            <a:r>
              <a:rPr lang="en-US" baseline="0" dirty="0" smtClean="0"/>
              <a:t>, 3, 1-28.</a:t>
            </a:r>
          </a:p>
          <a:p>
            <a:pPr marL="346075" indent="-346075"/>
            <a:r>
              <a:rPr lang="en-US" baseline="0" dirty="0" smtClean="0"/>
              <a:t>Duncan</a:t>
            </a:r>
            <a:r>
              <a:rPr lang="en-US" baseline="0" dirty="0"/>
              <a:t>, R. A. and </a:t>
            </a:r>
            <a:r>
              <a:rPr lang="en-US" baseline="0" dirty="0" err="1"/>
              <a:t>Clague</a:t>
            </a:r>
            <a:r>
              <a:rPr lang="en-US" baseline="0" dirty="0"/>
              <a:t>, D. A. 1985, </a:t>
            </a:r>
            <a:r>
              <a:rPr lang="en-US" baseline="0" dirty="0" smtClean="0"/>
              <a:t>The </a:t>
            </a:r>
            <a:r>
              <a:rPr lang="en-US" baseline="0" dirty="0"/>
              <a:t>ocean basins and margins (pp. 89-121). Springer US, </a:t>
            </a:r>
            <a:r>
              <a:rPr lang="en-US" baseline="0" dirty="0" err="1" smtClean="0"/>
              <a:t>doi</a:t>
            </a:r>
            <a:r>
              <a:rPr lang="en-US" baseline="0" dirty="0"/>
              <a:t> </a:t>
            </a:r>
            <a:r>
              <a:rPr lang="en-US" baseline="0" dirty="0" smtClean="0"/>
              <a:t>10.1007</a:t>
            </a:r>
            <a:r>
              <a:rPr lang="en-US" baseline="0" dirty="0"/>
              <a:t>/978-1-4613-2351-8_3.</a:t>
            </a:r>
          </a:p>
          <a:p>
            <a:pPr marL="346075" indent="-346075"/>
            <a:r>
              <a:rPr lang="en-US" baseline="0" dirty="0"/>
              <a:t>Earth Reference Data and Models, 2015, Seamount Catalog: http:// http://</a:t>
            </a:r>
            <a:r>
              <a:rPr lang="en-US" baseline="0" dirty="0" err="1"/>
              <a:t>earthref.org</a:t>
            </a:r>
            <a:r>
              <a:rPr lang="en-US" baseline="0" dirty="0"/>
              <a:t>/SC/ (accessed </a:t>
            </a:r>
            <a:r>
              <a:rPr lang="en-US" baseline="0" dirty="0" smtClean="0"/>
              <a:t>Sept., </a:t>
            </a:r>
            <a:r>
              <a:rPr lang="en-US" baseline="0" dirty="0"/>
              <a:t>2015).</a:t>
            </a:r>
          </a:p>
          <a:p>
            <a:pPr marL="346075" indent="-346075"/>
            <a:r>
              <a:rPr lang="en-US" baseline="0" dirty="0"/>
              <a:t>French, S. W. and </a:t>
            </a:r>
            <a:r>
              <a:rPr lang="en-US" baseline="0" dirty="0" err="1"/>
              <a:t>Romanowicz</a:t>
            </a:r>
            <a:r>
              <a:rPr lang="en-US" baseline="0" dirty="0"/>
              <a:t>, B. </a:t>
            </a:r>
            <a:r>
              <a:rPr lang="en-US" baseline="0" dirty="0" smtClean="0"/>
              <a:t>2015, Nature</a:t>
            </a:r>
            <a:r>
              <a:rPr lang="en-US" baseline="0" dirty="0"/>
              <a:t>, </a:t>
            </a:r>
            <a:r>
              <a:rPr lang="en-US" baseline="0" dirty="0" smtClean="0"/>
              <a:t>525</a:t>
            </a:r>
            <a:r>
              <a:rPr lang="en-US" baseline="0" dirty="0"/>
              <a:t>, </a:t>
            </a:r>
            <a:r>
              <a:rPr lang="en-US" baseline="0" dirty="0" smtClean="0"/>
              <a:t>95</a:t>
            </a:r>
            <a:r>
              <a:rPr lang="en-US" baseline="0" dirty="0"/>
              <a:t>-</a:t>
            </a:r>
            <a:r>
              <a:rPr lang="en-US" baseline="0" dirty="0" smtClean="0"/>
              <a:t>99.</a:t>
            </a:r>
            <a:endParaRPr lang="en-US" baseline="0" dirty="0"/>
          </a:p>
          <a:p>
            <a:pPr marL="346075" lvl="1" indent="-346075"/>
            <a:r>
              <a:rPr lang="en-US" baseline="0" dirty="0"/>
              <a:t>Henderson, L. J., and Gordon, R. G. 1982. GSA </a:t>
            </a:r>
            <a:r>
              <a:rPr lang="en-US" baseline="0" dirty="0" err="1"/>
              <a:t>Abstr</a:t>
            </a:r>
            <a:r>
              <a:rPr lang="en-US" baseline="0" dirty="0"/>
              <a:t>. Programs, 14, 513, 1982</a:t>
            </a:r>
            <a:r>
              <a:rPr lang="en-US" baseline="0" dirty="0" smtClean="0"/>
              <a:t>.</a:t>
            </a:r>
          </a:p>
          <a:p>
            <a:pPr marL="346075" lvl="1" indent="-346075"/>
            <a:r>
              <a:rPr lang="en-US" baseline="0" dirty="0"/>
              <a:t>Morgan, W. J., 1972. Am. Assoc. Petrol. Geol. Bull., 56, 203–213</a:t>
            </a:r>
            <a:r>
              <a:rPr lang="en-US" baseline="0" dirty="0" smtClean="0"/>
              <a:t>.</a:t>
            </a:r>
          </a:p>
          <a:p>
            <a:pPr marL="346075" lvl="1" indent="-346075"/>
            <a:r>
              <a:rPr lang="en-US" baseline="0" dirty="0" smtClean="0"/>
              <a:t>Morgan</a:t>
            </a:r>
            <a:r>
              <a:rPr lang="en-US" baseline="0" dirty="0"/>
              <a:t>, W. J. and Morgan, J. P. </a:t>
            </a:r>
            <a:r>
              <a:rPr lang="en-US" baseline="0" dirty="0" smtClean="0"/>
              <a:t>2007, GSA Special </a:t>
            </a:r>
            <a:r>
              <a:rPr lang="en-US" baseline="0" dirty="0"/>
              <a:t>Papers, </a:t>
            </a:r>
            <a:r>
              <a:rPr lang="en-US" baseline="0" dirty="0" smtClean="0"/>
              <a:t>430</a:t>
            </a:r>
            <a:r>
              <a:rPr lang="en-US" baseline="0" dirty="0"/>
              <a:t>, </a:t>
            </a:r>
            <a:r>
              <a:rPr lang="en-US" baseline="0" dirty="0" smtClean="0"/>
              <a:t>65</a:t>
            </a:r>
            <a:r>
              <a:rPr lang="en-US" baseline="0" dirty="0"/>
              <a:t>-</a:t>
            </a:r>
            <a:r>
              <a:rPr lang="en-US" baseline="0" dirty="0" smtClean="0"/>
              <a:t>78.</a:t>
            </a:r>
          </a:p>
          <a:p>
            <a:pPr marL="346075" indent="-346075"/>
            <a:r>
              <a:rPr lang="en-US" baseline="0" dirty="0" err="1" smtClean="0"/>
              <a:t>Sandwell</a:t>
            </a:r>
            <a:r>
              <a:rPr lang="en-US" baseline="0" dirty="0"/>
              <a:t>, D. T., Winterer, E. L., </a:t>
            </a:r>
            <a:r>
              <a:rPr lang="en-US" baseline="0" dirty="0" err="1"/>
              <a:t>Mammerickx</a:t>
            </a:r>
            <a:r>
              <a:rPr lang="en-US" baseline="0" dirty="0"/>
              <a:t>, J., Duncan, R. A., Lynch, M. A., Levitt, D. A. and Johnson, C. L. 1995, </a:t>
            </a:r>
            <a:r>
              <a:rPr lang="en-US" baseline="0" dirty="0" smtClean="0"/>
              <a:t>J. </a:t>
            </a:r>
            <a:r>
              <a:rPr lang="en-US" baseline="0" dirty="0" err="1" smtClean="0"/>
              <a:t>Geophys</a:t>
            </a:r>
            <a:r>
              <a:rPr lang="en-US" baseline="0" dirty="0" smtClean="0"/>
              <a:t>. Res., 100</a:t>
            </a:r>
            <a:r>
              <a:rPr lang="en-US" baseline="0" dirty="0"/>
              <a:t>, </a:t>
            </a:r>
            <a:r>
              <a:rPr lang="en-US" baseline="0" dirty="0" smtClean="0"/>
              <a:t>15087</a:t>
            </a:r>
            <a:r>
              <a:rPr lang="en-US" baseline="0" dirty="0"/>
              <a:t>-</a:t>
            </a:r>
            <a:r>
              <a:rPr lang="en-US" baseline="0" dirty="0" smtClean="0"/>
              <a:t>15099</a:t>
            </a:r>
            <a:r>
              <a:rPr lang="en-US" baseline="0" dirty="0"/>
              <a:t>.</a:t>
            </a:r>
          </a:p>
          <a:p>
            <a:pPr marL="346075" indent="-346075"/>
            <a:r>
              <a:rPr lang="en-US" baseline="0" dirty="0"/>
              <a:t>Seton, M., Müller, R. D., </a:t>
            </a:r>
            <a:r>
              <a:rPr lang="en-US" baseline="0" dirty="0" err="1"/>
              <a:t>Zahirovic</a:t>
            </a:r>
            <a:r>
              <a:rPr lang="en-US" baseline="0" dirty="0"/>
              <a:t>, S., </a:t>
            </a:r>
            <a:r>
              <a:rPr lang="en-US" baseline="0" dirty="0" err="1"/>
              <a:t>Gaina</a:t>
            </a:r>
            <a:r>
              <a:rPr lang="en-US" baseline="0" dirty="0"/>
              <a:t>, C., </a:t>
            </a:r>
            <a:r>
              <a:rPr lang="en-US" baseline="0" dirty="0" err="1"/>
              <a:t>Torsvik</a:t>
            </a:r>
            <a:r>
              <a:rPr lang="en-US" baseline="0" dirty="0"/>
              <a:t>, T., </a:t>
            </a:r>
            <a:r>
              <a:rPr lang="en-US" baseline="0" dirty="0" err="1"/>
              <a:t>Shephard</a:t>
            </a:r>
            <a:r>
              <a:rPr lang="en-US" baseline="0" dirty="0"/>
              <a:t>, G., </a:t>
            </a:r>
            <a:r>
              <a:rPr lang="en-US" baseline="0" dirty="0" err="1"/>
              <a:t>Talsma</a:t>
            </a:r>
            <a:r>
              <a:rPr lang="en-US" baseline="0" dirty="0"/>
              <a:t>, A., </a:t>
            </a:r>
            <a:r>
              <a:rPr lang="en-US" baseline="0" dirty="0" err="1"/>
              <a:t>Gurnis</a:t>
            </a:r>
            <a:r>
              <a:rPr lang="en-US" baseline="0" dirty="0"/>
              <a:t>, M., Turner, M., </a:t>
            </a:r>
            <a:r>
              <a:rPr lang="en-US" baseline="0" dirty="0" err="1"/>
              <a:t>Maush</a:t>
            </a:r>
            <a:r>
              <a:rPr lang="en-US" baseline="0" dirty="0"/>
              <a:t>, S.  and Chandler, M. 2012, </a:t>
            </a:r>
            <a:r>
              <a:rPr lang="en-US" baseline="0" dirty="0" smtClean="0"/>
              <a:t> Earth</a:t>
            </a:r>
            <a:r>
              <a:rPr lang="en-US" baseline="0" dirty="0"/>
              <a:t>-Science Reviews, </a:t>
            </a:r>
            <a:r>
              <a:rPr lang="en-US" baseline="0" dirty="0" smtClean="0"/>
              <a:t>113, </a:t>
            </a:r>
            <a:r>
              <a:rPr lang="en-US" baseline="0" dirty="0"/>
              <a:t>212-</a:t>
            </a:r>
            <a:r>
              <a:rPr lang="en-US" baseline="0" dirty="0" smtClean="0"/>
              <a:t>270.</a:t>
            </a:r>
          </a:p>
          <a:p>
            <a:pPr marL="346075" indent="-346075"/>
            <a:r>
              <a:rPr lang="en-US" baseline="0" dirty="0" smtClean="0"/>
              <a:t>Smith</a:t>
            </a:r>
            <a:r>
              <a:rPr lang="en-US" baseline="0" dirty="0"/>
              <a:t>, W. H., and </a:t>
            </a:r>
            <a:r>
              <a:rPr lang="en-US" baseline="0" dirty="0" err="1"/>
              <a:t>Sandwell</a:t>
            </a:r>
            <a:r>
              <a:rPr lang="en-US" baseline="0" dirty="0"/>
              <a:t>, D. T. 1997, </a:t>
            </a:r>
            <a:r>
              <a:rPr lang="en-US" baseline="0" dirty="0" smtClean="0"/>
              <a:t>Science</a:t>
            </a:r>
            <a:r>
              <a:rPr lang="en-US" baseline="0" dirty="0"/>
              <a:t>, </a:t>
            </a:r>
            <a:r>
              <a:rPr lang="en-US" baseline="0" dirty="0" smtClean="0"/>
              <a:t>277</a:t>
            </a:r>
            <a:r>
              <a:rPr lang="en-US" baseline="0" dirty="0"/>
              <a:t>, </a:t>
            </a:r>
            <a:r>
              <a:rPr lang="en-US" baseline="0" dirty="0" smtClean="0"/>
              <a:t>1956</a:t>
            </a:r>
            <a:r>
              <a:rPr lang="en-US" baseline="0" dirty="0"/>
              <a:t>-</a:t>
            </a:r>
            <a:r>
              <a:rPr lang="en-US" baseline="0" dirty="0" smtClean="0"/>
              <a:t>1962.</a:t>
            </a:r>
          </a:p>
          <a:p>
            <a:pPr marL="346075" indent="-346075"/>
            <a:r>
              <a:rPr lang="en-US" baseline="0" dirty="0" smtClean="0"/>
              <a:t>Winterer</a:t>
            </a:r>
            <a:r>
              <a:rPr lang="en-US" baseline="0" dirty="0"/>
              <a:t>, E. L. and Metzler, C. V. 1984, </a:t>
            </a:r>
            <a:r>
              <a:rPr lang="en-US" baseline="0" dirty="0" smtClean="0"/>
              <a:t>J. </a:t>
            </a:r>
            <a:r>
              <a:rPr lang="en-US" baseline="0" dirty="0" err="1" smtClean="0"/>
              <a:t>Geophys</a:t>
            </a:r>
            <a:r>
              <a:rPr lang="en-US" baseline="0" dirty="0" smtClean="0"/>
              <a:t>. Res., 89, 9969</a:t>
            </a:r>
            <a:r>
              <a:rPr lang="en-US" baseline="0" dirty="0"/>
              <a:t>-</a:t>
            </a:r>
            <a:r>
              <a:rPr lang="en-US" baseline="0" dirty="0" smtClean="0"/>
              <a:t>9979.</a:t>
            </a:r>
          </a:p>
          <a:p>
            <a:pPr marL="346075" indent="-346075"/>
            <a:endParaRPr lang="en-US" baseline="0" dirty="0" smtClean="0"/>
          </a:p>
        </p:txBody>
      </p:sp>
      <p:sp>
        <p:nvSpPr>
          <p:cNvPr id="2063" name="Text Box 413"/>
          <p:cNvSpPr txBox="1">
            <a:spLocks noChangeArrowheads="1"/>
          </p:cNvSpPr>
          <p:nvPr/>
        </p:nvSpPr>
        <p:spPr bwMode="auto">
          <a:xfrm>
            <a:off x="13783683" y="4800600"/>
            <a:ext cx="16154400" cy="7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91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4200" b="1" u="sng" baseline="0" dirty="0" smtClean="0">
                <a:solidFill>
                  <a:srgbClr val="000000"/>
                </a:solidFill>
              </a:rPr>
              <a:t>RECONSTRUCTION (Fixed Pacific Plate)</a:t>
            </a:r>
            <a:endParaRPr lang="en-US" sz="3000" b="1" baseline="0" dirty="0">
              <a:solidFill>
                <a:srgbClr val="000000"/>
              </a:solidFill>
            </a:endParaRPr>
          </a:p>
        </p:txBody>
      </p:sp>
      <p:sp>
        <p:nvSpPr>
          <p:cNvPr id="2077" name="Rectangle 45"/>
          <p:cNvSpPr>
            <a:spLocks noChangeArrowheads="1"/>
          </p:cNvSpPr>
          <p:nvPr/>
        </p:nvSpPr>
        <p:spPr bwMode="auto">
          <a:xfrm>
            <a:off x="218644" y="533400"/>
            <a:ext cx="215260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 baseline="0" dirty="0" smtClean="0"/>
              <a:t>V23B</a:t>
            </a:r>
          </a:p>
          <a:p>
            <a:pPr algn="ctr"/>
            <a:r>
              <a:rPr lang="en-US" sz="6000" baseline="0" dirty="0" smtClean="0"/>
              <a:t>-</a:t>
            </a:r>
            <a:r>
              <a:rPr lang="en-US" sz="6000" baseline="0" dirty="0"/>
              <a:t>3141</a:t>
            </a:r>
          </a:p>
        </p:txBody>
      </p:sp>
      <p:sp>
        <p:nvSpPr>
          <p:cNvPr id="2078" name="Rectangle 2"/>
          <p:cNvSpPr>
            <a:spLocks noChangeArrowheads="1"/>
          </p:cNvSpPr>
          <p:nvPr/>
        </p:nvSpPr>
        <p:spPr bwMode="auto">
          <a:xfrm>
            <a:off x="378297" y="19313168"/>
            <a:ext cx="125986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</a:pPr>
            <a:r>
              <a:rPr lang="en-US" sz="4200" b="1" u="sng" baseline="0" dirty="0">
                <a:solidFill>
                  <a:srgbClr val="000000"/>
                </a:solidFill>
              </a:rPr>
              <a:t>PREVIOUS </a:t>
            </a:r>
            <a:r>
              <a:rPr lang="en-US" sz="4200" b="1" u="sng" baseline="0" dirty="0" smtClean="0">
                <a:solidFill>
                  <a:srgbClr val="000000"/>
                </a:solidFill>
              </a:rPr>
              <a:t>MODELS</a:t>
            </a:r>
            <a:endParaRPr lang="en-US" sz="5600" baseline="0" dirty="0">
              <a:solidFill>
                <a:srgbClr val="000000"/>
              </a:solidFill>
            </a:endParaRPr>
          </a:p>
        </p:txBody>
      </p:sp>
      <p:sp>
        <p:nvSpPr>
          <p:cNvPr id="2058" name="TextBox 2057"/>
          <p:cNvSpPr txBox="1"/>
          <p:nvPr/>
        </p:nvSpPr>
        <p:spPr>
          <a:xfrm>
            <a:off x="378297" y="20187261"/>
            <a:ext cx="1170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Age Progressive Single Hotspot Track</a:t>
            </a:r>
          </a:p>
          <a:p>
            <a:pPr lvl="2"/>
            <a:r>
              <a:rPr lang="en-US" sz="2800" baseline="0" dirty="0" smtClean="0"/>
              <a:t>Morgan [1972</a:t>
            </a:r>
            <a:r>
              <a:rPr lang="en-US" sz="2800" baseline="0" dirty="0"/>
              <a:t>]</a:t>
            </a:r>
            <a:r>
              <a:rPr lang="en-US" sz="2800" baseline="0" dirty="0" smtClean="0"/>
              <a:t>  </a:t>
            </a:r>
          </a:p>
          <a:p>
            <a:pPr lvl="2"/>
            <a:r>
              <a:rPr lang="en-US" sz="2800" baseline="0" dirty="0" smtClean="0"/>
              <a:t>Duncan </a:t>
            </a:r>
            <a:r>
              <a:rPr lang="en-US" sz="2800" baseline="0" dirty="0"/>
              <a:t>and </a:t>
            </a:r>
            <a:r>
              <a:rPr lang="en-US" sz="2800" baseline="0" dirty="0" err="1" smtClean="0"/>
              <a:t>Clague</a:t>
            </a:r>
            <a:r>
              <a:rPr lang="en-US" sz="2800" baseline="0" dirty="0" smtClean="0"/>
              <a:t> [1985</a:t>
            </a:r>
            <a:r>
              <a:rPr lang="en-US" sz="2800" baseline="0" dirty="0"/>
              <a:t>]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78297" y="23305932"/>
            <a:ext cx="7217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Lithosphere Extension</a:t>
            </a:r>
          </a:p>
          <a:p>
            <a:pPr lvl="2"/>
            <a:r>
              <a:rPr lang="da-DK" sz="2800" baseline="0" dirty="0" err="1"/>
              <a:t>Winterer</a:t>
            </a:r>
            <a:r>
              <a:rPr lang="da-DK" sz="2800" baseline="0" dirty="0"/>
              <a:t> [1976</a:t>
            </a:r>
            <a:r>
              <a:rPr lang="da-DK" sz="2800" baseline="0" dirty="0" smtClean="0"/>
              <a:t>]</a:t>
            </a:r>
          </a:p>
          <a:p>
            <a:pPr lvl="2"/>
            <a:r>
              <a:rPr lang="da-DK" sz="2800" baseline="0" dirty="0" smtClean="0"/>
              <a:t>Davis et al. [2002]</a:t>
            </a:r>
            <a:endParaRPr lang="en-US" sz="2800" baseline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45200" y="303264"/>
            <a:ext cx="6858000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21000" b="24000"/>
          <a:stretch/>
        </p:blipFill>
        <p:spPr>
          <a:xfrm>
            <a:off x="38836600" y="303264"/>
            <a:ext cx="4987637" cy="2743200"/>
          </a:xfrm>
          <a:prstGeom prst="rect">
            <a:avLst/>
          </a:prstGeom>
        </p:spPr>
      </p:pic>
      <p:sp>
        <p:nvSpPr>
          <p:cNvPr id="176" name="Rectangle 2"/>
          <p:cNvSpPr>
            <a:spLocks noChangeArrowheads="1"/>
          </p:cNvSpPr>
          <p:nvPr/>
        </p:nvSpPr>
        <p:spPr bwMode="auto">
          <a:xfrm>
            <a:off x="378297" y="25389632"/>
            <a:ext cx="1219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None/>
            </a:pPr>
            <a:r>
              <a:rPr lang="en-US" sz="4200" b="1" u="sng" baseline="0" dirty="0" smtClean="0">
                <a:solidFill>
                  <a:srgbClr val="000000"/>
                </a:solidFill>
              </a:rPr>
              <a:t>DATA &amp; METHODS</a:t>
            </a:r>
            <a:endParaRPr lang="en-US" sz="5600" baseline="0" dirty="0">
              <a:solidFill>
                <a:srgbClr val="000000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78297" y="26086581"/>
            <a:ext cx="7217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Tectonic Reconstruction Software</a:t>
            </a:r>
          </a:p>
          <a:p>
            <a:pPr lvl="2"/>
            <a:r>
              <a:rPr lang="en-US" sz="2800" baseline="0" dirty="0" err="1" smtClean="0"/>
              <a:t>GPlates</a:t>
            </a:r>
            <a:r>
              <a:rPr lang="en-US" sz="2800" baseline="0" dirty="0" smtClean="0"/>
              <a:t>, Cannon et al [2014]</a:t>
            </a:r>
            <a:endParaRPr lang="en-US" sz="2800" baseline="0" dirty="0"/>
          </a:p>
        </p:txBody>
      </p:sp>
      <p:sp>
        <p:nvSpPr>
          <p:cNvPr id="178" name="TextBox 177"/>
          <p:cNvSpPr txBox="1"/>
          <p:nvPr/>
        </p:nvSpPr>
        <p:spPr>
          <a:xfrm>
            <a:off x="378297" y="28352345"/>
            <a:ext cx="8620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Seamount Ages</a:t>
            </a:r>
          </a:p>
          <a:p>
            <a:pPr lvl="2"/>
            <a:r>
              <a:rPr lang="en-US" sz="2800" baseline="0" dirty="0" err="1"/>
              <a:t>Clouard</a:t>
            </a:r>
            <a:r>
              <a:rPr lang="en-US" sz="2800" baseline="0" dirty="0"/>
              <a:t> and Bonneville [2005]</a:t>
            </a:r>
          </a:p>
          <a:p>
            <a:pPr lvl="2"/>
            <a:r>
              <a:rPr lang="en-US" sz="2800" baseline="0" dirty="0" smtClean="0"/>
              <a:t>Earth </a:t>
            </a:r>
            <a:r>
              <a:rPr lang="en-US" sz="2800" baseline="0" dirty="0"/>
              <a:t>Reference Data and </a:t>
            </a:r>
            <a:r>
              <a:rPr lang="en-US" sz="2800" baseline="0" dirty="0" smtClean="0"/>
              <a:t>Models [2015]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378297" y="29916114"/>
            <a:ext cx="7217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Hotspot Locations</a:t>
            </a:r>
          </a:p>
          <a:p>
            <a:pPr lvl="2"/>
            <a:r>
              <a:rPr lang="en-US" sz="2800" baseline="0" dirty="0" err="1"/>
              <a:t>Courtillot</a:t>
            </a:r>
            <a:r>
              <a:rPr lang="en-US" sz="2800" baseline="0" dirty="0"/>
              <a:t> et al. [2003]</a:t>
            </a:r>
          </a:p>
          <a:p>
            <a:pPr lvl="2"/>
            <a:r>
              <a:rPr lang="en-US" sz="2800" baseline="0" dirty="0" smtClean="0"/>
              <a:t>Morgan and Morgan [2007]</a:t>
            </a:r>
          </a:p>
        </p:txBody>
      </p:sp>
      <p:sp>
        <p:nvSpPr>
          <p:cNvPr id="182" name="Text Box 413"/>
          <p:cNvSpPr txBox="1">
            <a:spLocks noChangeArrowheads="1"/>
          </p:cNvSpPr>
          <p:nvPr/>
        </p:nvSpPr>
        <p:spPr bwMode="auto">
          <a:xfrm>
            <a:off x="13834483" y="13180237"/>
            <a:ext cx="16154400" cy="7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91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4200" b="1" u="sng" baseline="0" dirty="0" smtClean="0">
                <a:solidFill>
                  <a:srgbClr val="000000"/>
                </a:solidFill>
              </a:rPr>
              <a:t>RECONSTRUCTION (Fixed Mantle)</a:t>
            </a:r>
            <a:endParaRPr lang="en-US" sz="3000" b="1" baseline="0" dirty="0">
              <a:solidFill>
                <a:srgbClr val="00000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378297" y="31479882"/>
            <a:ext cx="7217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Mantle Shear Wave Anomalies</a:t>
            </a:r>
          </a:p>
          <a:p>
            <a:pPr lvl="2"/>
            <a:r>
              <a:rPr lang="en-US" sz="2800" baseline="0" dirty="0" smtClean="0"/>
              <a:t>French and </a:t>
            </a:r>
            <a:r>
              <a:rPr lang="en-US" sz="2800" baseline="0" dirty="0" err="1" smtClean="0"/>
              <a:t>Romanowicz</a:t>
            </a:r>
            <a:r>
              <a:rPr lang="en-US" sz="2800" baseline="0" dirty="0" smtClean="0"/>
              <a:t> [2015]</a:t>
            </a:r>
            <a:endParaRPr lang="en-US" sz="2800" baseline="0" dirty="0"/>
          </a:p>
        </p:txBody>
      </p:sp>
      <p:pic>
        <p:nvPicPr>
          <p:cNvPr id="11" name="Picture 10" descr="abs_steps_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441" y="14847281"/>
            <a:ext cx="7092569" cy="6333221"/>
          </a:xfrm>
          <a:prstGeom prst="rect">
            <a:avLst/>
          </a:prstGeom>
        </p:spPr>
      </p:pic>
      <p:pic>
        <p:nvPicPr>
          <p:cNvPr id="14" name="Picture 13" descr="abs_steps_75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713" y="14847281"/>
            <a:ext cx="7092569" cy="6333221"/>
          </a:xfrm>
          <a:prstGeom prst="rect">
            <a:avLst/>
          </a:prstGeom>
        </p:spPr>
      </p:pic>
      <p:pic>
        <p:nvPicPr>
          <p:cNvPr id="13" name="Picture 12" descr="abs_steps_67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447" y="14847281"/>
            <a:ext cx="7092569" cy="6333221"/>
          </a:xfrm>
          <a:prstGeom prst="rect">
            <a:avLst/>
          </a:prstGeom>
        </p:spPr>
      </p:pic>
      <p:pic>
        <p:nvPicPr>
          <p:cNvPr id="12" name="Picture 11" descr="abs_steps_07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024" y="14847281"/>
            <a:ext cx="7092569" cy="6333221"/>
          </a:xfrm>
          <a:prstGeom prst="rect">
            <a:avLst/>
          </a:prstGeom>
        </p:spPr>
      </p:pic>
      <p:pic>
        <p:nvPicPr>
          <p:cNvPr id="24" name="Picture 23" descr="rel_steps_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441" y="6494932"/>
            <a:ext cx="7092569" cy="6333221"/>
          </a:xfrm>
          <a:prstGeom prst="rect">
            <a:avLst/>
          </a:prstGeom>
        </p:spPr>
      </p:pic>
      <p:pic>
        <p:nvPicPr>
          <p:cNvPr id="25" name="Picture 24" descr="rel_steps_7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314" y="6494932"/>
            <a:ext cx="6853279" cy="6026929"/>
          </a:xfrm>
          <a:prstGeom prst="rect">
            <a:avLst/>
          </a:prstGeom>
        </p:spPr>
      </p:pic>
      <p:pic>
        <p:nvPicPr>
          <p:cNvPr id="27" name="Picture 26" descr="rel_steps_67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737" y="6494932"/>
            <a:ext cx="6853279" cy="6026929"/>
          </a:xfrm>
          <a:prstGeom prst="rect">
            <a:avLst/>
          </a:prstGeom>
        </p:spPr>
      </p:pic>
      <p:pic>
        <p:nvPicPr>
          <p:cNvPr id="29" name="Picture 28" descr="rel_steps_75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003" y="6494932"/>
            <a:ext cx="6853279" cy="6026929"/>
          </a:xfrm>
          <a:prstGeom prst="rect">
            <a:avLst/>
          </a:prstGeom>
        </p:spPr>
      </p:pic>
      <p:pic>
        <p:nvPicPr>
          <p:cNvPr id="30" name="Picture 29" descr="rel_steps_90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945" y="6494932"/>
            <a:ext cx="6853279" cy="6026929"/>
          </a:xfrm>
          <a:prstGeom prst="rect">
            <a:avLst/>
          </a:prstGeom>
        </p:spPr>
      </p:pic>
      <p:pic>
        <p:nvPicPr>
          <p:cNvPr id="31" name="Picture 30" descr="rel_steps_100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07" y="6494932"/>
            <a:ext cx="6853279" cy="6026929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78297" y="21746597"/>
            <a:ext cx="1170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Multiple Hotspots</a:t>
            </a:r>
          </a:p>
          <a:p>
            <a:pPr lvl="2"/>
            <a:r>
              <a:rPr lang="en-US" sz="2800" baseline="0" dirty="0" err="1"/>
              <a:t>Crough</a:t>
            </a:r>
            <a:r>
              <a:rPr lang="en-US" sz="2800" baseline="0" dirty="0"/>
              <a:t> and </a:t>
            </a:r>
            <a:r>
              <a:rPr lang="en-US" sz="2800" baseline="0" dirty="0" err="1" smtClean="0"/>
              <a:t>Jarrad</a:t>
            </a:r>
            <a:r>
              <a:rPr lang="en-US" sz="2800" baseline="0" dirty="0"/>
              <a:t> </a:t>
            </a:r>
            <a:r>
              <a:rPr lang="en-US" sz="2800" baseline="0" dirty="0" smtClean="0"/>
              <a:t>[</a:t>
            </a:r>
            <a:r>
              <a:rPr lang="en-US" sz="2800" baseline="0" dirty="0"/>
              <a:t>1981</a:t>
            </a:r>
            <a:r>
              <a:rPr lang="en-US" sz="2800" baseline="0" dirty="0" smtClean="0"/>
              <a:t>] </a:t>
            </a:r>
          </a:p>
          <a:p>
            <a:pPr lvl="2"/>
            <a:r>
              <a:rPr lang="en-US" sz="2800" baseline="0" dirty="0" smtClean="0"/>
              <a:t>Henderson </a:t>
            </a:r>
            <a:r>
              <a:rPr lang="en-US" sz="2800" baseline="0" dirty="0"/>
              <a:t>and Gordon [1982]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78297" y="27219463"/>
            <a:ext cx="7217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baseline="0" dirty="0" smtClean="0"/>
              <a:t>Plate Motion Model</a:t>
            </a:r>
          </a:p>
          <a:p>
            <a:pPr lvl="2"/>
            <a:r>
              <a:rPr lang="en-US" sz="2800" baseline="0" dirty="0" smtClean="0"/>
              <a:t>Seton et al. [2012]</a:t>
            </a:r>
            <a:endParaRPr lang="en-US" sz="2800" baseline="0" dirty="0"/>
          </a:p>
        </p:txBody>
      </p:sp>
      <p:sp>
        <p:nvSpPr>
          <p:cNvPr id="47" name="Text Box 413"/>
          <p:cNvSpPr txBox="1">
            <a:spLocks noChangeArrowheads="1"/>
          </p:cNvSpPr>
          <p:nvPr/>
        </p:nvSpPr>
        <p:spPr bwMode="auto">
          <a:xfrm>
            <a:off x="13986883" y="21536837"/>
            <a:ext cx="16154400" cy="7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18" tIns="41909" rIns="83818" bIns="41909">
            <a:spAutoFit/>
          </a:bodyPr>
          <a:lstStyle>
            <a:lvl1pPr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91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38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4200" b="1" u="sng" baseline="0" dirty="0" smtClean="0">
                <a:solidFill>
                  <a:srgbClr val="000000"/>
                </a:solidFill>
              </a:rPr>
              <a:t>LARSON HOTSPOT JUSTIFICATION</a:t>
            </a:r>
            <a:endParaRPr lang="en-US" sz="3000" b="1" baseline="0" dirty="0">
              <a:solidFill>
                <a:srgbClr val="000000"/>
              </a:solidFill>
            </a:endParaRPr>
          </a:p>
        </p:txBody>
      </p:sp>
      <p:pic>
        <p:nvPicPr>
          <p:cNvPr id="17" name="Picture 16" descr="eruption_sites_past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286" y="25580264"/>
            <a:ext cx="7445445" cy="6448891"/>
          </a:xfrm>
          <a:prstGeom prst="rect">
            <a:avLst/>
          </a:prstGeom>
          <a:noFill/>
        </p:spPr>
      </p:pic>
      <p:pic>
        <p:nvPicPr>
          <p:cNvPr id="19" name="Picture 18" descr="scal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981" y="29353808"/>
            <a:ext cx="3906691" cy="26626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636497" y="25150605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  <p:sp>
        <p:nvSpPr>
          <p:cNvPr id="59" name="TextBox 58"/>
          <p:cNvSpPr txBox="1"/>
          <p:nvPr/>
        </p:nvSpPr>
        <p:spPr>
          <a:xfrm>
            <a:off x="20934217" y="25314548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61" name="TextBox 60"/>
          <p:cNvSpPr txBox="1"/>
          <p:nvPr/>
        </p:nvSpPr>
        <p:spPr>
          <a:xfrm>
            <a:off x="31777919" y="30080334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62" name="TextBox 61"/>
          <p:cNvSpPr txBox="1"/>
          <p:nvPr/>
        </p:nvSpPr>
        <p:spPr>
          <a:xfrm>
            <a:off x="34955418" y="26420695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  <p:sp>
        <p:nvSpPr>
          <p:cNvPr id="63" name="TextBox 62"/>
          <p:cNvSpPr txBox="1"/>
          <p:nvPr/>
        </p:nvSpPr>
        <p:spPr>
          <a:xfrm>
            <a:off x="35686875" y="27371858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64" name="TextBox 63"/>
          <p:cNvSpPr txBox="1"/>
          <p:nvPr/>
        </p:nvSpPr>
        <p:spPr>
          <a:xfrm>
            <a:off x="18868587" y="18433721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  <p:sp>
        <p:nvSpPr>
          <p:cNvPr id="65" name="TextBox 64"/>
          <p:cNvSpPr txBox="1"/>
          <p:nvPr/>
        </p:nvSpPr>
        <p:spPr>
          <a:xfrm>
            <a:off x="19583051" y="19536128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66" name="TextBox 65"/>
          <p:cNvSpPr txBox="1"/>
          <p:nvPr/>
        </p:nvSpPr>
        <p:spPr>
          <a:xfrm>
            <a:off x="18777564" y="10024315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  <p:sp>
        <p:nvSpPr>
          <p:cNvPr id="67" name="TextBox 66"/>
          <p:cNvSpPr txBox="1"/>
          <p:nvPr/>
        </p:nvSpPr>
        <p:spPr>
          <a:xfrm>
            <a:off x="19576702" y="11020882"/>
            <a:ext cx="146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err="1" smtClean="0"/>
              <a:t>Crough</a:t>
            </a:r>
            <a:endParaRPr lang="en-US" sz="2800" b="1" baseline="0" dirty="0"/>
          </a:p>
        </p:txBody>
      </p:sp>
      <p:sp>
        <p:nvSpPr>
          <p:cNvPr id="77" name="TextBox 76"/>
          <p:cNvSpPr txBox="1"/>
          <p:nvPr/>
        </p:nvSpPr>
        <p:spPr>
          <a:xfrm>
            <a:off x="30016317" y="22015617"/>
            <a:ext cx="481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Present-day</a:t>
            </a:r>
          </a:p>
          <a:p>
            <a:r>
              <a:rPr lang="en-US" sz="2800" b="1" baseline="0" dirty="0" smtClean="0"/>
              <a:t>Dated Seamount Locations</a:t>
            </a:r>
            <a:endParaRPr lang="en-US" sz="2800" b="1" baseline="0" dirty="0"/>
          </a:p>
        </p:txBody>
      </p:sp>
      <p:sp>
        <p:nvSpPr>
          <p:cNvPr id="78" name="TextBox 77"/>
          <p:cNvSpPr txBox="1"/>
          <p:nvPr/>
        </p:nvSpPr>
        <p:spPr>
          <a:xfrm>
            <a:off x="26143717" y="24649475"/>
            <a:ext cx="2698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Reconstructed</a:t>
            </a:r>
            <a:endParaRPr lang="en-US" sz="2800" b="1" baseline="0" dirty="0"/>
          </a:p>
          <a:p>
            <a:r>
              <a:rPr lang="en-US" sz="2800" b="1" baseline="0" dirty="0" smtClean="0"/>
              <a:t>Eruption Sites</a:t>
            </a:r>
            <a:endParaRPr lang="en-US" sz="2800" b="1" baseline="0" dirty="0"/>
          </a:p>
        </p:txBody>
      </p:sp>
      <p:sp>
        <p:nvSpPr>
          <p:cNvPr id="79" name="TextBox 78"/>
          <p:cNvSpPr txBox="1"/>
          <p:nvPr/>
        </p:nvSpPr>
        <p:spPr>
          <a:xfrm>
            <a:off x="18910436" y="31242630"/>
            <a:ext cx="5288627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Shear Wave Velocity Anomaly</a:t>
            </a:r>
          </a:p>
          <a:p>
            <a:r>
              <a:rPr lang="en-US" sz="2800" b="1" baseline="0" dirty="0" err="1" smtClean="0"/>
              <a:t>Isosurfaces</a:t>
            </a:r>
            <a:r>
              <a:rPr lang="en-US" sz="2800" b="1" baseline="0" dirty="0" smtClean="0"/>
              <a:t> (-0.7 </a:t>
            </a:r>
            <a:r>
              <a:rPr lang="en-US" sz="2800" b="1" baseline="0" dirty="0" smtClean="0">
                <a:solidFill>
                  <a:srgbClr val="000000"/>
                </a:solidFill>
              </a:rPr>
              <a:t>– </a:t>
            </a:r>
            <a:r>
              <a:rPr lang="en-US" sz="2800" b="1" baseline="0" dirty="0" smtClean="0"/>
              <a:t>-0.8)</a:t>
            </a:r>
            <a:endParaRPr lang="en-US" sz="2800" b="1" baseline="0" dirty="0"/>
          </a:p>
        </p:txBody>
      </p:sp>
      <p:sp>
        <p:nvSpPr>
          <p:cNvPr id="23" name="Oval 22"/>
          <p:cNvSpPr/>
          <p:nvPr/>
        </p:nvSpPr>
        <p:spPr bwMode="auto">
          <a:xfrm rot="373257">
            <a:off x="24963453" y="18715451"/>
            <a:ext cx="2030041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 rot="3077516">
            <a:off x="32441244" y="19522201"/>
            <a:ext cx="1044634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 rot="3077516">
            <a:off x="37404793" y="18729703"/>
            <a:ext cx="597131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 rot="2129250">
            <a:off x="43862395" y="19364651"/>
            <a:ext cx="737465" cy="585020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 rot="20163126">
            <a:off x="47953270" y="18350955"/>
            <a:ext cx="1596895" cy="113931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 rot="3077516">
            <a:off x="30133841" y="9661554"/>
            <a:ext cx="1044634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 rot="3077516">
            <a:off x="35003809" y="8254102"/>
            <a:ext cx="597131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 rot="2129250">
            <a:off x="41087092" y="8715259"/>
            <a:ext cx="737465" cy="585020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 rot="20163126">
            <a:off x="44696702" y="7126715"/>
            <a:ext cx="1596895" cy="113931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5209285" y="8830194"/>
            <a:ext cx="186929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baseline="0" dirty="0" smtClean="0"/>
              <a:t>Lithosphere</a:t>
            </a:r>
          </a:p>
          <a:p>
            <a:pPr>
              <a:lnSpc>
                <a:spcPct val="80000"/>
              </a:lnSpc>
            </a:pPr>
            <a:r>
              <a:rPr lang="en-US" i="1" baseline="0" dirty="0" smtClean="0">
                <a:solidFill>
                  <a:srgbClr val="000000"/>
                </a:solidFill>
              </a:rPr>
              <a:t>Extension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0801728" y="10385057"/>
            <a:ext cx="2176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/>
              <a:t>Melt Conduit</a:t>
            </a:r>
          </a:p>
          <a:p>
            <a:r>
              <a:rPr lang="en-US" i="1" baseline="0" dirty="0" smtClean="0">
                <a:solidFill>
                  <a:srgbClr val="000000"/>
                </a:solidFill>
              </a:rPr>
              <a:t>Eruption Style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6233202" y="8331645"/>
            <a:ext cx="215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/>
              <a:t>Melt Conduit?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866690" y="8657837"/>
            <a:ext cx="215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/>
              <a:t>Melt Conduit?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6345142" y="7013505"/>
            <a:ext cx="2039866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baseline="0" dirty="0" smtClean="0"/>
              <a:t>LIP and/or</a:t>
            </a:r>
          </a:p>
          <a:p>
            <a:pPr>
              <a:lnSpc>
                <a:spcPct val="80000"/>
              </a:lnSpc>
            </a:pPr>
            <a:r>
              <a:rPr lang="en-US" i="1" baseline="0" dirty="0" smtClean="0"/>
              <a:t>Plume-Ridge</a:t>
            </a:r>
          </a:p>
          <a:p>
            <a:pPr>
              <a:lnSpc>
                <a:spcPct val="80000"/>
              </a:lnSpc>
            </a:pPr>
            <a:r>
              <a:rPr lang="en-US" i="1" baseline="0" dirty="0" smtClean="0">
                <a:solidFill>
                  <a:srgbClr val="000000"/>
                </a:solidFill>
              </a:rPr>
              <a:t>Interaction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7638686" y="11939679"/>
            <a:ext cx="868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0 Ma</a:t>
            </a:r>
            <a:endParaRPr lang="en-US" b="1" baseline="0" dirty="0"/>
          </a:p>
        </p:txBody>
      </p:sp>
      <p:sp>
        <p:nvSpPr>
          <p:cNvPr id="96" name="TextBox 95"/>
          <p:cNvSpPr txBox="1"/>
          <p:nvPr/>
        </p:nvSpPr>
        <p:spPr>
          <a:xfrm>
            <a:off x="24631004" y="11939679"/>
            <a:ext cx="868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0" dirty="0"/>
              <a:t>7</a:t>
            </a:r>
            <a:r>
              <a:rPr lang="en-US" b="1" baseline="0" dirty="0" smtClean="0"/>
              <a:t> Ma</a:t>
            </a:r>
            <a:endParaRPr lang="en-US" b="1" baseline="0" dirty="0"/>
          </a:p>
        </p:txBody>
      </p:sp>
      <p:sp>
        <p:nvSpPr>
          <p:cNvPr id="97" name="TextBox 96"/>
          <p:cNvSpPr txBox="1"/>
          <p:nvPr/>
        </p:nvSpPr>
        <p:spPr>
          <a:xfrm>
            <a:off x="31180632" y="11939679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67 Ma</a:t>
            </a:r>
            <a:endParaRPr lang="en-US" b="1" baseline="0" dirty="0"/>
          </a:p>
        </p:txBody>
      </p:sp>
      <p:sp>
        <p:nvSpPr>
          <p:cNvPr id="98" name="TextBox 97"/>
          <p:cNvSpPr txBox="1"/>
          <p:nvPr/>
        </p:nvSpPr>
        <p:spPr>
          <a:xfrm>
            <a:off x="36558222" y="11939679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75 Ma</a:t>
            </a:r>
            <a:endParaRPr lang="en-US" b="1" baseline="0" dirty="0"/>
          </a:p>
        </p:txBody>
      </p:sp>
      <p:sp>
        <p:nvSpPr>
          <p:cNvPr id="99" name="TextBox 98"/>
          <p:cNvSpPr txBox="1"/>
          <p:nvPr/>
        </p:nvSpPr>
        <p:spPr>
          <a:xfrm>
            <a:off x="42375533" y="11939679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90 Ma</a:t>
            </a:r>
            <a:endParaRPr lang="en-US" b="1" baseline="0" dirty="0"/>
          </a:p>
        </p:txBody>
      </p:sp>
      <p:sp>
        <p:nvSpPr>
          <p:cNvPr id="101" name="TextBox 100"/>
          <p:cNvSpPr txBox="1"/>
          <p:nvPr/>
        </p:nvSpPr>
        <p:spPr>
          <a:xfrm>
            <a:off x="47727724" y="11939679"/>
            <a:ext cx="119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110 Ma</a:t>
            </a:r>
            <a:endParaRPr lang="en-US" b="1" baseline="0" dirty="0"/>
          </a:p>
        </p:txBody>
      </p:sp>
      <p:sp>
        <p:nvSpPr>
          <p:cNvPr id="102" name="TextBox 101"/>
          <p:cNvSpPr txBox="1"/>
          <p:nvPr/>
        </p:nvSpPr>
        <p:spPr>
          <a:xfrm>
            <a:off x="19442101" y="15194551"/>
            <a:ext cx="868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0 Ma</a:t>
            </a:r>
            <a:endParaRPr lang="en-US" b="1" baseline="0" dirty="0"/>
          </a:p>
        </p:txBody>
      </p:sp>
      <p:sp>
        <p:nvSpPr>
          <p:cNvPr id="103" name="TextBox 102"/>
          <p:cNvSpPr txBox="1"/>
          <p:nvPr/>
        </p:nvSpPr>
        <p:spPr>
          <a:xfrm>
            <a:off x="26434419" y="15194551"/>
            <a:ext cx="868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0" dirty="0"/>
              <a:t>7</a:t>
            </a:r>
            <a:r>
              <a:rPr lang="en-US" b="1" baseline="0" dirty="0" smtClean="0"/>
              <a:t> Ma</a:t>
            </a:r>
            <a:endParaRPr lang="en-US" b="1" baseline="0" dirty="0"/>
          </a:p>
        </p:txBody>
      </p:sp>
      <p:sp>
        <p:nvSpPr>
          <p:cNvPr id="104" name="TextBox 103"/>
          <p:cNvSpPr txBox="1"/>
          <p:nvPr/>
        </p:nvSpPr>
        <p:spPr>
          <a:xfrm>
            <a:off x="32730046" y="15194551"/>
            <a:ext cx="104006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67 Ma</a:t>
            </a:r>
            <a:endParaRPr lang="en-US" b="1" baseline="0" dirty="0"/>
          </a:p>
        </p:txBody>
      </p:sp>
      <p:sp>
        <p:nvSpPr>
          <p:cNvPr id="105" name="TextBox 104"/>
          <p:cNvSpPr txBox="1"/>
          <p:nvPr/>
        </p:nvSpPr>
        <p:spPr>
          <a:xfrm>
            <a:off x="38107636" y="15194551"/>
            <a:ext cx="104006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75 Ma</a:t>
            </a:r>
            <a:endParaRPr lang="en-US" b="1" baseline="0" dirty="0"/>
          </a:p>
        </p:txBody>
      </p:sp>
      <p:sp>
        <p:nvSpPr>
          <p:cNvPr id="106" name="TextBox 105"/>
          <p:cNvSpPr txBox="1"/>
          <p:nvPr/>
        </p:nvSpPr>
        <p:spPr>
          <a:xfrm>
            <a:off x="44040402" y="15194551"/>
            <a:ext cx="104006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90 Ma</a:t>
            </a:r>
            <a:endParaRPr lang="en-US" b="1" baseline="0" dirty="0"/>
          </a:p>
        </p:txBody>
      </p:sp>
      <p:sp>
        <p:nvSpPr>
          <p:cNvPr id="107" name="TextBox 106"/>
          <p:cNvSpPr txBox="1"/>
          <p:nvPr/>
        </p:nvSpPr>
        <p:spPr>
          <a:xfrm>
            <a:off x="49323320" y="15194551"/>
            <a:ext cx="119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110 Ma</a:t>
            </a:r>
            <a:endParaRPr lang="en-US" b="1" baseline="0" dirty="0"/>
          </a:p>
        </p:txBody>
      </p:sp>
      <p:sp>
        <p:nvSpPr>
          <p:cNvPr id="108" name="TextBox 107"/>
          <p:cNvSpPr txBox="1"/>
          <p:nvPr/>
        </p:nvSpPr>
        <p:spPr>
          <a:xfrm>
            <a:off x="41864794" y="10062496"/>
            <a:ext cx="2314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0" dirty="0" smtClean="0"/>
              <a:t>Interpolated</a:t>
            </a:r>
            <a:endParaRPr lang="en-US" i="1" baseline="0" dirty="0"/>
          </a:p>
          <a:p>
            <a:r>
              <a:rPr lang="en-US" i="1" baseline="0" dirty="0" smtClean="0"/>
              <a:t>Ridge Location</a:t>
            </a:r>
            <a:endParaRPr lang="en-US" i="1" baseline="0" dirty="0">
              <a:solidFill>
                <a:srgbClr val="000000"/>
              </a:solidFill>
            </a:endParaRPr>
          </a:p>
        </p:txBody>
      </p:sp>
      <p:sp>
        <p:nvSpPr>
          <p:cNvPr id="109" name="Rectangle 13"/>
          <p:cNvSpPr>
            <a:spLocks noChangeArrowheads="1"/>
          </p:cNvSpPr>
          <p:nvPr/>
        </p:nvSpPr>
        <p:spPr bwMode="auto">
          <a:xfrm>
            <a:off x="13458378" y="6049712"/>
            <a:ext cx="37494022" cy="646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sp>
        <p:nvSpPr>
          <p:cNvPr id="110" name="Rectangle 13"/>
          <p:cNvSpPr>
            <a:spLocks noChangeArrowheads="1"/>
          </p:cNvSpPr>
          <p:nvPr/>
        </p:nvSpPr>
        <p:spPr bwMode="auto">
          <a:xfrm>
            <a:off x="14181374" y="14397315"/>
            <a:ext cx="36771026" cy="6517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818" tIns="41909" rIns="83818" bIns="41909" anchor="ctr"/>
          <a:lstStyle/>
          <a:p>
            <a:pPr algn="ctr" defTabSz="838200"/>
            <a:endParaRPr lang="en-US" sz="2200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992905" y="18079865"/>
            <a:ext cx="5403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aseline="0" dirty="0"/>
              <a:t>Pacific Plate </a:t>
            </a:r>
            <a:r>
              <a:rPr lang="en-US" baseline="0" dirty="0" smtClean="0"/>
              <a:t>hotspot (</a:t>
            </a:r>
            <a:r>
              <a:rPr lang="en-US" baseline="0" dirty="0"/>
              <a:t>yellow dots) and </a:t>
            </a:r>
            <a:r>
              <a:rPr lang="en-US" baseline="0" dirty="0" smtClean="0"/>
              <a:t>related features </a:t>
            </a:r>
            <a:r>
              <a:rPr lang="en-US" baseline="0" dirty="0"/>
              <a:t>of </a:t>
            </a:r>
            <a:r>
              <a:rPr lang="en-US" baseline="0" dirty="0" smtClean="0"/>
              <a:t>the Line Islands.</a:t>
            </a:r>
            <a:endParaRPr lang="en-US" baseline="0" dirty="0"/>
          </a:p>
        </p:txBody>
      </p:sp>
      <p:sp>
        <p:nvSpPr>
          <p:cNvPr id="124" name="TextBox 123"/>
          <p:cNvSpPr txBox="1"/>
          <p:nvPr/>
        </p:nvSpPr>
        <p:spPr>
          <a:xfrm>
            <a:off x="7033418" y="18116812"/>
            <a:ext cx="6035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aseline="0" dirty="0" smtClean="0"/>
              <a:t>Dated seamounts (triangles) and plate motion paths (lines) colored coded for age.</a:t>
            </a:r>
            <a:endParaRPr lang="en-US" baseline="0" dirty="0"/>
          </a:p>
        </p:txBody>
      </p:sp>
      <p:sp>
        <p:nvSpPr>
          <p:cNvPr id="127" name="Oval 126"/>
          <p:cNvSpPr/>
          <p:nvPr/>
        </p:nvSpPr>
        <p:spPr bwMode="auto">
          <a:xfrm rot="2956942">
            <a:off x="29725457" y="28774546"/>
            <a:ext cx="2194753" cy="1147050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8032456" y="28818653"/>
            <a:ext cx="2060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Marquesas</a:t>
            </a:r>
            <a:endParaRPr lang="en-US" sz="2800" b="1" baseline="0" dirty="0"/>
          </a:p>
        </p:txBody>
      </p:sp>
      <p:sp>
        <p:nvSpPr>
          <p:cNvPr id="9" name="Rectangular Callout 8"/>
          <p:cNvSpPr/>
          <p:nvPr/>
        </p:nvSpPr>
        <p:spPr bwMode="auto">
          <a:xfrm>
            <a:off x="14157447" y="22480891"/>
            <a:ext cx="5818844" cy="3089416"/>
          </a:xfrm>
          <a:custGeom>
            <a:avLst/>
            <a:gdLst>
              <a:gd name="connsiteX0" fmla="*/ 0 w 5818844"/>
              <a:gd name="connsiteY0" fmla="*/ 0 h 946711"/>
              <a:gd name="connsiteX1" fmla="*/ 3394326 w 5818844"/>
              <a:gd name="connsiteY1" fmla="*/ 0 h 946711"/>
              <a:gd name="connsiteX2" fmla="*/ 3394326 w 5818844"/>
              <a:gd name="connsiteY2" fmla="*/ 0 h 946711"/>
              <a:gd name="connsiteX3" fmla="*/ 4849037 w 5818844"/>
              <a:gd name="connsiteY3" fmla="*/ 0 h 946711"/>
              <a:gd name="connsiteX4" fmla="*/ 5818844 w 5818844"/>
              <a:gd name="connsiteY4" fmla="*/ 0 h 946711"/>
              <a:gd name="connsiteX5" fmla="*/ 5818844 w 5818844"/>
              <a:gd name="connsiteY5" fmla="*/ 552248 h 946711"/>
              <a:gd name="connsiteX6" fmla="*/ 5818844 w 5818844"/>
              <a:gd name="connsiteY6" fmla="*/ 552248 h 946711"/>
              <a:gd name="connsiteX7" fmla="*/ 5818844 w 5818844"/>
              <a:gd name="connsiteY7" fmla="*/ 788926 h 946711"/>
              <a:gd name="connsiteX8" fmla="*/ 5818844 w 5818844"/>
              <a:gd name="connsiteY8" fmla="*/ 946711 h 946711"/>
              <a:gd name="connsiteX9" fmla="*/ 4849037 w 5818844"/>
              <a:gd name="connsiteY9" fmla="*/ 946711 h 946711"/>
              <a:gd name="connsiteX10" fmla="*/ 5377310 w 5818844"/>
              <a:gd name="connsiteY10" fmla="*/ 3611854 h 946711"/>
              <a:gd name="connsiteX11" fmla="*/ 3394326 w 5818844"/>
              <a:gd name="connsiteY11" fmla="*/ 946711 h 946711"/>
              <a:gd name="connsiteX12" fmla="*/ 0 w 5818844"/>
              <a:gd name="connsiteY12" fmla="*/ 946711 h 946711"/>
              <a:gd name="connsiteX13" fmla="*/ 0 w 5818844"/>
              <a:gd name="connsiteY13" fmla="*/ 788926 h 946711"/>
              <a:gd name="connsiteX14" fmla="*/ 0 w 5818844"/>
              <a:gd name="connsiteY14" fmla="*/ 552248 h 946711"/>
              <a:gd name="connsiteX15" fmla="*/ 0 w 5818844"/>
              <a:gd name="connsiteY15" fmla="*/ 552248 h 946711"/>
              <a:gd name="connsiteX16" fmla="*/ 0 w 5818844"/>
              <a:gd name="connsiteY16" fmla="*/ 0 h 946711"/>
              <a:gd name="connsiteX0" fmla="*/ 0 w 5818844"/>
              <a:gd name="connsiteY0" fmla="*/ 0 h 3611854"/>
              <a:gd name="connsiteX1" fmla="*/ 3394326 w 5818844"/>
              <a:gd name="connsiteY1" fmla="*/ 0 h 3611854"/>
              <a:gd name="connsiteX2" fmla="*/ 3394326 w 5818844"/>
              <a:gd name="connsiteY2" fmla="*/ 0 h 3611854"/>
              <a:gd name="connsiteX3" fmla="*/ 4849037 w 5818844"/>
              <a:gd name="connsiteY3" fmla="*/ 0 h 3611854"/>
              <a:gd name="connsiteX4" fmla="*/ 5818844 w 5818844"/>
              <a:gd name="connsiteY4" fmla="*/ 0 h 3611854"/>
              <a:gd name="connsiteX5" fmla="*/ 5818844 w 5818844"/>
              <a:gd name="connsiteY5" fmla="*/ 552248 h 3611854"/>
              <a:gd name="connsiteX6" fmla="*/ 5818844 w 5818844"/>
              <a:gd name="connsiteY6" fmla="*/ 552248 h 3611854"/>
              <a:gd name="connsiteX7" fmla="*/ 5818844 w 5818844"/>
              <a:gd name="connsiteY7" fmla="*/ 788926 h 3611854"/>
              <a:gd name="connsiteX8" fmla="*/ 5818844 w 5818844"/>
              <a:gd name="connsiteY8" fmla="*/ 946711 h 3611854"/>
              <a:gd name="connsiteX9" fmla="*/ 5218488 w 5818844"/>
              <a:gd name="connsiteY9" fmla="*/ 946711 h 3611854"/>
              <a:gd name="connsiteX10" fmla="*/ 5377310 w 5818844"/>
              <a:gd name="connsiteY10" fmla="*/ 3611854 h 3611854"/>
              <a:gd name="connsiteX11" fmla="*/ 3394326 w 5818844"/>
              <a:gd name="connsiteY11" fmla="*/ 946711 h 3611854"/>
              <a:gd name="connsiteX12" fmla="*/ 0 w 5818844"/>
              <a:gd name="connsiteY12" fmla="*/ 946711 h 3611854"/>
              <a:gd name="connsiteX13" fmla="*/ 0 w 5818844"/>
              <a:gd name="connsiteY13" fmla="*/ 788926 h 3611854"/>
              <a:gd name="connsiteX14" fmla="*/ 0 w 5818844"/>
              <a:gd name="connsiteY14" fmla="*/ 552248 h 3611854"/>
              <a:gd name="connsiteX15" fmla="*/ 0 w 5818844"/>
              <a:gd name="connsiteY15" fmla="*/ 552248 h 3611854"/>
              <a:gd name="connsiteX16" fmla="*/ 0 w 5818844"/>
              <a:gd name="connsiteY16" fmla="*/ 0 h 3611854"/>
              <a:gd name="connsiteX0" fmla="*/ 0 w 5818844"/>
              <a:gd name="connsiteY0" fmla="*/ 0 h 3611854"/>
              <a:gd name="connsiteX1" fmla="*/ 3394326 w 5818844"/>
              <a:gd name="connsiteY1" fmla="*/ 0 h 3611854"/>
              <a:gd name="connsiteX2" fmla="*/ 3394326 w 5818844"/>
              <a:gd name="connsiteY2" fmla="*/ 0 h 3611854"/>
              <a:gd name="connsiteX3" fmla="*/ 4849037 w 5818844"/>
              <a:gd name="connsiteY3" fmla="*/ 0 h 3611854"/>
              <a:gd name="connsiteX4" fmla="*/ 5818844 w 5818844"/>
              <a:gd name="connsiteY4" fmla="*/ 0 h 3611854"/>
              <a:gd name="connsiteX5" fmla="*/ 5818844 w 5818844"/>
              <a:gd name="connsiteY5" fmla="*/ 552248 h 3611854"/>
              <a:gd name="connsiteX6" fmla="*/ 5818844 w 5818844"/>
              <a:gd name="connsiteY6" fmla="*/ 552248 h 3611854"/>
              <a:gd name="connsiteX7" fmla="*/ 5818844 w 5818844"/>
              <a:gd name="connsiteY7" fmla="*/ 788926 h 3611854"/>
              <a:gd name="connsiteX8" fmla="*/ 5818844 w 5818844"/>
              <a:gd name="connsiteY8" fmla="*/ 946711 h 3611854"/>
              <a:gd name="connsiteX9" fmla="*/ 5218488 w 5818844"/>
              <a:gd name="connsiteY9" fmla="*/ 946711 h 3611854"/>
              <a:gd name="connsiteX10" fmla="*/ 5377310 w 5818844"/>
              <a:gd name="connsiteY10" fmla="*/ 3611854 h 3611854"/>
              <a:gd name="connsiteX11" fmla="*/ 4825946 w 5818844"/>
              <a:gd name="connsiteY11" fmla="*/ 946711 h 3611854"/>
              <a:gd name="connsiteX12" fmla="*/ 0 w 5818844"/>
              <a:gd name="connsiteY12" fmla="*/ 946711 h 3611854"/>
              <a:gd name="connsiteX13" fmla="*/ 0 w 5818844"/>
              <a:gd name="connsiteY13" fmla="*/ 788926 h 3611854"/>
              <a:gd name="connsiteX14" fmla="*/ 0 w 5818844"/>
              <a:gd name="connsiteY14" fmla="*/ 552248 h 3611854"/>
              <a:gd name="connsiteX15" fmla="*/ 0 w 5818844"/>
              <a:gd name="connsiteY15" fmla="*/ 552248 h 3611854"/>
              <a:gd name="connsiteX16" fmla="*/ 0 w 5818844"/>
              <a:gd name="connsiteY16" fmla="*/ 0 h 3611854"/>
              <a:gd name="connsiteX0" fmla="*/ 0 w 5818844"/>
              <a:gd name="connsiteY0" fmla="*/ 0 h 3389593"/>
              <a:gd name="connsiteX1" fmla="*/ 3394326 w 5818844"/>
              <a:gd name="connsiteY1" fmla="*/ 0 h 3389593"/>
              <a:gd name="connsiteX2" fmla="*/ 3394326 w 5818844"/>
              <a:gd name="connsiteY2" fmla="*/ 0 h 3389593"/>
              <a:gd name="connsiteX3" fmla="*/ 4849037 w 5818844"/>
              <a:gd name="connsiteY3" fmla="*/ 0 h 3389593"/>
              <a:gd name="connsiteX4" fmla="*/ 5818844 w 5818844"/>
              <a:gd name="connsiteY4" fmla="*/ 0 h 3389593"/>
              <a:gd name="connsiteX5" fmla="*/ 5818844 w 5818844"/>
              <a:gd name="connsiteY5" fmla="*/ 552248 h 3389593"/>
              <a:gd name="connsiteX6" fmla="*/ 5818844 w 5818844"/>
              <a:gd name="connsiteY6" fmla="*/ 552248 h 3389593"/>
              <a:gd name="connsiteX7" fmla="*/ 5818844 w 5818844"/>
              <a:gd name="connsiteY7" fmla="*/ 788926 h 3389593"/>
              <a:gd name="connsiteX8" fmla="*/ 5818844 w 5818844"/>
              <a:gd name="connsiteY8" fmla="*/ 946711 h 3389593"/>
              <a:gd name="connsiteX9" fmla="*/ 5218488 w 5818844"/>
              <a:gd name="connsiteY9" fmla="*/ 946711 h 3389593"/>
              <a:gd name="connsiteX10" fmla="*/ 5504314 w 5818844"/>
              <a:gd name="connsiteY10" fmla="*/ 3389593 h 3389593"/>
              <a:gd name="connsiteX11" fmla="*/ 4825946 w 5818844"/>
              <a:gd name="connsiteY11" fmla="*/ 946711 h 3389593"/>
              <a:gd name="connsiteX12" fmla="*/ 0 w 5818844"/>
              <a:gd name="connsiteY12" fmla="*/ 946711 h 3389593"/>
              <a:gd name="connsiteX13" fmla="*/ 0 w 5818844"/>
              <a:gd name="connsiteY13" fmla="*/ 788926 h 3389593"/>
              <a:gd name="connsiteX14" fmla="*/ 0 w 5818844"/>
              <a:gd name="connsiteY14" fmla="*/ 552248 h 3389593"/>
              <a:gd name="connsiteX15" fmla="*/ 0 w 5818844"/>
              <a:gd name="connsiteY15" fmla="*/ 552248 h 3389593"/>
              <a:gd name="connsiteX16" fmla="*/ 0 w 5818844"/>
              <a:gd name="connsiteY16" fmla="*/ 0 h 3389593"/>
              <a:gd name="connsiteX0" fmla="*/ 0 w 5818844"/>
              <a:gd name="connsiteY0" fmla="*/ 0 h 3089416"/>
              <a:gd name="connsiteX1" fmla="*/ 3394326 w 5818844"/>
              <a:gd name="connsiteY1" fmla="*/ 0 h 3089416"/>
              <a:gd name="connsiteX2" fmla="*/ 3394326 w 5818844"/>
              <a:gd name="connsiteY2" fmla="*/ 0 h 3089416"/>
              <a:gd name="connsiteX3" fmla="*/ 4849037 w 5818844"/>
              <a:gd name="connsiteY3" fmla="*/ 0 h 3089416"/>
              <a:gd name="connsiteX4" fmla="*/ 5818844 w 5818844"/>
              <a:gd name="connsiteY4" fmla="*/ 0 h 3089416"/>
              <a:gd name="connsiteX5" fmla="*/ 5818844 w 5818844"/>
              <a:gd name="connsiteY5" fmla="*/ 552248 h 3089416"/>
              <a:gd name="connsiteX6" fmla="*/ 5818844 w 5818844"/>
              <a:gd name="connsiteY6" fmla="*/ 552248 h 3089416"/>
              <a:gd name="connsiteX7" fmla="*/ 5818844 w 5818844"/>
              <a:gd name="connsiteY7" fmla="*/ 788926 h 3089416"/>
              <a:gd name="connsiteX8" fmla="*/ 5818844 w 5818844"/>
              <a:gd name="connsiteY8" fmla="*/ 946711 h 3089416"/>
              <a:gd name="connsiteX9" fmla="*/ 5218488 w 5818844"/>
              <a:gd name="connsiteY9" fmla="*/ 946711 h 3089416"/>
              <a:gd name="connsiteX10" fmla="*/ 5527405 w 5818844"/>
              <a:gd name="connsiteY10" fmla="*/ 3089416 h 3089416"/>
              <a:gd name="connsiteX11" fmla="*/ 4825946 w 5818844"/>
              <a:gd name="connsiteY11" fmla="*/ 946711 h 3089416"/>
              <a:gd name="connsiteX12" fmla="*/ 0 w 5818844"/>
              <a:gd name="connsiteY12" fmla="*/ 946711 h 3089416"/>
              <a:gd name="connsiteX13" fmla="*/ 0 w 5818844"/>
              <a:gd name="connsiteY13" fmla="*/ 788926 h 3089416"/>
              <a:gd name="connsiteX14" fmla="*/ 0 w 5818844"/>
              <a:gd name="connsiteY14" fmla="*/ 552248 h 3089416"/>
              <a:gd name="connsiteX15" fmla="*/ 0 w 5818844"/>
              <a:gd name="connsiteY15" fmla="*/ 552248 h 3089416"/>
              <a:gd name="connsiteX16" fmla="*/ 0 w 5818844"/>
              <a:gd name="connsiteY16" fmla="*/ 0 h 308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18844" h="3089416">
                <a:moveTo>
                  <a:pt x="0" y="0"/>
                </a:moveTo>
                <a:lnTo>
                  <a:pt x="3394326" y="0"/>
                </a:lnTo>
                <a:lnTo>
                  <a:pt x="3394326" y="0"/>
                </a:lnTo>
                <a:lnTo>
                  <a:pt x="4849037" y="0"/>
                </a:lnTo>
                <a:lnTo>
                  <a:pt x="5818844" y="0"/>
                </a:lnTo>
                <a:lnTo>
                  <a:pt x="5818844" y="552248"/>
                </a:lnTo>
                <a:lnTo>
                  <a:pt x="5818844" y="552248"/>
                </a:lnTo>
                <a:lnTo>
                  <a:pt x="5818844" y="788926"/>
                </a:lnTo>
                <a:lnTo>
                  <a:pt x="5818844" y="946711"/>
                </a:lnTo>
                <a:lnTo>
                  <a:pt x="5218488" y="946711"/>
                </a:lnTo>
                <a:lnTo>
                  <a:pt x="5527405" y="3089416"/>
                </a:lnTo>
                <a:lnTo>
                  <a:pt x="4825946" y="946711"/>
                </a:lnTo>
                <a:lnTo>
                  <a:pt x="0" y="946711"/>
                </a:lnTo>
                <a:lnTo>
                  <a:pt x="0" y="788926"/>
                </a:lnTo>
                <a:lnTo>
                  <a:pt x="0" y="552248"/>
                </a:lnTo>
                <a:lnTo>
                  <a:pt x="0" y="552248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800" baseline="0" dirty="0"/>
              <a:t>Larson hotspot is coincident with a deep mantle plume source</a:t>
            </a:r>
          </a:p>
        </p:txBody>
      </p:sp>
      <p:sp>
        <p:nvSpPr>
          <p:cNvPr id="22" name="Rectangular Callout 21"/>
          <p:cNvSpPr/>
          <p:nvPr/>
        </p:nvSpPr>
        <p:spPr bwMode="auto">
          <a:xfrm>
            <a:off x="23527479" y="22480890"/>
            <a:ext cx="6780163" cy="5715277"/>
          </a:xfrm>
          <a:custGeom>
            <a:avLst/>
            <a:gdLst>
              <a:gd name="connsiteX0" fmla="*/ 0 w 5937434"/>
              <a:gd name="connsiteY0" fmla="*/ 0 h 1778086"/>
              <a:gd name="connsiteX1" fmla="*/ 3463503 w 5937434"/>
              <a:gd name="connsiteY1" fmla="*/ 0 h 1778086"/>
              <a:gd name="connsiteX2" fmla="*/ 3463503 w 5937434"/>
              <a:gd name="connsiteY2" fmla="*/ 0 h 1778086"/>
              <a:gd name="connsiteX3" fmla="*/ 4947862 w 5937434"/>
              <a:gd name="connsiteY3" fmla="*/ 0 h 1778086"/>
              <a:gd name="connsiteX4" fmla="*/ 5937434 w 5937434"/>
              <a:gd name="connsiteY4" fmla="*/ 0 h 1778086"/>
              <a:gd name="connsiteX5" fmla="*/ 5937434 w 5937434"/>
              <a:gd name="connsiteY5" fmla="*/ 1037217 h 1778086"/>
              <a:gd name="connsiteX6" fmla="*/ 5937434 w 5937434"/>
              <a:gd name="connsiteY6" fmla="*/ 1037217 h 1778086"/>
              <a:gd name="connsiteX7" fmla="*/ 5937434 w 5937434"/>
              <a:gd name="connsiteY7" fmla="*/ 1481738 h 1778086"/>
              <a:gd name="connsiteX8" fmla="*/ 5937434 w 5937434"/>
              <a:gd name="connsiteY8" fmla="*/ 1778086 h 1778086"/>
              <a:gd name="connsiteX9" fmla="*/ 4947862 w 5937434"/>
              <a:gd name="connsiteY9" fmla="*/ 1778086 h 1778086"/>
              <a:gd name="connsiteX10" fmla="*/ 6843665 w 5937434"/>
              <a:gd name="connsiteY10" fmla="*/ 6001040 h 1778086"/>
              <a:gd name="connsiteX11" fmla="*/ 3463503 w 5937434"/>
              <a:gd name="connsiteY11" fmla="*/ 1778086 h 1778086"/>
              <a:gd name="connsiteX12" fmla="*/ 0 w 5937434"/>
              <a:gd name="connsiteY12" fmla="*/ 1778086 h 1778086"/>
              <a:gd name="connsiteX13" fmla="*/ 0 w 5937434"/>
              <a:gd name="connsiteY13" fmla="*/ 1481738 h 1778086"/>
              <a:gd name="connsiteX14" fmla="*/ 0 w 5937434"/>
              <a:gd name="connsiteY14" fmla="*/ 1037217 h 1778086"/>
              <a:gd name="connsiteX15" fmla="*/ 0 w 5937434"/>
              <a:gd name="connsiteY15" fmla="*/ 1037217 h 1778086"/>
              <a:gd name="connsiteX16" fmla="*/ 0 w 5937434"/>
              <a:gd name="connsiteY16" fmla="*/ 0 h 1778086"/>
              <a:gd name="connsiteX0" fmla="*/ 0 w 6843665"/>
              <a:gd name="connsiteY0" fmla="*/ 0 h 6001040"/>
              <a:gd name="connsiteX1" fmla="*/ 3463503 w 6843665"/>
              <a:gd name="connsiteY1" fmla="*/ 0 h 6001040"/>
              <a:gd name="connsiteX2" fmla="*/ 3463503 w 6843665"/>
              <a:gd name="connsiteY2" fmla="*/ 0 h 6001040"/>
              <a:gd name="connsiteX3" fmla="*/ 4947862 w 6843665"/>
              <a:gd name="connsiteY3" fmla="*/ 0 h 6001040"/>
              <a:gd name="connsiteX4" fmla="*/ 5937434 w 6843665"/>
              <a:gd name="connsiteY4" fmla="*/ 0 h 6001040"/>
              <a:gd name="connsiteX5" fmla="*/ 5937434 w 6843665"/>
              <a:gd name="connsiteY5" fmla="*/ 1037217 h 6001040"/>
              <a:gd name="connsiteX6" fmla="*/ 5937434 w 6843665"/>
              <a:gd name="connsiteY6" fmla="*/ 1037217 h 6001040"/>
              <a:gd name="connsiteX7" fmla="*/ 5937434 w 6843665"/>
              <a:gd name="connsiteY7" fmla="*/ 1481738 h 6001040"/>
              <a:gd name="connsiteX8" fmla="*/ 5937434 w 6843665"/>
              <a:gd name="connsiteY8" fmla="*/ 1778086 h 6001040"/>
              <a:gd name="connsiteX9" fmla="*/ 5551131 w 6843665"/>
              <a:gd name="connsiteY9" fmla="*/ 1746335 h 6001040"/>
              <a:gd name="connsiteX10" fmla="*/ 6843665 w 6843665"/>
              <a:gd name="connsiteY10" fmla="*/ 6001040 h 6001040"/>
              <a:gd name="connsiteX11" fmla="*/ 3463503 w 6843665"/>
              <a:gd name="connsiteY11" fmla="*/ 1778086 h 6001040"/>
              <a:gd name="connsiteX12" fmla="*/ 0 w 6843665"/>
              <a:gd name="connsiteY12" fmla="*/ 1778086 h 6001040"/>
              <a:gd name="connsiteX13" fmla="*/ 0 w 6843665"/>
              <a:gd name="connsiteY13" fmla="*/ 1481738 h 6001040"/>
              <a:gd name="connsiteX14" fmla="*/ 0 w 6843665"/>
              <a:gd name="connsiteY14" fmla="*/ 1037217 h 6001040"/>
              <a:gd name="connsiteX15" fmla="*/ 0 w 6843665"/>
              <a:gd name="connsiteY15" fmla="*/ 1037217 h 6001040"/>
              <a:gd name="connsiteX16" fmla="*/ 0 w 6843665"/>
              <a:gd name="connsiteY16" fmla="*/ 0 h 6001040"/>
              <a:gd name="connsiteX0" fmla="*/ 0 w 6843665"/>
              <a:gd name="connsiteY0" fmla="*/ 0 h 6001040"/>
              <a:gd name="connsiteX1" fmla="*/ 3463503 w 6843665"/>
              <a:gd name="connsiteY1" fmla="*/ 0 h 6001040"/>
              <a:gd name="connsiteX2" fmla="*/ 3463503 w 6843665"/>
              <a:gd name="connsiteY2" fmla="*/ 0 h 6001040"/>
              <a:gd name="connsiteX3" fmla="*/ 4947862 w 6843665"/>
              <a:gd name="connsiteY3" fmla="*/ 0 h 6001040"/>
              <a:gd name="connsiteX4" fmla="*/ 5937434 w 6843665"/>
              <a:gd name="connsiteY4" fmla="*/ 0 h 6001040"/>
              <a:gd name="connsiteX5" fmla="*/ 5937434 w 6843665"/>
              <a:gd name="connsiteY5" fmla="*/ 1037217 h 6001040"/>
              <a:gd name="connsiteX6" fmla="*/ 5937434 w 6843665"/>
              <a:gd name="connsiteY6" fmla="*/ 1037217 h 6001040"/>
              <a:gd name="connsiteX7" fmla="*/ 5937434 w 6843665"/>
              <a:gd name="connsiteY7" fmla="*/ 1481738 h 6001040"/>
              <a:gd name="connsiteX8" fmla="*/ 5937434 w 6843665"/>
              <a:gd name="connsiteY8" fmla="*/ 1778086 h 6001040"/>
              <a:gd name="connsiteX9" fmla="*/ 5551131 w 6843665"/>
              <a:gd name="connsiteY9" fmla="*/ 1746335 h 6001040"/>
              <a:gd name="connsiteX10" fmla="*/ 6843665 w 6843665"/>
              <a:gd name="connsiteY10" fmla="*/ 6001040 h 6001040"/>
              <a:gd name="connsiteX11" fmla="*/ 5178056 w 6843665"/>
              <a:gd name="connsiteY11" fmla="*/ 1778086 h 6001040"/>
              <a:gd name="connsiteX12" fmla="*/ 0 w 6843665"/>
              <a:gd name="connsiteY12" fmla="*/ 1778086 h 6001040"/>
              <a:gd name="connsiteX13" fmla="*/ 0 w 6843665"/>
              <a:gd name="connsiteY13" fmla="*/ 1481738 h 6001040"/>
              <a:gd name="connsiteX14" fmla="*/ 0 w 6843665"/>
              <a:gd name="connsiteY14" fmla="*/ 1037217 h 6001040"/>
              <a:gd name="connsiteX15" fmla="*/ 0 w 6843665"/>
              <a:gd name="connsiteY15" fmla="*/ 1037217 h 6001040"/>
              <a:gd name="connsiteX16" fmla="*/ 0 w 6843665"/>
              <a:gd name="connsiteY16" fmla="*/ 0 h 6001040"/>
              <a:gd name="connsiteX0" fmla="*/ 0 w 6843665"/>
              <a:gd name="connsiteY0" fmla="*/ 0 h 6001040"/>
              <a:gd name="connsiteX1" fmla="*/ 3463503 w 6843665"/>
              <a:gd name="connsiteY1" fmla="*/ 0 h 6001040"/>
              <a:gd name="connsiteX2" fmla="*/ 3463503 w 6843665"/>
              <a:gd name="connsiteY2" fmla="*/ 0 h 6001040"/>
              <a:gd name="connsiteX3" fmla="*/ 4947862 w 6843665"/>
              <a:gd name="connsiteY3" fmla="*/ 0 h 6001040"/>
              <a:gd name="connsiteX4" fmla="*/ 5937434 w 6843665"/>
              <a:gd name="connsiteY4" fmla="*/ 0 h 6001040"/>
              <a:gd name="connsiteX5" fmla="*/ 5937434 w 6843665"/>
              <a:gd name="connsiteY5" fmla="*/ 1037217 h 6001040"/>
              <a:gd name="connsiteX6" fmla="*/ 5937434 w 6843665"/>
              <a:gd name="connsiteY6" fmla="*/ 1037217 h 6001040"/>
              <a:gd name="connsiteX7" fmla="*/ 5937434 w 6843665"/>
              <a:gd name="connsiteY7" fmla="*/ 1481738 h 6001040"/>
              <a:gd name="connsiteX8" fmla="*/ 5937434 w 6843665"/>
              <a:gd name="connsiteY8" fmla="*/ 1778086 h 6001040"/>
              <a:gd name="connsiteX9" fmla="*/ 3995332 w 6843665"/>
              <a:gd name="connsiteY9" fmla="*/ 1778086 h 6001040"/>
              <a:gd name="connsiteX10" fmla="*/ 6843665 w 6843665"/>
              <a:gd name="connsiteY10" fmla="*/ 6001040 h 6001040"/>
              <a:gd name="connsiteX11" fmla="*/ 5178056 w 6843665"/>
              <a:gd name="connsiteY11" fmla="*/ 1778086 h 6001040"/>
              <a:gd name="connsiteX12" fmla="*/ 0 w 6843665"/>
              <a:gd name="connsiteY12" fmla="*/ 1778086 h 6001040"/>
              <a:gd name="connsiteX13" fmla="*/ 0 w 6843665"/>
              <a:gd name="connsiteY13" fmla="*/ 1481738 h 6001040"/>
              <a:gd name="connsiteX14" fmla="*/ 0 w 6843665"/>
              <a:gd name="connsiteY14" fmla="*/ 1037217 h 6001040"/>
              <a:gd name="connsiteX15" fmla="*/ 0 w 6843665"/>
              <a:gd name="connsiteY15" fmla="*/ 1037217 h 6001040"/>
              <a:gd name="connsiteX16" fmla="*/ 0 w 6843665"/>
              <a:gd name="connsiteY16" fmla="*/ 0 h 6001040"/>
              <a:gd name="connsiteX0" fmla="*/ 0 w 6843665"/>
              <a:gd name="connsiteY0" fmla="*/ 0 h 6001040"/>
              <a:gd name="connsiteX1" fmla="*/ 3463503 w 6843665"/>
              <a:gd name="connsiteY1" fmla="*/ 0 h 6001040"/>
              <a:gd name="connsiteX2" fmla="*/ 3463503 w 6843665"/>
              <a:gd name="connsiteY2" fmla="*/ 0 h 6001040"/>
              <a:gd name="connsiteX3" fmla="*/ 4947862 w 6843665"/>
              <a:gd name="connsiteY3" fmla="*/ 0 h 6001040"/>
              <a:gd name="connsiteX4" fmla="*/ 5937434 w 6843665"/>
              <a:gd name="connsiteY4" fmla="*/ 0 h 6001040"/>
              <a:gd name="connsiteX5" fmla="*/ 5937434 w 6843665"/>
              <a:gd name="connsiteY5" fmla="*/ 1037217 h 6001040"/>
              <a:gd name="connsiteX6" fmla="*/ 5937434 w 6843665"/>
              <a:gd name="connsiteY6" fmla="*/ 1037217 h 6001040"/>
              <a:gd name="connsiteX7" fmla="*/ 5937434 w 6843665"/>
              <a:gd name="connsiteY7" fmla="*/ 1481738 h 6001040"/>
              <a:gd name="connsiteX8" fmla="*/ 5937434 w 6843665"/>
              <a:gd name="connsiteY8" fmla="*/ 1778086 h 6001040"/>
              <a:gd name="connsiteX9" fmla="*/ 5582882 w 6843665"/>
              <a:gd name="connsiteY9" fmla="*/ 1809838 h 6001040"/>
              <a:gd name="connsiteX10" fmla="*/ 6843665 w 6843665"/>
              <a:gd name="connsiteY10" fmla="*/ 6001040 h 6001040"/>
              <a:gd name="connsiteX11" fmla="*/ 5178056 w 6843665"/>
              <a:gd name="connsiteY11" fmla="*/ 1778086 h 6001040"/>
              <a:gd name="connsiteX12" fmla="*/ 0 w 6843665"/>
              <a:gd name="connsiteY12" fmla="*/ 1778086 h 6001040"/>
              <a:gd name="connsiteX13" fmla="*/ 0 w 6843665"/>
              <a:gd name="connsiteY13" fmla="*/ 1481738 h 6001040"/>
              <a:gd name="connsiteX14" fmla="*/ 0 w 6843665"/>
              <a:gd name="connsiteY14" fmla="*/ 1037217 h 6001040"/>
              <a:gd name="connsiteX15" fmla="*/ 0 w 6843665"/>
              <a:gd name="connsiteY15" fmla="*/ 1037217 h 6001040"/>
              <a:gd name="connsiteX16" fmla="*/ 0 w 6843665"/>
              <a:gd name="connsiteY16" fmla="*/ 0 h 6001040"/>
              <a:gd name="connsiteX0" fmla="*/ 0 w 6780163"/>
              <a:gd name="connsiteY0" fmla="*/ 0 h 5715277"/>
              <a:gd name="connsiteX1" fmla="*/ 3463503 w 6780163"/>
              <a:gd name="connsiteY1" fmla="*/ 0 h 5715277"/>
              <a:gd name="connsiteX2" fmla="*/ 3463503 w 6780163"/>
              <a:gd name="connsiteY2" fmla="*/ 0 h 5715277"/>
              <a:gd name="connsiteX3" fmla="*/ 4947862 w 6780163"/>
              <a:gd name="connsiteY3" fmla="*/ 0 h 5715277"/>
              <a:gd name="connsiteX4" fmla="*/ 5937434 w 6780163"/>
              <a:gd name="connsiteY4" fmla="*/ 0 h 5715277"/>
              <a:gd name="connsiteX5" fmla="*/ 5937434 w 6780163"/>
              <a:gd name="connsiteY5" fmla="*/ 1037217 h 5715277"/>
              <a:gd name="connsiteX6" fmla="*/ 5937434 w 6780163"/>
              <a:gd name="connsiteY6" fmla="*/ 1037217 h 5715277"/>
              <a:gd name="connsiteX7" fmla="*/ 5937434 w 6780163"/>
              <a:gd name="connsiteY7" fmla="*/ 1481738 h 5715277"/>
              <a:gd name="connsiteX8" fmla="*/ 5937434 w 6780163"/>
              <a:gd name="connsiteY8" fmla="*/ 1778086 h 5715277"/>
              <a:gd name="connsiteX9" fmla="*/ 5582882 w 6780163"/>
              <a:gd name="connsiteY9" fmla="*/ 1809838 h 5715277"/>
              <a:gd name="connsiteX10" fmla="*/ 6780163 w 6780163"/>
              <a:gd name="connsiteY10" fmla="*/ 5715277 h 5715277"/>
              <a:gd name="connsiteX11" fmla="*/ 5178056 w 6780163"/>
              <a:gd name="connsiteY11" fmla="*/ 1778086 h 5715277"/>
              <a:gd name="connsiteX12" fmla="*/ 0 w 6780163"/>
              <a:gd name="connsiteY12" fmla="*/ 1778086 h 5715277"/>
              <a:gd name="connsiteX13" fmla="*/ 0 w 6780163"/>
              <a:gd name="connsiteY13" fmla="*/ 1481738 h 5715277"/>
              <a:gd name="connsiteX14" fmla="*/ 0 w 6780163"/>
              <a:gd name="connsiteY14" fmla="*/ 1037217 h 5715277"/>
              <a:gd name="connsiteX15" fmla="*/ 0 w 6780163"/>
              <a:gd name="connsiteY15" fmla="*/ 1037217 h 5715277"/>
              <a:gd name="connsiteX16" fmla="*/ 0 w 6780163"/>
              <a:gd name="connsiteY16" fmla="*/ 0 h 5715277"/>
              <a:gd name="connsiteX0" fmla="*/ 0 w 6780163"/>
              <a:gd name="connsiteY0" fmla="*/ 0 h 5715277"/>
              <a:gd name="connsiteX1" fmla="*/ 3463503 w 6780163"/>
              <a:gd name="connsiteY1" fmla="*/ 0 h 5715277"/>
              <a:gd name="connsiteX2" fmla="*/ 3463503 w 6780163"/>
              <a:gd name="connsiteY2" fmla="*/ 0 h 5715277"/>
              <a:gd name="connsiteX3" fmla="*/ 4947862 w 6780163"/>
              <a:gd name="connsiteY3" fmla="*/ 0 h 5715277"/>
              <a:gd name="connsiteX4" fmla="*/ 5937434 w 6780163"/>
              <a:gd name="connsiteY4" fmla="*/ 0 h 5715277"/>
              <a:gd name="connsiteX5" fmla="*/ 5937434 w 6780163"/>
              <a:gd name="connsiteY5" fmla="*/ 1037217 h 5715277"/>
              <a:gd name="connsiteX6" fmla="*/ 5937434 w 6780163"/>
              <a:gd name="connsiteY6" fmla="*/ 1037217 h 5715277"/>
              <a:gd name="connsiteX7" fmla="*/ 5937434 w 6780163"/>
              <a:gd name="connsiteY7" fmla="*/ 1481738 h 5715277"/>
              <a:gd name="connsiteX8" fmla="*/ 5937434 w 6780163"/>
              <a:gd name="connsiteY8" fmla="*/ 1778086 h 5715277"/>
              <a:gd name="connsiteX9" fmla="*/ 5567941 w 6780163"/>
              <a:gd name="connsiteY9" fmla="*/ 1779956 h 5715277"/>
              <a:gd name="connsiteX10" fmla="*/ 6780163 w 6780163"/>
              <a:gd name="connsiteY10" fmla="*/ 5715277 h 5715277"/>
              <a:gd name="connsiteX11" fmla="*/ 5178056 w 6780163"/>
              <a:gd name="connsiteY11" fmla="*/ 1778086 h 5715277"/>
              <a:gd name="connsiteX12" fmla="*/ 0 w 6780163"/>
              <a:gd name="connsiteY12" fmla="*/ 1778086 h 5715277"/>
              <a:gd name="connsiteX13" fmla="*/ 0 w 6780163"/>
              <a:gd name="connsiteY13" fmla="*/ 1481738 h 5715277"/>
              <a:gd name="connsiteX14" fmla="*/ 0 w 6780163"/>
              <a:gd name="connsiteY14" fmla="*/ 1037217 h 5715277"/>
              <a:gd name="connsiteX15" fmla="*/ 0 w 6780163"/>
              <a:gd name="connsiteY15" fmla="*/ 1037217 h 5715277"/>
              <a:gd name="connsiteX16" fmla="*/ 0 w 6780163"/>
              <a:gd name="connsiteY16" fmla="*/ 0 h 571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80163" h="5715277">
                <a:moveTo>
                  <a:pt x="0" y="0"/>
                </a:moveTo>
                <a:lnTo>
                  <a:pt x="3463503" y="0"/>
                </a:lnTo>
                <a:lnTo>
                  <a:pt x="3463503" y="0"/>
                </a:lnTo>
                <a:lnTo>
                  <a:pt x="4947862" y="0"/>
                </a:lnTo>
                <a:lnTo>
                  <a:pt x="5937434" y="0"/>
                </a:lnTo>
                <a:lnTo>
                  <a:pt x="5937434" y="1037217"/>
                </a:lnTo>
                <a:lnTo>
                  <a:pt x="5937434" y="1037217"/>
                </a:lnTo>
                <a:lnTo>
                  <a:pt x="5937434" y="1481738"/>
                </a:lnTo>
                <a:lnTo>
                  <a:pt x="5937434" y="1778086"/>
                </a:lnTo>
                <a:lnTo>
                  <a:pt x="5567941" y="1779956"/>
                </a:lnTo>
                <a:lnTo>
                  <a:pt x="6780163" y="5715277"/>
                </a:lnTo>
                <a:lnTo>
                  <a:pt x="5178056" y="1778086"/>
                </a:lnTo>
                <a:lnTo>
                  <a:pt x="0" y="1778086"/>
                </a:lnTo>
                <a:lnTo>
                  <a:pt x="0" y="1481738"/>
                </a:lnTo>
                <a:lnTo>
                  <a:pt x="0" y="1037217"/>
                </a:lnTo>
                <a:lnTo>
                  <a:pt x="0" y="1037217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800" baseline="0" dirty="0" smtClean="0"/>
              <a:t>  Eruptive </a:t>
            </a:r>
            <a:r>
              <a:rPr lang="en-US" sz="2800" baseline="0" dirty="0"/>
              <a:t>sites of seamounts </a:t>
            </a:r>
            <a:r>
              <a:rPr lang="en-US" sz="2800" baseline="0" dirty="0" smtClean="0"/>
              <a:t>along</a:t>
            </a:r>
          </a:p>
          <a:p>
            <a:pPr>
              <a:lnSpc>
                <a:spcPct val="90000"/>
              </a:lnSpc>
            </a:pPr>
            <a:r>
              <a:rPr lang="en-US" sz="2800" baseline="0" dirty="0" smtClean="0"/>
              <a:t>  Line </a:t>
            </a:r>
            <a:r>
              <a:rPr lang="en-US" sz="2800" baseline="0" dirty="0"/>
              <a:t>Islands are clustered around </a:t>
            </a:r>
            <a:endParaRPr lang="en-US" sz="2800" baseline="0" dirty="0" smtClean="0"/>
          </a:p>
          <a:p>
            <a:pPr>
              <a:lnSpc>
                <a:spcPct val="90000"/>
              </a:lnSpc>
            </a:pPr>
            <a:r>
              <a:rPr lang="en-US" sz="2800" baseline="0" dirty="0" smtClean="0"/>
              <a:t>  Larson </a:t>
            </a:r>
            <a:r>
              <a:rPr lang="en-US" sz="2800" baseline="0" dirty="0"/>
              <a:t>Hotspot and </a:t>
            </a:r>
            <a:r>
              <a:rPr lang="en-US" sz="2800" baseline="0" dirty="0" smtClean="0"/>
              <a:t>along a trend</a:t>
            </a:r>
          </a:p>
          <a:p>
            <a:pPr>
              <a:lnSpc>
                <a:spcPct val="90000"/>
              </a:lnSpc>
            </a:pPr>
            <a:r>
              <a:rPr lang="en-US" sz="2800" baseline="0" dirty="0" smtClean="0"/>
              <a:t>  to </a:t>
            </a:r>
            <a:r>
              <a:rPr lang="en-US" sz="2800" baseline="0" dirty="0"/>
              <a:t>Marquesas Hotspot</a:t>
            </a:r>
          </a:p>
        </p:txBody>
      </p:sp>
      <p:sp>
        <p:nvSpPr>
          <p:cNvPr id="32" name="Rectangular Callout 31"/>
          <p:cNvSpPr/>
          <p:nvPr/>
        </p:nvSpPr>
        <p:spPr bwMode="auto">
          <a:xfrm>
            <a:off x="21431915" y="5593120"/>
            <a:ext cx="5619924" cy="4643665"/>
          </a:xfrm>
          <a:custGeom>
            <a:avLst/>
            <a:gdLst>
              <a:gd name="connsiteX0" fmla="*/ 0 w 5619924"/>
              <a:gd name="connsiteY0" fmla="*/ 0 h 1079552"/>
              <a:gd name="connsiteX1" fmla="*/ 3278289 w 5619924"/>
              <a:gd name="connsiteY1" fmla="*/ 0 h 1079552"/>
              <a:gd name="connsiteX2" fmla="*/ 3278289 w 5619924"/>
              <a:gd name="connsiteY2" fmla="*/ 0 h 1079552"/>
              <a:gd name="connsiteX3" fmla="*/ 4683270 w 5619924"/>
              <a:gd name="connsiteY3" fmla="*/ 0 h 1079552"/>
              <a:gd name="connsiteX4" fmla="*/ 5619924 w 5619924"/>
              <a:gd name="connsiteY4" fmla="*/ 0 h 1079552"/>
              <a:gd name="connsiteX5" fmla="*/ 5619924 w 5619924"/>
              <a:gd name="connsiteY5" fmla="*/ 629739 h 1079552"/>
              <a:gd name="connsiteX6" fmla="*/ 5619924 w 5619924"/>
              <a:gd name="connsiteY6" fmla="*/ 629739 h 1079552"/>
              <a:gd name="connsiteX7" fmla="*/ 5619924 w 5619924"/>
              <a:gd name="connsiteY7" fmla="*/ 899627 h 1079552"/>
              <a:gd name="connsiteX8" fmla="*/ 5619924 w 5619924"/>
              <a:gd name="connsiteY8" fmla="*/ 1079552 h 1079552"/>
              <a:gd name="connsiteX9" fmla="*/ 4683270 w 5619924"/>
              <a:gd name="connsiteY9" fmla="*/ 1079552 h 1079552"/>
              <a:gd name="connsiteX10" fmla="*/ 5108623 w 5619924"/>
              <a:gd name="connsiteY10" fmla="*/ 4580161 h 1079552"/>
              <a:gd name="connsiteX11" fmla="*/ 3278289 w 5619924"/>
              <a:gd name="connsiteY11" fmla="*/ 1079552 h 1079552"/>
              <a:gd name="connsiteX12" fmla="*/ 0 w 5619924"/>
              <a:gd name="connsiteY12" fmla="*/ 1079552 h 1079552"/>
              <a:gd name="connsiteX13" fmla="*/ 0 w 5619924"/>
              <a:gd name="connsiteY13" fmla="*/ 899627 h 1079552"/>
              <a:gd name="connsiteX14" fmla="*/ 0 w 5619924"/>
              <a:gd name="connsiteY14" fmla="*/ 629739 h 1079552"/>
              <a:gd name="connsiteX15" fmla="*/ 0 w 5619924"/>
              <a:gd name="connsiteY15" fmla="*/ 629739 h 1079552"/>
              <a:gd name="connsiteX16" fmla="*/ 0 w 5619924"/>
              <a:gd name="connsiteY16" fmla="*/ 0 h 1079552"/>
              <a:gd name="connsiteX0" fmla="*/ 0 w 5619924"/>
              <a:gd name="connsiteY0" fmla="*/ 0 h 4580161"/>
              <a:gd name="connsiteX1" fmla="*/ 3278289 w 5619924"/>
              <a:gd name="connsiteY1" fmla="*/ 0 h 4580161"/>
              <a:gd name="connsiteX2" fmla="*/ 3278289 w 5619924"/>
              <a:gd name="connsiteY2" fmla="*/ 0 h 4580161"/>
              <a:gd name="connsiteX3" fmla="*/ 4683270 w 5619924"/>
              <a:gd name="connsiteY3" fmla="*/ 0 h 4580161"/>
              <a:gd name="connsiteX4" fmla="*/ 5619924 w 5619924"/>
              <a:gd name="connsiteY4" fmla="*/ 0 h 4580161"/>
              <a:gd name="connsiteX5" fmla="*/ 5619924 w 5619924"/>
              <a:gd name="connsiteY5" fmla="*/ 629739 h 4580161"/>
              <a:gd name="connsiteX6" fmla="*/ 5619924 w 5619924"/>
              <a:gd name="connsiteY6" fmla="*/ 629739 h 4580161"/>
              <a:gd name="connsiteX7" fmla="*/ 5619924 w 5619924"/>
              <a:gd name="connsiteY7" fmla="*/ 899627 h 4580161"/>
              <a:gd name="connsiteX8" fmla="*/ 5619924 w 5619924"/>
              <a:gd name="connsiteY8" fmla="*/ 1079552 h 4580161"/>
              <a:gd name="connsiteX9" fmla="*/ 4683270 w 5619924"/>
              <a:gd name="connsiteY9" fmla="*/ 1079552 h 4580161"/>
              <a:gd name="connsiteX10" fmla="*/ 5108623 w 5619924"/>
              <a:gd name="connsiteY10" fmla="*/ 4580161 h 4580161"/>
              <a:gd name="connsiteX11" fmla="*/ 2230506 w 5619924"/>
              <a:gd name="connsiteY11" fmla="*/ 1047801 h 4580161"/>
              <a:gd name="connsiteX12" fmla="*/ 0 w 5619924"/>
              <a:gd name="connsiteY12" fmla="*/ 1079552 h 4580161"/>
              <a:gd name="connsiteX13" fmla="*/ 0 w 5619924"/>
              <a:gd name="connsiteY13" fmla="*/ 899627 h 4580161"/>
              <a:gd name="connsiteX14" fmla="*/ 0 w 5619924"/>
              <a:gd name="connsiteY14" fmla="*/ 629739 h 4580161"/>
              <a:gd name="connsiteX15" fmla="*/ 0 w 5619924"/>
              <a:gd name="connsiteY15" fmla="*/ 629739 h 4580161"/>
              <a:gd name="connsiteX16" fmla="*/ 0 w 5619924"/>
              <a:gd name="connsiteY16" fmla="*/ 0 h 4580161"/>
              <a:gd name="connsiteX0" fmla="*/ 0 w 5619924"/>
              <a:gd name="connsiteY0" fmla="*/ 0 h 4580161"/>
              <a:gd name="connsiteX1" fmla="*/ 3278289 w 5619924"/>
              <a:gd name="connsiteY1" fmla="*/ 0 h 4580161"/>
              <a:gd name="connsiteX2" fmla="*/ 3278289 w 5619924"/>
              <a:gd name="connsiteY2" fmla="*/ 0 h 4580161"/>
              <a:gd name="connsiteX3" fmla="*/ 4683270 w 5619924"/>
              <a:gd name="connsiteY3" fmla="*/ 0 h 4580161"/>
              <a:gd name="connsiteX4" fmla="*/ 5619924 w 5619924"/>
              <a:gd name="connsiteY4" fmla="*/ 0 h 4580161"/>
              <a:gd name="connsiteX5" fmla="*/ 5619924 w 5619924"/>
              <a:gd name="connsiteY5" fmla="*/ 629739 h 4580161"/>
              <a:gd name="connsiteX6" fmla="*/ 5619924 w 5619924"/>
              <a:gd name="connsiteY6" fmla="*/ 629739 h 4580161"/>
              <a:gd name="connsiteX7" fmla="*/ 5619924 w 5619924"/>
              <a:gd name="connsiteY7" fmla="*/ 899627 h 4580161"/>
              <a:gd name="connsiteX8" fmla="*/ 5619924 w 5619924"/>
              <a:gd name="connsiteY8" fmla="*/ 1079552 h 4580161"/>
              <a:gd name="connsiteX9" fmla="*/ 2746460 w 5619924"/>
              <a:gd name="connsiteY9" fmla="*/ 1079552 h 4580161"/>
              <a:gd name="connsiteX10" fmla="*/ 5108623 w 5619924"/>
              <a:gd name="connsiteY10" fmla="*/ 4580161 h 4580161"/>
              <a:gd name="connsiteX11" fmla="*/ 2230506 w 5619924"/>
              <a:gd name="connsiteY11" fmla="*/ 1047801 h 4580161"/>
              <a:gd name="connsiteX12" fmla="*/ 0 w 5619924"/>
              <a:gd name="connsiteY12" fmla="*/ 1079552 h 4580161"/>
              <a:gd name="connsiteX13" fmla="*/ 0 w 5619924"/>
              <a:gd name="connsiteY13" fmla="*/ 899627 h 4580161"/>
              <a:gd name="connsiteX14" fmla="*/ 0 w 5619924"/>
              <a:gd name="connsiteY14" fmla="*/ 629739 h 4580161"/>
              <a:gd name="connsiteX15" fmla="*/ 0 w 5619924"/>
              <a:gd name="connsiteY15" fmla="*/ 629739 h 4580161"/>
              <a:gd name="connsiteX16" fmla="*/ 0 w 5619924"/>
              <a:gd name="connsiteY16" fmla="*/ 0 h 4580161"/>
              <a:gd name="connsiteX0" fmla="*/ 0 w 5619924"/>
              <a:gd name="connsiteY0" fmla="*/ 0 h 4548410"/>
              <a:gd name="connsiteX1" fmla="*/ 3278289 w 5619924"/>
              <a:gd name="connsiteY1" fmla="*/ 0 h 4548410"/>
              <a:gd name="connsiteX2" fmla="*/ 3278289 w 5619924"/>
              <a:gd name="connsiteY2" fmla="*/ 0 h 4548410"/>
              <a:gd name="connsiteX3" fmla="*/ 4683270 w 5619924"/>
              <a:gd name="connsiteY3" fmla="*/ 0 h 4548410"/>
              <a:gd name="connsiteX4" fmla="*/ 5619924 w 5619924"/>
              <a:gd name="connsiteY4" fmla="*/ 0 h 4548410"/>
              <a:gd name="connsiteX5" fmla="*/ 5619924 w 5619924"/>
              <a:gd name="connsiteY5" fmla="*/ 629739 h 4548410"/>
              <a:gd name="connsiteX6" fmla="*/ 5619924 w 5619924"/>
              <a:gd name="connsiteY6" fmla="*/ 629739 h 4548410"/>
              <a:gd name="connsiteX7" fmla="*/ 5619924 w 5619924"/>
              <a:gd name="connsiteY7" fmla="*/ 899627 h 4548410"/>
              <a:gd name="connsiteX8" fmla="*/ 5619924 w 5619924"/>
              <a:gd name="connsiteY8" fmla="*/ 1079552 h 4548410"/>
              <a:gd name="connsiteX9" fmla="*/ 2746460 w 5619924"/>
              <a:gd name="connsiteY9" fmla="*/ 1079552 h 4548410"/>
              <a:gd name="connsiteX10" fmla="*/ 3965588 w 5619924"/>
              <a:gd name="connsiteY10" fmla="*/ 4548410 h 4548410"/>
              <a:gd name="connsiteX11" fmla="*/ 2230506 w 5619924"/>
              <a:gd name="connsiteY11" fmla="*/ 1047801 h 4548410"/>
              <a:gd name="connsiteX12" fmla="*/ 0 w 5619924"/>
              <a:gd name="connsiteY12" fmla="*/ 1079552 h 4548410"/>
              <a:gd name="connsiteX13" fmla="*/ 0 w 5619924"/>
              <a:gd name="connsiteY13" fmla="*/ 899627 h 4548410"/>
              <a:gd name="connsiteX14" fmla="*/ 0 w 5619924"/>
              <a:gd name="connsiteY14" fmla="*/ 629739 h 4548410"/>
              <a:gd name="connsiteX15" fmla="*/ 0 w 5619924"/>
              <a:gd name="connsiteY15" fmla="*/ 629739 h 4548410"/>
              <a:gd name="connsiteX16" fmla="*/ 0 w 5619924"/>
              <a:gd name="connsiteY16" fmla="*/ 0 h 4548410"/>
              <a:gd name="connsiteX0" fmla="*/ 0 w 5619924"/>
              <a:gd name="connsiteY0" fmla="*/ 0 h 4882238"/>
              <a:gd name="connsiteX1" fmla="*/ 3278289 w 5619924"/>
              <a:gd name="connsiteY1" fmla="*/ 0 h 4882238"/>
              <a:gd name="connsiteX2" fmla="*/ 3278289 w 5619924"/>
              <a:gd name="connsiteY2" fmla="*/ 0 h 4882238"/>
              <a:gd name="connsiteX3" fmla="*/ 4683270 w 5619924"/>
              <a:gd name="connsiteY3" fmla="*/ 0 h 4882238"/>
              <a:gd name="connsiteX4" fmla="*/ 5619924 w 5619924"/>
              <a:gd name="connsiteY4" fmla="*/ 0 h 4882238"/>
              <a:gd name="connsiteX5" fmla="*/ 5619924 w 5619924"/>
              <a:gd name="connsiteY5" fmla="*/ 629739 h 4882238"/>
              <a:gd name="connsiteX6" fmla="*/ 5619924 w 5619924"/>
              <a:gd name="connsiteY6" fmla="*/ 629739 h 4882238"/>
              <a:gd name="connsiteX7" fmla="*/ 5619924 w 5619924"/>
              <a:gd name="connsiteY7" fmla="*/ 899627 h 4882238"/>
              <a:gd name="connsiteX8" fmla="*/ 5619924 w 5619924"/>
              <a:gd name="connsiteY8" fmla="*/ 1079552 h 4882238"/>
              <a:gd name="connsiteX9" fmla="*/ 2746460 w 5619924"/>
              <a:gd name="connsiteY9" fmla="*/ 1079552 h 4882238"/>
              <a:gd name="connsiteX10" fmla="*/ 3933837 w 5619924"/>
              <a:gd name="connsiteY10" fmla="*/ 4882238 h 4882238"/>
              <a:gd name="connsiteX11" fmla="*/ 2230506 w 5619924"/>
              <a:gd name="connsiteY11" fmla="*/ 1047801 h 4882238"/>
              <a:gd name="connsiteX12" fmla="*/ 0 w 5619924"/>
              <a:gd name="connsiteY12" fmla="*/ 1079552 h 4882238"/>
              <a:gd name="connsiteX13" fmla="*/ 0 w 5619924"/>
              <a:gd name="connsiteY13" fmla="*/ 899627 h 4882238"/>
              <a:gd name="connsiteX14" fmla="*/ 0 w 5619924"/>
              <a:gd name="connsiteY14" fmla="*/ 629739 h 4882238"/>
              <a:gd name="connsiteX15" fmla="*/ 0 w 5619924"/>
              <a:gd name="connsiteY15" fmla="*/ 629739 h 4882238"/>
              <a:gd name="connsiteX16" fmla="*/ 0 w 5619924"/>
              <a:gd name="connsiteY16" fmla="*/ 0 h 488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19924" h="4882238">
                <a:moveTo>
                  <a:pt x="0" y="0"/>
                </a:moveTo>
                <a:lnTo>
                  <a:pt x="3278289" y="0"/>
                </a:lnTo>
                <a:lnTo>
                  <a:pt x="3278289" y="0"/>
                </a:lnTo>
                <a:lnTo>
                  <a:pt x="4683270" y="0"/>
                </a:lnTo>
                <a:lnTo>
                  <a:pt x="5619924" y="0"/>
                </a:lnTo>
                <a:lnTo>
                  <a:pt x="5619924" y="629739"/>
                </a:lnTo>
                <a:lnTo>
                  <a:pt x="5619924" y="629739"/>
                </a:lnTo>
                <a:lnTo>
                  <a:pt x="5619924" y="899627"/>
                </a:lnTo>
                <a:lnTo>
                  <a:pt x="5619924" y="1079552"/>
                </a:lnTo>
                <a:lnTo>
                  <a:pt x="2746460" y="1079552"/>
                </a:lnTo>
                <a:lnTo>
                  <a:pt x="3933837" y="4882238"/>
                </a:lnTo>
                <a:lnTo>
                  <a:pt x="2230506" y="1047801"/>
                </a:lnTo>
                <a:lnTo>
                  <a:pt x="0" y="1079552"/>
                </a:lnTo>
                <a:lnTo>
                  <a:pt x="0" y="899627"/>
                </a:lnTo>
                <a:lnTo>
                  <a:pt x="0" y="629739"/>
                </a:lnTo>
                <a:lnTo>
                  <a:pt x="0" y="629739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err="1"/>
              <a:t>Pukapuka</a:t>
            </a:r>
            <a:r>
              <a:rPr lang="en-US" baseline="0" dirty="0"/>
              <a:t> </a:t>
            </a:r>
            <a:r>
              <a:rPr lang="en-US" baseline="0" dirty="0" smtClean="0"/>
              <a:t>Ridge</a:t>
            </a:r>
            <a:endParaRPr lang="en-US" baseline="0" dirty="0"/>
          </a:p>
          <a:p>
            <a:r>
              <a:rPr lang="en-US" baseline="0" dirty="0"/>
              <a:t>- Larson or </a:t>
            </a:r>
            <a:r>
              <a:rPr lang="en-US" baseline="0" dirty="0" err="1"/>
              <a:t>Crough</a:t>
            </a:r>
            <a:r>
              <a:rPr lang="en-US" baseline="0" dirty="0"/>
              <a:t> Hotspot (0 </a:t>
            </a:r>
            <a:r>
              <a:rPr lang="en-US" baseline="0" dirty="0">
                <a:solidFill>
                  <a:srgbClr val="000000"/>
                </a:solidFill>
              </a:rPr>
              <a:t>–</a:t>
            </a:r>
            <a:r>
              <a:rPr lang="en-US" baseline="0" dirty="0"/>
              <a:t> 30 Ma)</a:t>
            </a:r>
          </a:p>
        </p:txBody>
      </p:sp>
      <p:sp>
        <p:nvSpPr>
          <p:cNvPr id="33" name="Rectangular Callout 32"/>
          <p:cNvSpPr/>
          <p:nvPr/>
        </p:nvSpPr>
        <p:spPr bwMode="auto">
          <a:xfrm>
            <a:off x="33402036" y="5561368"/>
            <a:ext cx="4413387" cy="2698878"/>
          </a:xfrm>
          <a:custGeom>
            <a:avLst/>
            <a:gdLst>
              <a:gd name="connsiteX0" fmla="*/ 0 w 4413387"/>
              <a:gd name="connsiteY0" fmla="*/ 0 h 1016047"/>
              <a:gd name="connsiteX1" fmla="*/ 735565 w 4413387"/>
              <a:gd name="connsiteY1" fmla="*/ 0 h 1016047"/>
              <a:gd name="connsiteX2" fmla="*/ 735565 w 4413387"/>
              <a:gd name="connsiteY2" fmla="*/ 0 h 1016047"/>
              <a:gd name="connsiteX3" fmla="*/ 1838911 w 4413387"/>
              <a:gd name="connsiteY3" fmla="*/ 0 h 1016047"/>
              <a:gd name="connsiteX4" fmla="*/ 4413387 w 4413387"/>
              <a:gd name="connsiteY4" fmla="*/ 0 h 1016047"/>
              <a:gd name="connsiteX5" fmla="*/ 4413387 w 4413387"/>
              <a:gd name="connsiteY5" fmla="*/ 592694 h 1016047"/>
              <a:gd name="connsiteX6" fmla="*/ 4413387 w 4413387"/>
              <a:gd name="connsiteY6" fmla="*/ 592694 h 1016047"/>
              <a:gd name="connsiteX7" fmla="*/ 4413387 w 4413387"/>
              <a:gd name="connsiteY7" fmla="*/ 846706 h 1016047"/>
              <a:gd name="connsiteX8" fmla="*/ 4413387 w 4413387"/>
              <a:gd name="connsiteY8" fmla="*/ 1016047 h 1016047"/>
              <a:gd name="connsiteX9" fmla="*/ 1838911 w 4413387"/>
              <a:gd name="connsiteY9" fmla="*/ 1016047 h 1016047"/>
              <a:gd name="connsiteX10" fmla="*/ 1287253 w 4413387"/>
              <a:gd name="connsiteY10" fmla="*/ 1143053 h 1016047"/>
              <a:gd name="connsiteX11" fmla="*/ 735565 w 4413387"/>
              <a:gd name="connsiteY11" fmla="*/ 1016047 h 1016047"/>
              <a:gd name="connsiteX12" fmla="*/ 0 w 4413387"/>
              <a:gd name="connsiteY12" fmla="*/ 1016047 h 1016047"/>
              <a:gd name="connsiteX13" fmla="*/ 0 w 4413387"/>
              <a:gd name="connsiteY13" fmla="*/ 846706 h 1016047"/>
              <a:gd name="connsiteX14" fmla="*/ 0 w 4413387"/>
              <a:gd name="connsiteY14" fmla="*/ 592694 h 1016047"/>
              <a:gd name="connsiteX15" fmla="*/ 0 w 4413387"/>
              <a:gd name="connsiteY15" fmla="*/ 592694 h 1016047"/>
              <a:gd name="connsiteX16" fmla="*/ 0 w 4413387"/>
              <a:gd name="connsiteY16" fmla="*/ 0 h 1016047"/>
              <a:gd name="connsiteX0" fmla="*/ 0 w 4413387"/>
              <a:gd name="connsiteY0" fmla="*/ 0 h 1143053"/>
              <a:gd name="connsiteX1" fmla="*/ 735565 w 4413387"/>
              <a:gd name="connsiteY1" fmla="*/ 0 h 1143053"/>
              <a:gd name="connsiteX2" fmla="*/ 735565 w 4413387"/>
              <a:gd name="connsiteY2" fmla="*/ 0 h 1143053"/>
              <a:gd name="connsiteX3" fmla="*/ 1838911 w 4413387"/>
              <a:gd name="connsiteY3" fmla="*/ 0 h 1143053"/>
              <a:gd name="connsiteX4" fmla="*/ 4413387 w 4413387"/>
              <a:gd name="connsiteY4" fmla="*/ 0 h 1143053"/>
              <a:gd name="connsiteX5" fmla="*/ 4413387 w 4413387"/>
              <a:gd name="connsiteY5" fmla="*/ 592694 h 1143053"/>
              <a:gd name="connsiteX6" fmla="*/ 4413387 w 4413387"/>
              <a:gd name="connsiteY6" fmla="*/ 592694 h 1143053"/>
              <a:gd name="connsiteX7" fmla="*/ 4413387 w 4413387"/>
              <a:gd name="connsiteY7" fmla="*/ 846706 h 1143053"/>
              <a:gd name="connsiteX8" fmla="*/ 4413387 w 4413387"/>
              <a:gd name="connsiteY8" fmla="*/ 1016047 h 1143053"/>
              <a:gd name="connsiteX9" fmla="*/ 2410428 w 4413387"/>
              <a:gd name="connsiteY9" fmla="*/ 1016047 h 1143053"/>
              <a:gd name="connsiteX10" fmla="*/ 1287253 w 4413387"/>
              <a:gd name="connsiteY10" fmla="*/ 1143053 h 1143053"/>
              <a:gd name="connsiteX11" fmla="*/ 735565 w 4413387"/>
              <a:gd name="connsiteY11" fmla="*/ 1016047 h 1143053"/>
              <a:gd name="connsiteX12" fmla="*/ 0 w 4413387"/>
              <a:gd name="connsiteY12" fmla="*/ 1016047 h 1143053"/>
              <a:gd name="connsiteX13" fmla="*/ 0 w 4413387"/>
              <a:gd name="connsiteY13" fmla="*/ 846706 h 1143053"/>
              <a:gd name="connsiteX14" fmla="*/ 0 w 4413387"/>
              <a:gd name="connsiteY14" fmla="*/ 592694 h 1143053"/>
              <a:gd name="connsiteX15" fmla="*/ 0 w 4413387"/>
              <a:gd name="connsiteY15" fmla="*/ 592694 h 1143053"/>
              <a:gd name="connsiteX16" fmla="*/ 0 w 4413387"/>
              <a:gd name="connsiteY16" fmla="*/ 0 h 1143053"/>
              <a:gd name="connsiteX0" fmla="*/ 0 w 4413387"/>
              <a:gd name="connsiteY0" fmla="*/ 0 h 2698878"/>
              <a:gd name="connsiteX1" fmla="*/ 735565 w 4413387"/>
              <a:gd name="connsiteY1" fmla="*/ 0 h 2698878"/>
              <a:gd name="connsiteX2" fmla="*/ 735565 w 4413387"/>
              <a:gd name="connsiteY2" fmla="*/ 0 h 2698878"/>
              <a:gd name="connsiteX3" fmla="*/ 1838911 w 4413387"/>
              <a:gd name="connsiteY3" fmla="*/ 0 h 2698878"/>
              <a:gd name="connsiteX4" fmla="*/ 4413387 w 4413387"/>
              <a:gd name="connsiteY4" fmla="*/ 0 h 2698878"/>
              <a:gd name="connsiteX5" fmla="*/ 4413387 w 4413387"/>
              <a:gd name="connsiteY5" fmla="*/ 592694 h 2698878"/>
              <a:gd name="connsiteX6" fmla="*/ 4413387 w 4413387"/>
              <a:gd name="connsiteY6" fmla="*/ 592694 h 2698878"/>
              <a:gd name="connsiteX7" fmla="*/ 4413387 w 4413387"/>
              <a:gd name="connsiteY7" fmla="*/ 846706 h 2698878"/>
              <a:gd name="connsiteX8" fmla="*/ 4413387 w 4413387"/>
              <a:gd name="connsiteY8" fmla="*/ 1016047 h 2698878"/>
              <a:gd name="connsiteX9" fmla="*/ 2410428 w 4413387"/>
              <a:gd name="connsiteY9" fmla="*/ 1016047 h 2698878"/>
              <a:gd name="connsiteX10" fmla="*/ 1922273 w 4413387"/>
              <a:gd name="connsiteY10" fmla="*/ 2698878 h 2698878"/>
              <a:gd name="connsiteX11" fmla="*/ 735565 w 4413387"/>
              <a:gd name="connsiteY11" fmla="*/ 1016047 h 2698878"/>
              <a:gd name="connsiteX12" fmla="*/ 0 w 4413387"/>
              <a:gd name="connsiteY12" fmla="*/ 1016047 h 2698878"/>
              <a:gd name="connsiteX13" fmla="*/ 0 w 4413387"/>
              <a:gd name="connsiteY13" fmla="*/ 846706 h 2698878"/>
              <a:gd name="connsiteX14" fmla="*/ 0 w 4413387"/>
              <a:gd name="connsiteY14" fmla="*/ 592694 h 2698878"/>
              <a:gd name="connsiteX15" fmla="*/ 0 w 4413387"/>
              <a:gd name="connsiteY15" fmla="*/ 592694 h 2698878"/>
              <a:gd name="connsiteX16" fmla="*/ 0 w 4413387"/>
              <a:gd name="connsiteY16" fmla="*/ 0 h 2698878"/>
              <a:gd name="connsiteX0" fmla="*/ 0 w 4413387"/>
              <a:gd name="connsiteY0" fmla="*/ 0 h 2698878"/>
              <a:gd name="connsiteX1" fmla="*/ 735565 w 4413387"/>
              <a:gd name="connsiteY1" fmla="*/ 0 h 2698878"/>
              <a:gd name="connsiteX2" fmla="*/ 735565 w 4413387"/>
              <a:gd name="connsiteY2" fmla="*/ 0 h 2698878"/>
              <a:gd name="connsiteX3" fmla="*/ 1838911 w 4413387"/>
              <a:gd name="connsiteY3" fmla="*/ 0 h 2698878"/>
              <a:gd name="connsiteX4" fmla="*/ 4413387 w 4413387"/>
              <a:gd name="connsiteY4" fmla="*/ 0 h 2698878"/>
              <a:gd name="connsiteX5" fmla="*/ 4413387 w 4413387"/>
              <a:gd name="connsiteY5" fmla="*/ 592694 h 2698878"/>
              <a:gd name="connsiteX6" fmla="*/ 4413387 w 4413387"/>
              <a:gd name="connsiteY6" fmla="*/ 592694 h 2698878"/>
              <a:gd name="connsiteX7" fmla="*/ 4413387 w 4413387"/>
              <a:gd name="connsiteY7" fmla="*/ 846706 h 2698878"/>
              <a:gd name="connsiteX8" fmla="*/ 4413387 w 4413387"/>
              <a:gd name="connsiteY8" fmla="*/ 1016047 h 2698878"/>
              <a:gd name="connsiteX9" fmla="*/ 2410428 w 4413387"/>
              <a:gd name="connsiteY9" fmla="*/ 1016047 h 2698878"/>
              <a:gd name="connsiteX10" fmla="*/ 1922273 w 4413387"/>
              <a:gd name="connsiteY10" fmla="*/ 2698878 h 2698878"/>
              <a:gd name="connsiteX11" fmla="*/ 2069107 w 4413387"/>
              <a:gd name="connsiteY11" fmla="*/ 1016047 h 2698878"/>
              <a:gd name="connsiteX12" fmla="*/ 0 w 4413387"/>
              <a:gd name="connsiteY12" fmla="*/ 1016047 h 2698878"/>
              <a:gd name="connsiteX13" fmla="*/ 0 w 4413387"/>
              <a:gd name="connsiteY13" fmla="*/ 846706 h 2698878"/>
              <a:gd name="connsiteX14" fmla="*/ 0 w 4413387"/>
              <a:gd name="connsiteY14" fmla="*/ 592694 h 2698878"/>
              <a:gd name="connsiteX15" fmla="*/ 0 w 4413387"/>
              <a:gd name="connsiteY15" fmla="*/ 592694 h 2698878"/>
              <a:gd name="connsiteX16" fmla="*/ 0 w 4413387"/>
              <a:gd name="connsiteY16" fmla="*/ 0 h 269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13387" h="2698878">
                <a:moveTo>
                  <a:pt x="0" y="0"/>
                </a:moveTo>
                <a:lnTo>
                  <a:pt x="735565" y="0"/>
                </a:lnTo>
                <a:lnTo>
                  <a:pt x="735565" y="0"/>
                </a:lnTo>
                <a:lnTo>
                  <a:pt x="1838911" y="0"/>
                </a:lnTo>
                <a:lnTo>
                  <a:pt x="4413387" y="0"/>
                </a:lnTo>
                <a:lnTo>
                  <a:pt x="4413387" y="592694"/>
                </a:lnTo>
                <a:lnTo>
                  <a:pt x="4413387" y="592694"/>
                </a:lnTo>
                <a:lnTo>
                  <a:pt x="4413387" y="846706"/>
                </a:lnTo>
                <a:lnTo>
                  <a:pt x="4413387" y="1016047"/>
                </a:lnTo>
                <a:lnTo>
                  <a:pt x="2410428" y="1016047"/>
                </a:lnTo>
                <a:lnTo>
                  <a:pt x="1922273" y="2698878"/>
                </a:lnTo>
                <a:lnTo>
                  <a:pt x="2069107" y="1016047"/>
                </a:lnTo>
                <a:lnTo>
                  <a:pt x="0" y="1016047"/>
                </a:lnTo>
                <a:lnTo>
                  <a:pt x="0" y="846706"/>
                </a:lnTo>
                <a:lnTo>
                  <a:pt x="0" y="592694"/>
                </a:lnTo>
                <a:lnTo>
                  <a:pt x="0" y="592694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Line Islands Ridge (North)</a:t>
            </a:r>
          </a:p>
          <a:p>
            <a:r>
              <a:rPr lang="en-US" baseline="0" dirty="0">
                <a:solidFill>
                  <a:srgbClr val="000000"/>
                </a:solidFill>
              </a:rPr>
              <a:t>- Larson Hotspot (65 – 80 </a:t>
            </a:r>
            <a:r>
              <a:rPr lang="en-US" baseline="0" dirty="0" smtClean="0">
                <a:solidFill>
                  <a:srgbClr val="000000"/>
                </a:solidFill>
              </a:rPr>
              <a:t>Ma)</a:t>
            </a: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" name="Rectangular Callout 131"/>
          <p:cNvSpPr/>
          <p:nvPr/>
        </p:nvSpPr>
        <p:spPr bwMode="auto">
          <a:xfrm>
            <a:off x="27871012" y="5561368"/>
            <a:ext cx="4387990" cy="4032442"/>
          </a:xfrm>
          <a:custGeom>
            <a:avLst/>
            <a:gdLst>
              <a:gd name="connsiteX0" fmla="*/ 0 w 4387990"/>
              <a:gd name="connsiteY0" fmla="*/ 0 h 1016047"/>
              <a:gd name="connsiteX1" fmla="*/ 731332 w 4387990"/>
              <a:gd name="connsiteY1" fmla="*/ 0 h 1016047"/>
              <a:gd name="connsiteX2" fmla="*/ 731332 w 4387990"/>
              <a:gd name="connsiteY2" fmla="*/ 0 h 1016047"/>
              <a:gd name="connsiteX3" fmla="*/ 1828329 w 4387990"/>
              <a:gd name="connsiteY3" fmla="*/ 0 h 1016047"/>
              <a:gd name="connsiteX4" fmla="*/ 4387990 w 4387990"/>
              <a:gd name="connsiteY4" fmla="*/ 0 h 1016047"/>
              <a:gd name="connsiteX5" fmla="*/ 4387990 w 4387990"/>
              <a:gd name="connsiteY5" fmla="*/ 592694 h 1016047"/>
              <a:gd name="connsiteX6" fmla="*/ 4387990 w 4387990"/>
              <a:gd name="connsiteY6" fmla="*/ 592694 h 1016047"/>
              <a:gd name="connsiteX7" fmla="*/ 4387990 w 4387990"/>
              <a:gd name="connsiteY7" fmla="*/ 846706 h 1016047"/>
              <a:gd name="connsiteX8" fmla="*/ 4387990 w 4387990"/>
              <a:gd name="connsiteY8" fmla="*/ 1016047 h 1016047"/>
              <a:gd name="connsiteX9" fmla="*/ 1828329 w 4387990"/>
              <a:gd name="connsiteY9" fmla="*/ 1016047 h 1016047"/>
              <a:gd name="connsiteX10" fmla="*/ 1279845 w 4387990"/>
              <a:gd name="connsiteY10" fmla="*/ 1143053 h 1016047"/>
              <a:gd name="connsiteX11" fmla="*/ 731332 w 4387990"/>
              <a:gd name="connsiteY11" fmla="*/ 1016047 h 1016047"/>
              <a:gd name="connsiteX12" fmla="*/ 0 w 4387990"/>
              <a:gd name="connsiteY12" fmla="*/ 1016047 h 1016047"/>
              <a:gd name="connsiteX13" fmla="*/ 0 w 4387990"/>
              <a:gd name="connsiteY13" fmla="*/ 846706 h 1016047"/>
              <a:gd name="connsiteX14" fmla="*/ 0 w 4387990"/>
              <a:gd name="connsiteY14" fmla="*/ 592694 h 1016047"/>
              <a:gd name="connsiteX15" fmla="*/ 0 w 4387990"/>
              <a:gd name="connsiteY15" fmla="*/ 592694 h 1016047"/>
              <a:gd name="connsiteX16" fmla="*/ 0 w 4387990"/>
              <a:gd name="connsiteY16" fmla="*/ 0 h 1016047"/>
              <a:gd name="connsiteX0" fmla="*/ 0 w 4387990"/>
              <a:gd name="connsiteY0" fmla="*/ 0 h 4032442"/>
              <a:gd name="connsiteX1" fmla="*/ 731332 w 4387990"/>
              <a:gd name="connsiteY1" fmla="*/ 0 h 4032442"/>
              <a:gd name="connsiteX2" fmla="*/ 731332 w 4387990"/>
              <a:gd name="connsiteY2" fmla="*/ 0 h 4032442"/>
              <a:gd name="connsiteX3" fmla="*/ 1828329 w 4387990"/>
              <a:gd name="connsiteY3" fmla="*/ 0 h 4032442"/>
              <a:gd name="connsiteX4" fmla="*/ 4387990 w 4387990"/>
              <a:gd name="connsiteY4" fmla="*/ 0 h 4032442"/>
              <a:gd name="connsiteX5" fmla="*/ 4387990 w 4387990"/>
              <a:gd name="connsiteY5" fmla="*/ 592694 h 4032442"/>
              <a:gd name="connsiteX6" fmla="*/ 4387990 w 4387990"/>
              <a:gd name="connsiteY6" fmla="*/ 592694 h 4032442"/>
              <a:gd name="connsiteX7" fmla="*/ 4387990 w 4387990"/>
              <a:gd name="connsiteY7" fmla="*/ 846706 h 4032442"/>
              <a:gd name="connsiteX8" fmla="*/ 4387990 w 4387990"/>
              <a:gd name="connsiteY8" fmla="*/ 1016047 h 4032442"/>
              <a:gd name="connsiteX9" fmla="*/ 1828329 w 4387990"/>
              <a:gd name="connsiteY9" fmla="*/ 1016047 h 4032442"/>
              <a:gd name="connsiteX10" fmla="*/ 2708639 w 4387990"/>
              <a:gd name="connsiteY10" fmla="*/ 4032442 h 4032442"/>
              <a:gd name="connsiteX11" fmla="*/ 731332 w 4387990"/>
              <a:gd name="connsiteY11" fmla="*/ 1016047 h 4032442"/>
              <a:gd name="connsiteX12" fmla="*/ 0 w 4387990"/>
              <a:gd name="connsiteY12" fmla="*/ 1016047 h 4032442"/>
              <a:gd name="connsiteX13" fmla="*/ 0 w 4387990"/>
              <a:gd name="connsiteY13" fmla="*/ 846706 h 4032442"/>
              <a:gd name="connsiteX14" fmla="*/ 0 w 4387990"/>
              <a:gd name="connsiteY14" fmla="*/ 592694 h 4032442"/>
              <a:gd name="connsiteX15" fmla="*/ 0 w 4387990"/>
              <a:gd name="connsiteY15" fmla="*/ 592694 h 4032442"/>
              <a:gd name="connsiteX16" fmla="*/ 0 w 4387990"/>
              <a:gd name="connsiteY16" fmla="*/ 0 h 4032442"/>
              <a:gd name="connsiteX0" fmla="*/ 0 w 4387990"/>
              <a:gd name="connsiteY0" fmla="*/ 0 h 4032442"/>
              <a:gd name="connsiteX1" fmla="*/ 731332 w 4387990"/>
              <a:gd name="connsiteY1" fmla="*/ 0 h 4032442"/>
              <a:gd name="connsiteX2" fmla="*/ 731332 w 4387990"/>
              <a:gd name="connsiteY2" fmla="*/ 0 h 4032442"/>
              <a:gd name="connsiteX3" fmla="*/ 1828329 w 4387990"/>
              <a:gd name="connsiteY3" fmla="*/ 0 h 4032442"/>
              <a:gd name="connsiteX4" fmla="*/ 4387990 w 4387990"/>
              <a:gd name="connsiteY4" fmla="*/ 0 h 4032442"/>
              <a:gd name="connsiteX5" fmla="*/ 4387990 w 4387990"/>
              <a:gd name="connsiteY5" fmla="*/ 592694 h 4032442"/>
              <a:gd name="connsiteX6" fmla="*/ 4387990 w 4387990"/>
              <a:gd name="connsiteY6" fmla="*/ 592694 h 4032442"/>
              <a:gd name="connsiteX7" fmla="*/ 4387990 w 4387990"/>
              <a:gd name="connsiteY7" fmla="*/ 846706 h 4032442"/>
              <a:gd name="connsiteX8" fmla="*/ 4387990 w 4387990"/>
              <a:gd name="connsiteY8" fmla="*/ 1016047 h 4032442"/>
              <a:gd name="connsiteX9" fmla="*/ 1828329 w 4387990"/>
              <a:gd name="connsiteY9" fmla="*/ 1016047 h 4032442"/>
              <a:gd name="connsiteX10" fmla="*/ 2708639 w 4387990"/>
              <a:gd name="connsiteY10" fmla="*/ 4032442 h 4032442"/>
              <a:gd name="connsiteX11" fmla="*/ 1525106 w 4387990"/>
              <a:gd name="connsiteY11" fmla="*/ 1016047 h 4032442"/>
              <a:gd name="connsiteX12" fmla="*/ 0 w 4387990"/>
              <a:gd name="connsiteY12" fmla="*/ 1016047 h 4032442"/>
              <a:gd name="connsiteX13" fmla="*/ 0 w 4387990"/>
              <a:gd name="connsiteY13" fmla="*/ 846706 h 4032442"/>
              <a:gd name="connsiteX14" fmla="*/ 0 w 4387990"/>
              <a:gd name="connsiteY14" fmla="*/ 592694 h 4032442"/>
              <a:gd name="connsiteX15" fmla="*/ 0 w 4387990"/>
              <a:gd name="connsiteY15" fmla="*/ 592694 h 4032442"/>
              <a:gd name="connsiteX16" fmla="*/ 0 w 4387990"/>
              <a:gd name="connsiteY16" fmla="*/ 0 h 403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87990" h="4032442">
                <a:moveTo>
                  <a:pt x="0" y="0"/>
                </a:moveTo>
                <a:lnTo>
                  <a:pt x="731332" y="0"/>
                </a:lnTo>
                <a:lnTo>
                  <a:pt x="731332" y="0"/>
                </a:lnTo>
                <a:lnTo>
                  <a:pt x="1828329" y="0"/>
                </a:lnTo>
                <a:lnTo>
                  <a:pt x="4387990" y="0"/>
                </a:lnTo>
                <a:lnTo>
                  <a:pt x="4387990" y="592694"/>
                </a:lnTo>
                <a:lnTo>
                  <a:pt x="4387990" y="592694"/>
                </a:lnTo>
                <a:lnTo>
                  <a:pt x="4387990" y="846706"/>
                </a:lnTo>
                <a:lnTo>
                  <a:pt x="4387990" y="1016047"/>
                </a:lnTo>
                <a:lnTo>
                  <a:pt x="1828329" y="1016047"/>
                </a:lnTo>
                <a:lnTo>
                  <a:pt x="2708639" y="4032442"/>
                </a:lnTo>
                <a:lnTo>
                  <a:pt x="1525106" y="1016047"/>
                </a:lnTo>
                <a:lnTo>
                  <a:pt x="0" y="1016047"/>
                </a:lnTo>
                <a:lnTo>
                  <a:pt x="0" y="846706"/>
                </a:lnTo>
                <a:lnTo>
                  <a:pt x="0" y="592694"/>
                </a:lnTo>
                <a:lnTo>
                  <a:pt x="0" y="592694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err="1"/>
              <a:t>Boudeuse</a:t>
            </a:r>
            <a:r>
              <a:rPr lang="en-US" baseline="0" dirty="0"/>
              <a:t> Ridge</a:t>
            </a:r>
          </a:p>
          <a:p>
            <a:r>
              <a:rPr lang="en-US" baseline="0" dirty="0" smtClean="0">
                <a:solidFill>
                  <a:srgbClr val="000000"/>
                </a:solidFill>
              </a:rPr>
              <a:t>- </a:t>
            </a:r>
            <a:r>
              <a:rPr lang="en-US" baseline="0" dirty="0" err="1" smtClean="0">
                <a:solidFill>
                  <a:srgbClr val="000000"/>
                </a:solidFill>
              </a:rPr>
              <a:t>Crough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>
                <a:solidFill>
                  <a:srgbClr val="000000"/>
                </a:solidFill>
              </a:rPr>
              <a:t>Hotspot (45 – 75 Ma</a:t>
            </a:r>
            <a:r>
              <a:rPr lang="en-US" baseline="0" dirty="0" smtClean="0">
                <a:solidFill>
                  <a:srgbClr val="000000"/>
                </a:solidFill>
              </a:rPr>
              <a:t>)</a:t>
            </a:r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133" name="Rectangular Callout 132"/>
          <p:cNvSpPr/>
          <p:nvPr/>
        </p:nvSpPr>
        <p:spPr bwMode="auto">
          <a:xfrm>
            <a:off x="38952105" y="5497864"/>
            <a:ext cx="4832503" cy="3142613"/>
          </a:xfrm>
          <a:custGeom>
            <a:avLst/>
            <a:gdLst>
              <a:gd name="connsiteX0" fmla="*/ 0 w 4832503"/>
              <a:gd name="connsiteY0" fmla="*/ 0 h 1212914"/>
              <a:gd name="connsiteX1" fmla="*/ 805417 w 4832503"/>
              <a:gd name="connsiteY1" fmla="*/ 0 h 1212914"/>
              <a:gd name="connsiteX2" fmla="*/ 805417 w 4832503"/>
              <a:gd name="connsiteY2" fmla="*/ 0 h 1212914"/>
              <a:gd name="connsiteX3" fmla="*/ 2013543 w 4832503"/>
              <a:gd name="connsiteY3" fmla="*/ 0 h 1212914"/>
              <a:gd name="connsiteX4" fmla="*/ 4832503 w 4832503"/>
              <a:gd name="connsiteY4" fmla="*/ 0 h 1212914"/>
              <a:gd name="connsiteX5" fmla="*/ 4832503 w 4832503"/>
              <a:gd name="connsiteY5" fmla="*/ 707533 h 1212914"/>
              <a:gd name="connsiteX6" fmla="*/ 4832503 w 4832503"/>
              <a:gd name="connsiteY6" fmla="*/ 707533 h 1212914"/>
              <a:gd name="connsiteX7" fmla="*/ 4832503 w 4832503"/>
              <a:gd name="connsiteY7" fmla="*/ 1010762 h 1212914"/>
              <a:gd name="connsiteX8" fmla="*/ 4832503 w 4832503"/>
              <a:gd name="connsiteY8" fmla="*/ 1212914 h 1212914"/>
              <a:gd name="connsiteX9" fmla="*/ 2013543 w 4832503"/>
              <a:gd name="connsiteY9" fmla="*/ 1212914 h 1212914"/>
              <a:gd name="connsiteX10" fmla="*/ 1409496 w 4832503"/>
              <a:gd name="connsiteY10" fmla="*/ 1364528 h 1212914"/>
              <a:gd name="connsiteX11" fmla="*/ 805417 w 4832503"/>
              <a:gd name="connsiteY11" fmla="*/ 1212914 h 1212914"/>
              <a:gd name="connsiteX12" fmla="*/ 0 w 4832503"/>
              <a:gd name="connsiteY12" fmla="*/ 1212914 h 1212914"/>
              <a:gd name="connsiteX13" fmla="*/ 0 w 4832503"/>
              <a:gd name="connsiteY13" fmla="*/ 1010762 h 1212914"/>
              <a:gd name="connsiteX14" fmla="*/ 0 w 4832503"/>
              <a:gd name="connsiteY14" fmla="*/ 707533 h 1212914"/>
              <a:gd name="connsiteX15" fmla="*/ 0 w 4832503"/>
              <a:gd name="connsiteY15" fmla="*/ 707533 h 1212914"/>
              <a:gd name="connsiteX16" fmla="*/ 0 w 4832503"/>
              <a:gd name="connsiteY16" fmla="*/ 0 h 1212914"/>
              <a:gd name="connsiteX0" fmla="*/ 0 w 4832503"/>
              <a:gd name="connsiteY0" fmla="*/ 0 h 1364528"/>
              <a:gd name="connsiteX1" fmla="*/ 805417 w 4832503"/>
              <a:gd name="connsiteY1" fmla="*/ 0 h 1364528"/>
              <a:gd name="connsiteX2" fmla="*/ 805417 w 4832503"/>
              <a:gd name="connsiteY2" fmla="*/ 0 h 1364528"/>
              <a:gd name="connsiteX3" fmla="*/ 2013543 w 4832503"/>
              <a:gd name="connsiteY3" fmla="*/ 0 h 1364528"/>
              <a:gd name="connsiteX4" fmla="*/ 4832503 w 4832503"/>
              <a:gd name="connsiteY4" fmla="*/ 0 h 1364528"/>
              <a:gd name="connsiteX5" fmla="*/ 4832503 w 4832503"/>
              <a:gd name="connsiteY5" fmla="*/ 707533 h 1364528"/>
              <a:gd name="connsiteX6" fmla="*/ 4832503 w 4832503"/>
              <a:gd name="connsiteY6" fmla="*/ 707533 h 1364528"/>
              <a:gd name="connsiteX7" fmla="*/ 4832503 w 4832503"/>
              <a:gd name="connsiteY7" fmla="*/ 1010762 h 1364528"/>
              <a:gd name="connsiteX8" fmla="*/ 4832503 w 4832503"/>
              <a:gd name="connsiteY8" fmla="*/ 1212914 h 1364528"/>
              <a:gd name="connsiteX9" fmla="*/ 3156578 w 4832503"/>
              <a:gd name="connsiteY9" fmla="*/ 1181163 h 1364528"/>
              <a:gd name="connsiteX10" fmla="*/ 1409496 w 4832503"/>
              <a:gd name="connsiteY10" fmla="*/ 1364528 h 1364528"/>
              <a:gd name="connsiteX11" fmla="*/ 805417 w 4832503"/>
              <a:gd name="connsiteY11" fmla="*/ 1212914 h 1364528"/>
              <a:gd name="connsiteX12" fmla="*/ 0 w 4832503"/>
              <a:gd name="connsiteY12" fmla="*/ 1212914 h 1364528"/>
              <a:gd name="connsiteX13" fmla="*/ 0 w 4832503"/>
              <a:gd name="connsiteY13" fmla="*/ 1010762 h 1364528"/>
              <a:gd name="connsiteX14" fmla="*/ 0 w 4832503"/>
              <a:gd name="connsiteY14" fmla="*/ 707533 h 1364528"/>
              <a:gd name="connsiteX15" fmla="*/ 0 w 4832503"/>
              <a:gd name="connsiteY15" fmla="*/ 707533 h 1364528"/>
              <a:gd name="connsiteX16" fmla="*/ 0 w 4832503"/>
              <a:gd name="connsiteY16" fmla="*/ 0 h 1364528"/>
              <a:gd name="connsiteX0" fmla="*/ 0 w 4832503"/>
              <a:gd name="connsiteY0" fmla="*/ 0 h 3142613"/>
              <a:gd name="connsiteX1" fmla="*/ 805417 w 4832503"/>
              <a:gd name="connsiteY1" fmla="*/ 0 h 3142613"/>
              <a:gd name="connsiteX2" fmla="*/ 805417 w 4832503"/>
              <a:gd name="connsiteY2" fmla="*/ 0 h 3142613"/>
              <a:gd name="connsiteX3" fmla="*/ 2013543 w 4832503"/>
              <a:gd name="connsiteY3" fmla="*/ 0 h 3142613"/>
              <a:gd name="connsiteX4" fmla="*/ 4832503 w 4832503"/>
              <a:gd name="connsiteY4" fmla="*/ 0 h 3142613"/>
              <a:gd name="connsiteX5" fmla="*/ 4832503 w 4832503"/>
              <a:gd name="connsiteY5" fmla="*/ 707533 h 3142613"/>
              <a:gd name="connsiteX6" fmla="*/ 4832503 w 4832503"/>
              <a:gd name="connsiteY6" fmla="*/ 707533 h 3142613"/>
              <a:gd name="connsiteX7" fmla="*/ 4832503 w 4832503"/>
              <a:gd name="connsiteY7" fmla="*/ 1010762 h 3142613"/>
              <a:gd name="connsiteX8" fmla="*/ 4832503 w 4832503"/>
              <a:gd name="connsiteY8" fmla="*/ 1212914 h 3142613"/>
              <a:gd name="connsiteX9" fmla="*/ 3156578 w 4832503"/>
              <a:gd name="connsiteY9" fmla="*/ 1181163 h 3142613"/>
              <a:gd name="connsiteX10" fmla="*/ 2520781 w 4832503"/>
              <a:gd name="connsiteY10" fmla="*/ 3142613 h 3142613"/>
              <a:gd name="connsiteX11" fmla="*/ 805417 w 4832503"/>
              <a:gd name="connsiteY11" fmla="*/ 1212914 h 3142613"/>
              <a:gd name="connsiteX12" fmla="*/ 0 w 4832503"/>
              <a:gd name="connsiteY12" fmla="*/ 1212914 h 3142613"/>
              <a:gd name="connsiteX13" fmla="*/ 0 w 4832503"/>
              <a:gd name="connsiteY13" fmla="*/ 1010762 h 3142613"/>
              <a:gd name="connsiteX14" fmla="*/ 0 w 4832503"/>
              <a:gd name="connsiteY14" fmla="*/ 707533 h 3142613"/>
              <a:gd name="connsiteX15" fmla="*/ 0 w 4832503"/>
              <a:gd name="connsiteY15" fmla="*/ 707533 h 3142613"/>
              <a:gd name="connsiteX16" fmla="*/ 0 w 4832503"/>
              <a:gd name="connsiteY16" fmla="*/ 0 h 3142613"/>
              <a:gd name="connsiteX0" fmla="*/ 0 w 4832503"/>
              <a:gd name="connsiteY0" fmla="*/ 0 h 3142613"/>
              <a:gd name="connsiteX1" fmla="*/ 805417 w 4832503"/>
              <a:gd name="connsiteY1" fmla="*/ 0 h 3142613"/>
              <a:gd name="connsiteX2" fmla="*/ 805417 w 4832503"/>
              <a:gd name="connsiteY2" fmla="*/ 0 h 3142613"/>
              <a:gd name="connsiteX3" fmla="*/ 2013543 w 4832503"/>
              <a:gd name="connsiteY3" fmla="*/ 0 h 3142613"/>
              <a:gd name="connsiteX4" fmla="*/ 4832503 w 4832503"/>
              <a:gd name="connsiteY4" fmla="*/ 0 h 3142613"/>
              <a:gd name="connsiteX5" fmla="*/ 4832503 w 4832503"/>
              <a:gd name="connsiteY5" fmla="*/ 707533 h 3142613"/>
              <a:gd name="connsiteX6" fmla="*/ 4832503 w 4832503"/>
              <a:gd name="connsiteY6" fmla="*/ 707533 h 3142613"/>
              <a:gd name="connsiteX7" fmla="*/ 4832503 w 4832503"/>
              <a:gd name="connsiteY7" fmla="*/ 1010762 h 3142613"/>
              <a:gd name="connsiteX8" fmla="*/ 4832503 w 4832503"/>
              <a:gd name="connsiteY8" fmla="*/ 1212914 h 3142613"/>
              <a:gd name="connsiteX9" fmla="*/ 3156578 w 4832503"/>
              <a:gd name="connsiteY9" fmla="*/ 1181163 h 3142613"/>
              <a:gd name="connsiteX10" fmla="*/ 2520781 w 4832503"/>
              <a:gd name="connsiteY10" fmla="*/ 3142613 h 3142613"/>
              <a:gd name="connsiteX11" fmla="*/ 2837480 w 4832503"/>
              <a:gd name="connsiteY11" fmla="*/ 1181163 h 3142613"/>
              <a:gd name="connsiteX12" fmla="*/ 0 w 4832503"/>
              <a:gd name="connsiteY12" fmla="*/ 1212914 h 3142613"/>
              <a:gd name="connsiteX13" fmla="*/ 0 w 4832503"/>
              <a:gd name="connsiteY13" fmla="*/ 1010762 h 3142613"/>
              <a:gd name="connsiteX14" fmla="*/ 0 w 4832503"/>
              <a:gd name="connsiteY14" fmla="*/ 707533 h 3142613"/>
              <a:gd name="connsiteX15" fmla="*/ 0 w 4832503"/>
              <a:gd name="connsiteY15" fmla="*/ 707533 h 3142613"/>
              <a:gd name="connsiteX16" fmla="*/ 0 w 4832503"/>
              <a:gd name="connsiteY16" fmla="*/ 0 h 3142613"/>
              <a:gd name="connsiteX0" fmla="*/ 0 w 4832503"/>
              <a:gd name="connsiteY0" fmla="*/ 0 h 3142613"/>
              <a:gd name="connsiteX1" fmla="*/ 805417 w 4832503"/>
              <a:gd name="connsiteY1" fmla="*/ 0 h 3142613"/>
              <a:gd name="connsiteX2" fmla="*/ 805417 w 4832503"/>
              <a:gd name="connsiteY2" fmla="*/ 0 h 3142613"/>
              <a:gd name="connsiteX3" fmla="*/ 2013543 w 4832503"/>
              <a:gd name="connsiteY3" fmla="*/ 0 h 3142613"/>
              <a:gd name="connsiteX4" fmla="*/ 4832503 w 4832503"/>
              <a:gd name="connsiteY4" fmla="*/ 0 h 3142613"/>
              <a:gd name="connsiteX5" fmla="*/ 4832503 w 4832503"/>
              <a:gd name="connsiteY5" fmla="*/ 707533 h 3142613"/>
              <a:gd name="connsiteX6" fmla="*/ 4832503 w 4832503"/>
              <a:gd name="connsiteY6" fmla="*/ 707533 h 3142613"/>
              <a:gd name="connsiteX7" fmla="*/ 4832503 w 4832503"/>
              <a:gd name="connsiteY7" fmla="*/ 1010762 h 3142613"/>
              <a:gd name="connsiteX8" fmla="*/ 4832503 w 4832503"/>
              <a:gd name="connsiteY8" fmla="*/ 1212914 h 3142613"/>
              <a:gd name="connsiteX9" fmla="*/ 3156578 w 4832503"/>
              <a:gd name="connsiteY9" fmla="*/ 1212914 h 3142613"/>
              <a:gd name="connsiteX10" fmla="*/ 2520781 w 4832503"/>
              <a:gd name="connsiteY10" fmla="*/ 3142613 h 3142613"/>
              <a:gd name="connsiteX11" fmla="*/ 2837480 w 4832503"/>
              <a:gd name="connsiteY11" fmla="*/ 1181163 h 3142613"/>
              <a:gd name="connsiteX12" fmla="*/ 0 w 4832503"/>
              <a:gd name="connsiteY12" fmla="*/ 1212914 h 3142613"/>
              <a:gd name="connsiteX13" fmla="*/ 0 w 4832503"/>
              <a:gd name="connsiteY13" fmla="*/ 1010762 h 3142613"/>
              <a:gd name="connsiteX14" fmla="*/ 0 w 4832503"/>
              <a:gd name="connsiteY14" fmla="*/ 707533 h 3142613"/>
              <a:gd name="connsiteX15" fmla="*/ 0 w 4832503"/>
              <a:gd name="connsiteY15" fmla="*/ 707533 h 3142613"/>
              <a:gd name="connsiteX16" fmla="*/ 0 w 4832503"/>
              <a:gd name="connsiteY16" fmla="*/ 0 h 3142613"/>
              <a:gd name="connsiteX0" fmla="*/ 0 w 4832503"/>
              <a:gd name="connsiteY0" fmla="*/ 0 h 3142613"/>
              <a:gd name="connsiteX1" fmla="*/ 805417 w 4832503"/>
              <a:gd name="connsiteY1" fmla="*/ 0 h 3142613"/>
              <a:gd name="connsiteX2" fmla="*/ 805417 w 4832503"/>
              <a:gd name="connsiteY2" fmla="*/ 0 h 3142613"/>
              <a:gd name="connsiteX3" fmla="*/ 2013543 w 4832503"/>
              <a:gd name="connsiteY3" fmla="*/ 0 h 3142613"/>
              <a:gd name="connsiteX4" fmla="*/ 4832503 w 4832503"/>
              <a:gd name="connsiteY4" fmla="*/ 0 h 3142613"/>
              <a:gd name="connsiteX5" fmla="*/ 4832503 w 4832503"/>
              <a:gd name="connsiteY5" fmla="*/ 707533 h 3142613"/>
              <a:gd name="connsiteX6" fmla="*/ 4832503 w 4832503"/>
              <a:gd name="connsiteY6" fmla="*/ 707533 h 3142613"/>
              <a:gd name="connsiteX7" fmla="*/ 4832503 w 4832503"/>
              <a:gd name="connsiteY7" fmla="*/ 1010762 h 3142613"/>
              <a:gd name="connsiteX8" fmla="*/ 4832503 w 4832503"/>
              <a:gd name="connsiteY8" fmla="*/ 1212914 h 3142613"/>
              <a:gd name="connsiteX9" fmla="*/ 3156578 w 4832503"/>
              <a:gd name="connsiteY9" fmla="*/ 1212914 h 3142613"/>
              <a:gd name="connsiteX10" fmla="*/ 2520781 w 4832503"/>
              <a:gd name="connsiteY10" fmla="*/ 3142613 h 3142613"/>
              <a:gd name="connsiteX11" fmla="*/ 2805729 w 4832503"/>
              <a:gd name="connsiteY11" fmla="*/ 1212915 h 3142613"/>
              <a:gd name="connsiteX12" fmla="*/ 0 w 4832503"/>
              <a:gd name="connsiteY12" fmla="*/ 1212914 h 3142613"/>
              <a:gd name="connsiteX13" fmla="*/ 0 w 4832503"/>
              <a:gd name="connsiteY13" fmla="*/ 1010762 h 3142613"/>
              <a:gd name="connsiteX14" fmla="*/ 0 w 4832503"/>
              <a:gd name="connsiteY14" fmla="*/ 707533 h 3142613"/>
              <a:gd name="connsiteX15" fmla="*/ 0 w 4832503"/>
              <a:gd name="connsiteY15" fmla="*/ 707533 h 3142613"/>
              <a:gd name="connsiteX16" fmla="*/ 0 w 4832503"/>
              <a:gd name="connsiteY16" fmla="*/ 0 h 314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32503" h="3142613">
                <a:moveTo>
                  <a:pt x="0" y="0"/>
                </a:moveTo>
                <a:lnTo>
                  <a:pt x="805417" y="0"/>
                </a:lnTo>
                <a:lnTo>
                  <a:pt x="805417" y="0"/>
                </a:lnTo>
                <a:lnTo>
                  <a:pt x="2013543" y="0"/>
                </a:lnTo>
                <a:lnTo>
                  <a:pt x="4832503" y="0"/>
                </a:lnTo>
                <a:lnTo>
                  <a:pt x="4832503" y="707533"/>
                </a:lnTo>
                <a:lnTo>
                  <a:pt x="4832503" y="707533"/>
                </a:lnTo>
                <a:lnTo>
                  <a:pt x="4832503" y="1010762"/>
                </a:lnTo>
                <a:lnTo>
                  <a:pt x="4832503" y="1212914"/>
                </a:lnTo>
                <a:lnTo>
                  <a:pt x="3156578" y="1212914"/>
                </a:lnTo>
                <a:lnTo>
                  <a:pt x="2520781" y="3142613"/>
                </a:lnTo>
                <a:lnTo>
                  <a:pt x="2805729" y="1212915"/>
                </a:lnTo>
                <a:lnTo>
                  <a:pt x="0" y="1212914"/>
                </a:lnTo>
                <a:lnTo>
                  <a:pt x="0" y="1010762"/>
                </a:lnTo>
                <a:lnTo>
                  <a:pt x="0" y="707533"/>
                </a:lnTo>
                <a:lnTo>
                  <a:pt x="0" y="707533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Line Islands Ridge (South)</a:t>
            </a:r>
          </a:p>
          <a:p>
            <a:pPr>
              <a:lnSpc>
                <a:spcPct val="90000"/>
              </a:lnSpc>
            </a:pPr>
            <a:r>
              <a:rPr lang="en-US" baseline="0" dirty="0">
                <a:solidFill>
                  <a:srgbClr val="000000"/>
                </a:solidFill>
              </a:rPr>
              <a:t>- </a:t>
            </a:r>
            <a:r>
              <a:rPr lang="en-US" baseline="0" dirty="0" err="1">
                <a:solidFill>
                  <a:srgbClr val="000000"/>
                </a:solidFill>
              </a:rPr>
              <a:t>Crough</a:t>
            </a:r>
            <a:r>
              <a:rPr lang="en-US" baseline="0" dirty="0">
                <a:solidFill>
                  <a:srgbClr val="000000"/>
                </a:solidFill>
              </a:rPr>
              <a:t> Hotspot (80 – 100 Ma)</a:t>
            </a:r>
          </a:p>
          <a:p>
            <a:pPr>
              <a:lnSpc>
                <a:spcPct val="90000"/>
              </a:lnSpc>
            </a:pPr>
            <a:r>
              <a:rPr lang="en-US" baseline="0" dirty="0">
                <a:solidFill>
                  <a:srgbClr val="000000"/>
                </a:solidFill>
              </a:rPr>
              <a:t>- Larson Hotspot (50 – 65 Ma</a:t>
            </a:r>
          </a:p>
          <a:p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" name="Rectangular Callout 134"/>
          <p:cNvSpPr/>
          <p:nvPr/>
        </p:nvSpPr>
        <p:spPr bwMode="auto">
          <a:xfrm>
            <a:off x="44572027" y="5561368"/>
            <a:ext cx="4832504" cy="1555823"/>
          </a:xfrm>
          <a:custGeom>
            <a:avLst/>
            <a:gdLst>
              <a:gd name="connsiteX0" fmla="*/ 0 w 4832504"/>
              <a:gd name="connsiteY0" fmla="*/ 0 h 1016047"/>
              <a:gd name="connsiteX1" fmla="*/ 805417 w 4832504"/>
              <a:gd name="connsiteY1" fmla="*/ 0 h 1016047"/>
              <a:gd name="connsiteX2" fmla="*/ 805417 w 4832504"/>
              <a:gd name="connsiteY2" fmla="*/ 0 h 1016047"/>
              <a:gd name="connsiteX3" fmla="*/ 2013543 w 4832504"/>
              <a:gd name="connsiteY3" fmla="*/ 0 h 1016047"/>
              <a:gd name="connsiteX4" fmla="*/ 4832504 w 4832504"/>
              <a:gd name="connsiteY4" fmla="*/ 0 h 1016047"/>
              <a:gd name="connsiteX5" fmla="*/ 4832504 w 4832504"/>
              <a:gd name="connsiteY5" fmla="*/ 592694 h 1016047"/>
              <a:gd name="connsiteX6" fmla="*/ 4832504 w 4832504"/>
              <a:gd name="connsiteY6" fmla="*/ 592694 h 1016047"/>
              <a:gd name="connsiteX7" fmla="*/ 4832504 w 4832504"/>
              <a:gd name="connsiteY7" fmla="*/ 846706 h 1016047"/>
              <a:gd name="connsiteX8" fmla="*/ 4832504 w 4832504"/>
              <a:gd name="connsiteY8" fmla="*/ 1016047 h 1016047"/>
              <a:gd name="connsiteX9" fmla="*/ 2013543 w 4832504"/>
              <a:gd name="connsiteY9" fmla="*/ 1016047 h 1016047"/>
              <a:gd name="connsiteX10" fmla="*/ 1409496 w 4832504"/>
              <a:gd name="connsiteY10" fmla="*/ 1143053 h 1016047"/>
              <a:gd name="connsiteX11" fmla="*/ 805417 w 4832504"/>
              <a:gd name="connsiteY11" fmla="*/ 1016047 h 1016047"/>
              <a:gd name="connsiteX12" fmla="*/ 0 w 4832504"/>
              <a:gd name="connsiteY12" fmla="*/ 1016047 h 1016047"/>
              <a:gd name="connsiteX13" fmla="*/ 0 w 4832504"/>
              <a:gd name="connsiteY13" fmla="*/ 846706 h 1016047"/>
              <a:gd name="connsiteX14" fmla="*/ 0 w 4832504"/>
              <a:gd name="connsiteY14" fmla="*/ 592694 h 1016047"/>
              <a:gd name="connsiteX15" fmla="*/ 0 w 4832504"/>
              <a:gd name="connsiteY15" fmla="*/ 592694 h 1016047"/>
              <a:gd name="connsiteX16" fmla="*/ 0 w 4832504"/>
              <a:gd name="connsiteY16" fmla="*/ 0 h 1016047"/>
              <a:gd name="connsiteX0" fmla="*/ 0 w 4832504"/>
              <a:gd name="connsiteY0" fmla="*/ 0 h 1555823"/>
              <a:gd name="connsiteX1" fmla="*/ 805417 w 4832504"/>
              <a:gd name="connsiteY1" fmla="*/ 0 h 1555823"/>
              <a:gd name="connsiteX2" fmla="*/ 805417 w 4832504"/>
              <a:gd name="connsiteY2" fmla="*/ 0 h 1555823"/>
              <a:gd name="connsiteX3" fmla="*/ 2013543 w 4832504"/>
              <a:gd name="connsiteY3" fmla="*/ 0 h 1555823"/>
              <a:gd name="connsiteX4" fmla="*/ 4832504 w 4832504"/>
              <a:gd name="connsiteY4" fmla="*/ 0 h 1555823"/>
              <a:gd name="connsiteX5" fmla="*/ 4832504 w 4832504"/>
              <a:gd name="connsiteY5" fmla="*/ 592694 h 1555823"/>
              <a:gd name="connsiteX6" fmla="*/ 4832504 w 4832504"/>
              <a:gd name="connsiteY6" fmla="*/ 592694 h 1555823"/>
              <a:gd name="connsiteX7" fmla="*/ 4832504 w 4832504"/>
              <a:gd name="connsiteY7" fmla="*/ 846706 h 1555823"/>
              <a:gd name="connsiteX8" fmla="*/ 4832504 w 4832504"/>
              <a:gd name="connsiteY8" fmla="*/ 1016047 h 1555823"/>
              <a:gd name="connsiteX9" fmla="*/ 2013543 w 4832504"/>
              <a:gd name="connsiteY9" fmla="*/ 1016047 h 1555823"/>
              <a:gd name="connsiteX10" fmla="*/ 901481 w 4832504"/>
              <a:gd name="connsiteY10" fmla="*/ 1555823 h 1555823"/>
              <a:gd name="connsiteX11" fmla="*/ 805417 w 4832504"/>
              <a:gd name="connsiteY11" fmla="*/ 1016047 h 1555823"/>
              <a:gd name="connsiteX12" fmla="*/ 0 w 4832504"/>
              <a:gd name="connsiteY12" fmla="*/ 1016047 h 1555823"/>
              <a:gd name="connsiteX13" fmla="*/ 0 w 4832504"/>
              <a:gd name="connsiteY13" fmla="*/ 846706 h 1555823"/>
              <a:gd name="connsiteX14" fmla="*/ 0 w 4832504"/>
              <a:gd name="connsiteY14" fmla="*/ 592694 h 1555823"/>
              <a:gd name="connsiteX15" fmla="*/ 0 w 4832504"/>
              <a:gd name="connsiteY15" fmla="*/ 592694 h 1555823"/>
              <a:gd name="connsiteX16" fmla="*/ 0 w 4832504"/>
              <a:gd name="connsiteY16" fmla="*/ 0 h 1555823"/>
              <a:gd name="connsiteX0" fmla="*/ 0 w 4832504"/>
              <a:gd name="connsiteY0" fmla="*/ 0 h 1555823"/>
              <a:gd name="connsiteX1" fmla="*/ 805417 w 4832504"/>
              <a:gd name="connsiteY1" fmla="*/ 0 h 1555823"/>
              <a:gd name="connsiteX2" fmla="*/ 805417 w 4832504"/>
              <a:gd name="connsiteY2" fmla="*/ 0 h 1555823"/>
              <a:gd name="connsiteX3" fmla="*/ 2013543 w 4832504"/>
              <a:gd name="connsiteY3" fmla="*/ 0 h 1555823"/>
              <a:gd name="connsiteX4" fmla="*/ 4832504 w 4832504"/>
              <a:gd name="connsiteY4" fmla="*/ 0 h 1555823"/>
              <a:gd name="connsiteX5" fmla="*/ 4832504 w 4832504"/>
              <a:gd name="connsiteY5" fmla="*/ 592694 h 1555823"/>
              <a:gd name="connsiteX6" fmla="*/ 4832504 w 4832504"/>
              <a:gd name="connsiteY6" fmla="*/ 592694 h 1555823"/>
              <a:gd name="connsiteX7" fmla="*/ 4832504 w 4832504"/>
              <a:gd name="connsiteY7" fmla="*/ 846706 h 1555823"/>
              <a:gd name="connsiteX8" fmla="*/ 4832504 w 4832504"/>
              <a:gd name="connsiteY8" fmla="*/ 1016047 h 1555823"/>
              <a:gd name="connsiteX9" fmla="*/ 1251519 w 4832504"/>
              <a:gd name="connsiteY9" fmla="*/ 1016047 h 1555823"/>
              <a:gd name="connsiteX10" fmla="*/ 901481 w 4832504"/>
              <a:gd name="connsiteY10" fmla="*/ 1555823 h 1555823"/>
              <a:gd name="connsiteX11" fmla="*/ 805417 w 4832504"/>
              <a:gd name="connsiteY11" fmla="*/ 1016047 h 1555823"/>
              <a:gd name="connsiteX12" fmla="*/ 0 w 4832504"/>
              <a:gd name="connsiteY12" fmla="*/ 1016047 h 1555823"/>
              <a:gd name="connsiteX13" fmla="*/ 0 w 4832504"/>
              <a:gd name="connsiteY13" fmla="*/ 846706 h 1555823"/>
              <a:gd name="connsiteX14" fmla="*/ 0 w 4832504"/>
              <a:gd name="connsiteY14" fmla="*/ 592694 h 1555823"/>
              <a:gd name="connsiteX15" fmla="*/ 0 w 4832504"/>
              <a:gd name="connsiteY15" fmla="*/ 592694 h 1555823"/>
              <a:gd name="connsiteX16" fmla="*/ 0 w 4832504"/>
              <a:gd name="connsiteY16" fmla="*/ 0 h 155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32504" h="1555823">
                <a:moveTo>
                  <a:pt x="0" y="0"/>
                </a:moveTo>
                <a:lnTo>
                  <a:pt x="805417" y="0"/>
                </a:lnTo>
                <a:lnTo>
                  <a:pt x="805417" y="0"/>
                </a:lnTo>
                <a:lnTo>
                  <a:pt x="2013543" y="0"/>
                </a:lnTo>
                <a:lnTo>
                  <a:pt x="4832504" y="0"/>
                </a:lnTo>
                <a:lnTo>
                  <a:pt x="4832504" y="592694"/>
                </a:lnTo>
                <a:lnTo>
                  <a:pt x="4832504" y="592694"/>
                </a:lnTo>
                <a:lnTo>
                  <a:pt x="4832504" y="846706"/>
                </a:lnTo>
                <a:lnTo>
                  <a:pt x="4832504" y="1016047"/>
                </a:lnTo>
                <a:lnTo>
                  <a:pt x="1251519" y="1016047"/>
                </a:lnTo>
                <a:lnTo>
                  <a:pt x="901481" y="1555823"/>
                </a:lnTo>
                <a:lnTo>
                  <a:pt x="805417" y="1016047"/>
                </a:lnTo>
                <a:lnTo>
                  <a:pt x="0" y="1016047"/>
                </a:lnTo>
                <a:lnTo>
                  <a:pt x="0" y="846706"/>
                </a:lnTo>
                <a:lnTo>
                  <a:pt x="0" y="592694"/>
                </a:lnTo>
                <a:lnTo>
                  <a:pt x="0" y="592694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Mid-Pacific Mountains</a:t>
            </a:r>
          </a:p>
          <a:p>
            <a:r>
              <a:rPr lang="en-US" baseline="0" dirty="0"/>
              <a:t>- Larson Hotspot  prior to 110 Ma</a:t>
            </a:r>
          </a:p>
        </p:txBody>
      </p:sp>
      <p:sp>
        <p:nvSpPr>
          <p:cNvPr id="34" name="Right Arrow 33"/>
          <p:cNvSpPr/>
          <p:nvPr/>
        </p:nvSpPr>
        <p:spPr bwMode="auto">
          <a:xfrm rot="16827520">
            <a:off x="25501607" y="9626929"/>
            <a:ext cx="671893" cy="825540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" name="Right Arrow 135"/>
          <p:cNvSpPr/>
          <p:nvPr/>
        </p:nvSpPr>
        <p:spPr bwMode="auto">
          <a:xfrm rot="6027520">
            <a:off x="25304746" y="10668371"/>
            <a:ext cx="671893" cy="825540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 rot="373257">
            <a:off x="24527640" y="10205028"/>
            <a:ext cx="2030041" cy="698492"/>
          </a:xfrm>
          <a:prstGeom prst="ellipse">
            <a:avLst/>
          </a:prstGeom>
          <a:noFill/>
          <a:ln w="57150" cap="flat" cmpd="sng" algn="ctr">
            <a:solidFill>
              <a:srgbClr val="F9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" name="Rectangular Callout 31"/>
          <p:cNvSpPr/>
          <p:nvPr/>
        </p:nvSpPr>
        <p:spPr bwMode="auto">
          <a:xfrm>
            <a:off x="21203303" y="13937413"/>
            <a:ext cx="5619924" cy="4834174"/>
          </a:xfrm>
          <a:custGeom>
            <a:avLst/>
            <a:gdLst>
              <a:gd name="connsiteX0" fmla="*/ 0 w 5619924"/>
              <a:gd name="connsiteY0" fmla="*/ 0 h 1079552"/>
              <a:gd name="connsiteX1" fmla="*/ 3278289 w 5619924"/>
              <a:gd name="connsiteY1" fmla="*/ 0 h 1079552"/>
              <a:gd name="connsiteX2" fmla="*/ 3278289 w 5619924"/>
              <a:gd name="connsiteY2" fmla="*/ 0 h 1079552"/>
              <a:gd name="connsiteX3" fmla="*/ 4683270 w 5619924"/>
              <a:gd name="connsiteY3" fmla="*/ 0 h 1079552"/>
              <a:gd name="connsiteX4" fmla="*/ 5619924 w 5619924"/>
              <a:gd name="connsiteY4" fmla="*/ 0 h 1079552"/>
              <a:gd name="connsiteX5" fmla="*/ 5619924 w 5619924"/>
              <a:gd name="connsiteY5" fmla="*/ 629739 h 1079552"/>
              <a:gd name="connsiteX6" fmla="*/ 5619924 w 5619924"/>
              <a:gd name="connsiteY6" fmla="*/ 629739 h 1079552"/>
              <a:gd name="connsiteX7" fmla="*/ 5619924 w 5619924"/>
              <a:gd name="connsiteY7" fmla="*/ 899627 h 1079552"/>
              <a:gd name="connsiteX8" fmla="*/ 5619924 w 5619924"/>
              <a:gd name="connsiteY8" fmla="*/ 1079552 h 1079552"/>
              <a:gd name="connsiteX9" fmla="*/ 4683270 w 5619924"/>
              <a:gd name="connsiteY9" fmla="*/ 1079552 h 1079552"/>
              <a:gd name="connsiteX10" fmla="*/ 5108623 w 5619924"/>
              <a:gd name="connsiteY10" fmla="*/ 4580161 h 1079552"/>
              <a:gd name="connsiteX11" fmla="*/ 3278289 w 5619924"/>
              <a:gd name="connsiteY11" fmla="*/ 1079552 h 1079552"/>
              <a:gd name="connsiteX12" fmla="*/ 0 w 5619924"/>
              <a:gd name="connsiteY12" fmla="*/ 1079552 h 1079552"/>
              <a:gd name="connsiteX13" fmla="*/ 0 w 5619924"/>
              <a:gd name="connsiteY13" fmla="*/ 899627 h 1079552"/>
              <a:gd name="connsiteX14" fmla="*/ 0 w 5619924"/>
              <a:gd name="connsiteY14" fmla="*/ 629739 h 1079552"/>
              <a:gd name="connsiteX15" fmla="*/ 0 w 5619924"/>
              <a:gd name="connsiteY15" fmla="*/ 629739 h 1079552"/>
              <a:gd name="connsiteX16" fmla="*/ 0 w 5619924"/>
              <a:gd name="connsiteY16" fmla="*/ 0 h 1079552"/>
              <a:gd name="connsiteX0" fmla="*/ 0 w 5619924"/>
              <a:gd name="connsiteY0" fmla="*/ 0 h 4580161"/>
              <a:gd name="connsiteX1" fmla="*/ 3278289 w 5619924"/>
              <a:gd name="connsiteY1" fmla="*/ 0 h 4580161"/>
              <a:gd name="connsiteX2" fmla="*/ 3278289 w 5619924"/>
              <a:gd name="connsiteY2" fmla="*/ 0 h 4580161"/>
              <a:gd name="connsiteX3" fmla="*/ 4683270 w 5619924"/>
              <a:gd name="connsiteY3" fmla="*/ 0 h 4580161"/>
              <a:gd name="connsiteX4" fmla="*/ 5619924 w 5619924"/>
              <a:gd name="connsiteY4" fmla="*/ 0 h 4580161"/>
              <a:gd name="connsiteX5" fmla="*/ 5619924 w 5619924"/>
              <a:gd name="connsiteY5" fmla="*/ 629739 h 4580161"/>
              <a:gd name="connsiteX6" fmla="*/ 5619924 w 5619924"/>
              <a:gd name="connsiteY6" fmla="*/ 629739 h 4580161"/>
              <a:gd name="connsiteX7" fmla="*/ 5619924 w 5619924"/>
              <a:gd name="connsiteY7" fmla="*/ 899627 h 4580161"/>
              <a:gd name="connsiteX8" fmla="*/ 5619924 w 5619924"/>
              <a:gd name="connsiteY8" fmla="*/ 1079552 h 4580161"/>
              <a:gd name="connsiteX9" fmla="*/ 4683270 w 5619924"/>
              <a:gd name="connsiteY9" fmla="*/ 1079552 h 4580161"/>
              <a:gd name="connsiteX10" fmla="*/ 5108623 w 5619924"/>
              <a:gd name="connsiteY10" fmla="*/ 4580161 h 4580161"/>
              <a:gd name="connsiteX11" fmla="*/ 2230506 w 5619924"/>
              <a:gd name="connsiteY11" fmla="*/ 1047801 h 4580161"/>
              <a:gd name="connsiteX12" fmla="*/ 0 w 5619924"/>
              <a:gd name="connsiteY12" fmla="*/ 1079552 h 4580161"/>
              <a:gd name="connsiteX13" fmla="*/ 0 w 5619924"/>
              <a:gd name="connsiteY13" fmla="*/ 899627 h 4580161"/>
              <a:gd name="connsiteX14" fmla="*/ 0 w 5619924"/>
              <a:gd name="connsiteY14" fmla="*/ 629739 h 4580161"/>
              <a:gd name="connsiteX15" fmla="*/ 0 w 5619924"/>
              <a:gd name="connsiteY15" fmla="*/ 629739 h 4580161"/>
              <a:gd name="connsiteX16" fmla="*/ 0 w 5619924"/>
              <a:gd name="connsiteY16" fmla="*/ 0 h 4580161"/>
              <a:gd name="connsiteX0" fmla="*/ 0 w 5619924"/>
              <a:gd name="connsiteY0" fmla="*/ 0 h 4580161"/>
              <a:gd name="connsiteX1" fmla="*/ 3278289 w 5619924"/>
              <a:gd name="connsiteY1" fmla="*/ 0 h 4580161"/>
              <a:gd name="connsiteX2" fmla="*/ 3278289 w 5619924"/>
              <a:gd name="connsiteY2" fmla="*/ 0 h 4580161"/>
              <a:gd name="connsiteX3" fmla="*/ 4683270 w 5619924"/>
              <a:gd name="connsiteY3" fmla="*/ 0 h 4580161"/>
              <a:gd name="connsiteX4" fmla="*/ 5619924 w 5619924"/>
              <a:gd name="connsiteY4" fmla="*/ 0 h 4580161"/>
              <a:gd name="connsiteX5" fmla="*/ 5619924 w 5619924"/>
              <a:gd name="connsiteY5" fmla="*/ 629739 h 4580161"/>
              <a:gd name="connsiteX6" fmla="*/ 5619924 w 5619924"/>
              <a:gd name="connsiteY6" fmla="*/ 629739 h 4580161"/>
              <a:gd name="connsiteX7" fmla="*/ 5619924 w 5619924"/>
              <a:gd name="connsiteY7" fmla="*/ 899627 h 4580161"/>
              <a:gd name="connsiteX8" fmla="*/ 5619924 w 5619924"/>
              <a:gd name="connsiteY8" fmla="*/ 1079552 h 4580161"/>
              <a:gd name="connsiteX9" fmla="*/ 2746460 w 5619924"/>
              <a:gd name="connsiteY9" fmla="*/ 1079552 h 4580161"/>
              <a:gd name="connsiteX10" fmla="*/ 5108623 w 5619924"/>
              <a:gd name="connsiteY10" fmla="*/ 4580161 h 4580161"/>
              <a:gd name="connsiteX11" fmla="*/ 2230506 w 5619924"/>
              <a:gd name="connsiteY11" fmla="*/ 1047801 h 4580161"/>
              <a:gd name="connsiteX12" fmla="*/ 0 w 5619924"/>
              <a:gd name="connsiteY12" fmla="*/ 1079552 h 4580161"/>
              <a:gd name="connsiteX13" fmla="*/ 0 w 5619924"/>
              <a:gd name="connsiteY13" fmla="*/ 899627 h 4580161"/>
              <a:gd name="connsiteX14" fmla="*/ 0 w 5619924"/>
              <a:gd name="connsiteY14" fmla="*/ 629739 h 4580161"/>
              <a:gd name="connsiteX15" fmla="*/ 0 w 5619924"/>
              <a:gd name="connsiteY15" fmla="*/ 629739 h 4580161"/>
              <a:gd name="connsiteX16" fmla="*/ 0 w 5619924"/>
              <a:gd name="connsiteY16" fmla="*/ 0 h 4580161"/>
              <a:gd name="connsiteX0" fmla="*/ 0 w 5619924"/>
              <a:gd name="connsiteY0" fmla="*/ 0 h 4548410"/>
              <a:gd name="connsiteX1" fmla="*/ 3278289 w 5619924"/>
              <a:gd name="connsiteY1" fmla="*/ 0 h 4548410"/>
              <a:gd name="connsiteX2" fmla="*/ 3278289 w 5619924"/>
              <a:gd name="connsiteY2" fmla="*/ 0 h 4548410"/>
              <a:gd name="connsiteX3" fmla="*/ 4683270 w 5619924"/>
              <a:gd name="connsiteY3" fmla="*/ 0 h 4548410"/>
              <a:gd name="connsiteX4" fmla="*/ 5619924 w 5619924"/>
              <a:gd name="connsiteY4" fmla="*/ 0 h 4548410"/>
              <a:gd name="connsiteX5" fmla="*/ 5619924 w 5619924"/>
              <a:gd name="connsiteY5" fmla="*/ 629739 h 4548410"/>
              <a:gd name="connsiteX6" fmla="*/ 5619924 w 5619924"/>
              <a:gd name="connsiteY6" fmla="*/ 629739 h 4548410"/>
              <a:gd name="connsiteX7" fmla="*/ 5619924 w 5619924"/>
              <a:gd name="connsiteY7" fmla="*/ 899627 h 4548410"/>
              <a:gd name="connsiteX8" fmla="*/ 5619924 w 5619924"/>
              <a:gd name="connsiteY8" fmla="*/ 1079552 h 4548410"/>
              <a:gd name="connsiteX9" fmla="*/ 2746460 w 5619924"/>
              <a:gd name="connsiteY9" fmla="*/ 1079552 h 4548410"/>
              <a:gd name="connsiteX10" fmla="*/ 3965588 w 5619924"/>
              <a:gd name="connsiteY10" fmla="*/ 4548410 h 4548410"/>
              <a:gd name="connsiteX11" fmla="*/ 2230506 w 5619924"/>
              <a:gd name="connsiteY11" fmla="*/ 1047801 h 4548410"/>
              <a:gd name="connsiteX12" fmla="*/ 0 w 5619924"/>
              <a:gd name="connsiteY12" fmla="*/ 1079552 h 4548410"/>
              <a:gd name="connsiteX13" fmla="*/ 0 w 5619924"/>
              <a:gd name="connsiteY13" fmla="*/ 899627 h 4548410"/>
              <a:gd name="connsiteX14" fmla="*/ 0 w 5619924"/>
              <a:gd name="connsiteY14" fmla="*/ 629739 h 4548410"/>
              <a:gd name="connsiteX15" fmla="*/ 0 w 5619924"/>
              <a:gd name="connsiteY15" fmla="*/ 629739 h 4548410"/>
              <a:gd name="connsiteX16" fmla="*/ 0 w 5619924"/>
              <a:gd name="connsiteY16" fmla="*/ 0 h 4548410"/>
              <a:gd name="connsiteX0" fmla="*/ 0 w 5619924"/>
              <a:gd name="connsiteY0" fmla="*/ 0 h 4882238"/>
              <a:gd name="connsiteX1" fmla="*/ 3278289 w 5619924"/>
              <a:gd name="connsiteY1" fmla="*/ 0 h 4882238"/>
              <a:gd name="connsiteX2" fmla="*/ 3278289 w 5619924"/>
              <a:gd name="connsiteY2" fmla="*/ 0 h 4882238"/>
              <a:gd name="connsiteX3" fmla="*/ 4683270 w 5619924"/>
              <a:gd name="connsiteY3" fmla="*/ 0 h 4882238"/>
              <a:gd name="connsiteX4" fmla="*/ 5619924 w 5619924"/>
              <a:gd name="connsiteY4" fmla="*/ 0 h 4882238"/>
              <a:gd name="connsiteX5" fmla="*/ 5619924 w 5619924"/>
              <a:gd name="connsiteY5" fmla="*/ 629739 h 4882238"/>
              <a:gd name="connsiteX6" fmla="*/ 5619924 w 5619924"/>
              <a:gd name="connsiteY6" fmla="*/ 629739 h 4882238"/>
              <a:gd name="connsiteX7" fmla="*/ 5619924 w 5619924"/>
              <a:gd name="connsiteY7" fmla="*/ 899627 h 4882238"/>
              <a:gd name="connsiteX8" fmla="*/ 5619924 w 5619924"/>
              <a:gd name="connsiteY8" fmla="*/ 1079552 h 4882238"/>
              <a:gd name="connsiteX9" fmla="*/ 2746460 w 5619924"/>
              <a:gd name="connsiteY9" fmla="*/ 1079552 h 4882238"/>
              <a:gd name="connsiteX10" fmla="*/ 3933837 w 5619924"/>
              <a:gd name="connsiteY10" fmla="*/ 4882238 h 4882238"/>
              <a:gd name="connsiteX11" fmla="*/ 2230506 w 5619924"/>
              <a:gd name="connsiteY11" fmla="*/ 1047801 h 4882238"/>
              <a:gd name="connsiteX12" fmla="*/ 0 w 5619924"/>
              <a:gd name="connsiteY12" fmla="*/ 1079552 h 4882238"/>
              <a:gd name="connsiteX13" fmla="*/ 0 w 5619924"/>
              <a:gd name="connsiteY13" fmla="*/ 899627 h 4882238"/>
              <a:gd name="connsiteX14" fmla="*/ 0 w 5619924"/>
              <a:gd name="connsiteY14" fmla="*/ 629739 h 4882238"/>
              <a:gd name="connsiteX15" fmla="*/ 0 w 5619924"/>
              <a:gd name="connsiteY15" fmla="*/ 629739 h 4882238"/>
              <a:gd name="connsiteX16" fmla="*/ 0 w 5619924"/>
              <a:gd name="connsiteY16" fmla="*/ 0 h 4882238"/>
              <a:gd name="connsiteX0" fmla="*/ 0 w 5619924"/>
              <a:gd name="connsiteY0" fmla="*/ 0 h 5082535"/>
              <a:gd name="connsiteX1" fmla="*/ 3278289 w 5619924"/>
              <a:gd name="connsiteY1" fmla="*/ 0 h 5082535"/>
              <a:gd name="connsiteX2" fmla="*/ 3278289 w 5619924"/>
              <a:gd name="connsiteY2" fmla="*/ 0 h 5082535"/>
              <a:gd name="connsiteX3" fmla="*/ 4683270 w 5619924"/>
              <a:gd name="connsiteY3" fmla="*/ 0 h 5082535"/>
              <a:gd name="connsiteX4" fmla="*/ 5619924 w 5619924"/>
              <a:gd name="connsiteY4" fmla="*/ 0 h 5082535"/>
              <a:gd name="connsiteX5" fmla="*/ 5619924 w 5619924"/>
              <a:gd name="connsiteY5" fmla="*/ 629739 h 5082535"/>
              <a:gd name="connsiteX6" fmla="*/ 5619924 w 5619924"/>
              <a:gd name="connsiteY6" fmla="*/ 629739 h 5082535"/>
              <a:gd name="connsiteX7" fmla="*/ 5619924 w 5619924"/>
              <a:gd name="connsiteY7" fmla="*/ 899627 h 5082535"/>
              <a:gd name="connsiteX8" fmla="*/ 5619924 w 5619924"/>
              <a:gd name="connsiteY8" fmla="*/ 1079552 h 5082535"/>
              <a:gd name="connsiteX9" fmla="*/ 2746460 w 5619924"/>
              <a:gd name="connsiteY9" fmla="*/ 1079552 h 5082535"/>
              <a:gd name="connsiteX10" fmla="*/ 4537105 w 5619924"/>
              <a:gd name="connsiteY10" fmla="*/ 5082535 h 5082535"/>
              <a:gd name="connsiteX11" fmla="*/ 2230506 w 5619924"/>
              <a:gd name="connsiteY11" fmla="*/ 1047801 h 5082535"/>
              <a:gd name="connsiteX12" fmla="*/ 0 w 5619924"/>
              <a:gd name="connsiteY12" fmla="*/ 1079552 h 5082535"/>
              <a:gd name="connsiteX13" fmla="*/ 0 w 5619924"/>
              <a:gd name="connsiteY13" fmla="*/ 899627 h 5082535"/>
              <a:gd name="connsiteX14" fmla="*/ 0 w 5619924"/>
              <a:gd name="connsiteY14" fmla="*/ 629739 h 5082535"/>
              <a:gd name="connsiteX15" fmla="*/ 0 w 5619924"/>
              <a:gd name="connsiteY15" fmla="*/ 629739 h 5082535"/>
              <a:gd name="connsiteX16" fmla="*/ 0 w 5619924"/>
              <a:gd name="connsiteY16" fmla="*/ 0 h 50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19924" h="5082535">
                <a:moveTo>
                  <a:pt x="0" y="0"/>
                </a:moveTo>
                <a:lnTo>
                  <a:pt x="3278289" y="0"/>
                </a:lnTo>
                <a:lnTo>
                  <a:pt x="3278289" y="0"/>
                </a:lnTo>
                <a:lnTo>
                  <a:pt x="4683270" y="0"/>
                </a:lnTo>
                <a:lnTo>
                  <a:pt x="5619924" y="0"/>
                </a:lnTo>
                <a:lnTo>
                  <a:pt x="5619924" y="629739"/>
                </a:lnTo>
                <a:lnTo>
                  <a:pt x="5619924" y="629739"/>
                </a:lnTo>
                <a:lnTo>
                  <a:pt x="5619924" y="899627"/>
                </a:lnTo>
                <a:lnTo>
                  <a:pt x="5619924" y="1079552"/>
                </a:lnTo>
                <a:lnTo>
                  <a:pt x="2746460" y="1079552"/>
                </a:lnTo>
                <a:lnTo>
                  <a:pt x="4537105" y="5082535"/>
                </a:lnTo>
                <a:lnTo>
                  <a:pt x="2230506" y="1047801"/>
                </a:lnTo>
                <a:lnTo>
                  <a:pt x="0" y="1079552"/>
                </a:lnTo>
                <a:lnTo>
                  <a:pt x="0" y="899627"/>
                </a:lnTo>
                <a:lnTo>
                  <a:pt x="0" y="629739"/>
                </a:lnTo>
                <a:lnTo>
                  <a:pt x="0" y="629739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err="1"/>
              <a:t>Pukapuka</a:t>
            </a:r>
            <a:r>
              <a:rPr lang="en-US" baseline="0" dirty="0"/>
              <a:t> </a:t>
            </a:r>
            <a:r>
              <a:rPr lang="en-US" baseline="0" dirty="0" smtClean="0"/>
              <a:t>Ridge</a:t>
            </a:r>
            <a:endParaRPr lang="en-US" baseline="0" dirty="0"/>
          </a:p>
          <a:p>
            <a:r>
              <a:rPr lang="en-US" baseline="0" dirty="0"/>
              <a:t>- Larson or </a:t>
            </a:r>
            <a:r>
              <a:rPr lang="en-US" baseline="0" dirty="0" err="1"/>
              <a:t>Crough</a:t>
            </a:r>
            <a:r>
              <a:rPr lang="en-US" baseline="0" dirty="0"/>
              <a:t> Hotspot (0 </a:t>
            </a:r>
            <a:r>
              <a:rPr lang="en-US" baseline="0" dirty="0">
                <a:solidFill>
                  <a:srgbClr val="000000"/>
                </a:solidFill>
              </a:rPr>
              <a:t>–</a:t>
            </a:r>
            <a:r>
              <a:rPr lang="en-US" baseline="0" dirty="0"/>
              <a:t> 30 Ma)</a:t>
            </a:r>
          </a:p>
        </p:txBody>
      </p:sp>
      <p:sp>
        <p:nvSpPr>
          <p:cNvPr id="138" name="Rectangular Callout 32"/>
          <p:cNvSpPr/>
          <p:nvPr/>
        </p:nvSpPr>
        <p:spPr bwMode="auto">
          <a:xfrm>
            <a:off x="34538716" y="13905661"/>
            <a:ext cx="4413387" cy="4826230"/>
          </a:xfrm>
          <a:custGeom>
            <a:avLst/>
            <a:gdLst>
              <a:gd name="connsiteX0" fmla="*/ 0 w 4413387"/>
              <a:gd name="connsiteY0" fmla="*/ 0 h 1016047"/>
              <a:gd name="connsiteX1" fmla="*/ 735565 w 4413387"/>
              <a:gd name="connsiteY1" fmla="*/ 0 h 1016047"/>
              <a:gd name="connsiteX2" fmla="*/ 735565 w 4413387"/>
              <a:gd name="connsiteY2" fmla="*/ 0 h 1016047"/>
              <a:gd name="connsiteX3" fmla="*/ 1838911 w 4413387"/>
              <a:gd name="connsiteY3" fmla="*/ 0 h 1016047"/>
              <a:gd name="connsiteX4" fmla="*/ 4413387 w 4413387"/>
              <a:gd name="connsiteY4" fmla="*/ 0 h 1016047"/>
              <a:gd name="connsiteX5" fmla="*/ 4413387 w 4413387"/>
              <a:gd name="connsiteY5" fmla="*/ 592694 h 1016047"/>
              <a:gd name="connsiteX6" fmla="*/ 4413387 w 4413387"/>
              <a:gd name="connsiteY6" fmla="*/ 592694 h 1016047"/>
              <a:gd name="connsiteX7" fmla="*/ 4413387 w 4413387"/>
              <a:gd name="connsiteY7" fmla="*/ 846706 h 1016047"/>
              <a:gd name="connsiteX8" fmla="*/ 4413387 w 4413387"/>
              <a:gd name="connsiteY8" fmla="*/ 1016047 h 1016047"/>
              <a:gd name="connsiteX9" fmla="*/ 1838911 w 4413387"/>
              <a:gd name="connsiteY9" fmla="*/ 1016047 h 1016047"/>
              <a:gd name="connsiteX10" fmla="*/ 1287253 w 4413387"/>
              <a:gd name="connsiteY10" fmla="*/ 1143053 h 1016047"/>
              <a:gd name="connsiteX11" fmla="*/ 735565 w 4413387"/>
              <a:gd name="connsiteY11" fmla="*/ 1016047 h 1016047"/>
              <a:gd name="connsiteX12" fmla="*/ 0 w 4413387"/>
              <a:gd name="connsiteY12" fmla="*/ 1016047 h 1016047"/>
              <a:gd name="connsiteX13" fmla="*/ 0 w 4413387"/>
              <a:gd name="connsiteY13" fmla="*/ 846706 h 1016047"/>
              <a:gd name="connsiteX14" fmla="*/ 0 w 4413387"/>
              <a:gd name="connsiteY14" fmla="*/ 592694 h 1016047"/>
              <a:gd name="connsiteX15" fmla="*/ 0 w 4413387"/>
              <a:gd name="connsiteY15" fmla="*/ 592694 h 1016047"/>
              <a:gd name="connsiteX16" fmla="*/ 0 w 4413387"/>
              <a:gd name="connsiteY16" fmla="*/ 0 h 1016047"/>
              <a:gd name="connsiteX0" fmla="*/ 0 w 4413387"/>
              <a:gd name="connsiteY0" fmla="*/ 0 h 1143053"/>
              <a:gd name="connsiteX1" fmla="*/ 735565 w 4413387"/>
              <a:gd name="connsiteY1" fmla="*/ 0 h 1143053"/>
              <a:gd name="connsiteX2" fmla="*/ 735565 w 4413387"/>
              <a:gd name="connsiteY2" fmla="*/ 0 h 1143053"/>
              <a:gd name="connsiteX3" fmla="*/ 1838911 w 4413387"/>
              <a:gd name="connsiteY3" fmla="*/ 0 h 1143053"/>
              <a:gd name="connsiteX4" fmla="*/ 4413387 w 4413387"/>
              <a:gd name="connsiteY4" fmla="*/ 0 h 1143053"/>
              <a:gd name="connsiteX5" fmla="*/ 4413387 w 4413387"/>
              <a:gd name="connsiteY5" fmla="*/ 592694 h 1143053"/>
              <a:gd name="connsiteX6" fmla="*/ 4413387 w 4413387"/>
              <a:gd name="connsiteY6" fmla="*/ 592694 h 1143053"/>
              <a:gd name="connsiteX7" fmla="*/ 4413387 w 4413387"/>
              <a:gd name="connsiteY7" fmla="*/ 846706 h 1143053"/>
              <a:gd name="connsiteX8" fmla="*/ 4413387 w 4413387"/>
              <a:gd name="connsiteY8" fmla="*/ 1016047 h 1143053"/>
              <a:gd name="connsiteX9" fmla="*/ 2410428 w 4413387"/>
              <a:gd name="connsiteY9" fmla="*/ 1016047 h 1143053"/>
              <a:gd name="connsiteX10" fmla="*/ 1287253 w 4413387"/>
              <a:gd name="connsiteY10" fmla="*/ 1143053 h 1143053"/>
              <a:gd name="connsiteX11" fmla="*/ 735565 w 4413387"/>
              <a:gd name="connsiteY11" fmla="*/ 1016047 h 1143053"/>
              <a:gd name="connsiteX12" fmla="*/ 0 w 4413387"/>
              <a:gd name="connsiteY12" fmla="*/ 1016047 h 1143053"/>
              <a:gd name="connsiteX13" fmla="*/ 0 w 4413387"/>
              <a:gd name="connsiteY13" fmla="*/ 846706 h 1143053"/>
              <a:gd name="connsiteX14" fmla="*/ 0 w 4413387"/>
              <a:gd name="connsiteY14" fmla="*/ 592694 h 1143053"/>
              <a:gd name="connsiteX15" fmla="*/ 0 w 4413387"/>
              <a:gd name="connsiteY15" fmla="*/ 592694 h 1143053"/>
              <a:gd name="connsiteX16" fmla="*/ 0 w 4413387"/>
              <a:gd name="connsiteY16" fmla="*/ 0 h 1143053"/>
              <a:gd name="connsiteX0" fmla="*/ 0 w 4413387"/>
              <a:gd name="connsiteY0" fmla="*/ 0 h 2698878"/>
              <a:gd name="connsiteX1" fmla="*/ 735565 w 4413387"/>
              <a:gd name="connsiteY1" fmla="*/ 0 h 2698878"/>
              <a:gd name="connsiteX2" fmla="*/ 735565 w 4413387"/>
              <a:gd name="connsiteY2" fmla="*/ 0 h 2698878"/>
              <a:gd name="connsiteX3" fmla="*/ 1838911 w 4413387"/>
              <a:gd name="connsiteY3" fmla="*/ 0 h 2698878"/>
              <a:gd name="connsiteX4" fmla="*/ 4413387 w 4413387"/>
              <a:gd name="connsiteY4" fmla="*/ 0 h 2698878"/>
              <a:gd name="connsiteX5" fmla="*/ 4413387 w 4413387"/>
              <a:gd name="connsiteY5" fmla="*/ 592694 h 2698878"/>
              <a:gd name="connsiteX6" fmla="*/ 4413387 w 4413387"/>
              <a:gd name="connsiteY6" fmla="*/ 592694 h 2698878"/>
              <a:gd name="connsiteX7" fmla="*/ 4413387 w 4413387"/>
              <a:gd name="connsiteY7" fmla="*/ 846706 h 2698878"/>
              <a:gd name="connsiteX8" fmla="*/ 4413387 w 4413387"/>
              <a:gd name="connsiteY8" fmla="*/ 1016047 h 2698878"/>
              <a:gd name="connsiteX9" fmla="*/ 2410428 w 4413387"/>
              <a:gd name="connsiteY9" fmla="*/ 1016047 h 2698878"/>
              <a:gd name="connsiteX10" fmla="*/ 1922273 w 4413387"/>
              <a:gd name="connsiteY10" fmla="*/ 2698878 h 2698878"/>
              <a:gd name="connsiteX11" fmla="*/ 735565 w 4413387"/>
              <a:gd name="connsiteY11" fmla="*/ 1016047 h 2698878"/>
              <a:gd name="connsiteX12" fmla="*/ 0 w 4413387"/>
              <a:gd name="connsiteY12" fmla="*/ 1016047 h 2698878"/>
              <a:gd name="connsiteX13" fmla="*/ 0 w 4413387"/>
              <a:gd name="connsiteY13" fmla="*/ 846706 h 2698878"/>
              <a:gd name="connsiteX14" fmla="*/ 0 w 4413387"/>
              <a:gd name="connsiteY14" fmla="*/ 592694 h 2698878"/>
              <a:gd name="connsiteX15" fmla="*/ 0 w 4413387"/>
              <a:gd name="connsiteY15" fmla="*/ 592694 h 2698878"/>
              <a:gd name="connsiteX16" fmla="*/ 0 w 4413387"/>
              <a:gd name="connsiteY16" fmla="*/ 0 h 2698878"/>
              <a:gd name="connsiteX0" fmla="*/ 0 w 4413387"/>
              <a:gd name="connsiteY0" fmla="*/ 0 h 2698878"/>
              <a:gd name="connsiteX1" fmla="*/ 735565 w 4413387"/>
              <a:gd name="connsiteY1" fmla="*/ 0 h 2698878"/>
              <a:gd name="connsiteX2" fmla="*/ 735565 w 4413387"/>
              <a:gd name="connsiteY2" fmla="*/ 0 h 2698878"/>
              <a:gd name="connsiteX3" fmla="*/ 1838911 w 4413387"/>
              <a:gd name="connsiteY3" fmla="*/ 0 h 2698878"/>
              <a:gd name="connsiteX4" fmla="*/ 4413387 w 4413387"/>
              <a:gd name="connsiteY4" fmla="*/ 0 h 2698878"/>
              <a:gd name="connsiteX5" fmla="*/ 4413387 w 4413387"/>
              <a:gd name="connsiteY5" fmla="*/ 592694 h 2698878"/>
              <a:gd name="connsiteX6" fmla="*/ 4413387 w 4413387"/>
              <a:gd name="connsiteY6" fmla="*/ 592694 h 2698878"/>
              <a:gd name="connsiteX7" fmla="*/ 4413387 w 4413387"/>
              <a:gd name="connsiteY7" fmla="*/ 846706 h 2698878"/>
              <a:gd name="connsiteX8" fmla="*/ 4413387 w 4413387"/>
              <a:gd name="connsiteY8" fmla="*/ 1016047 h 2698878"/>
              <a:gd name="connsiteX9" fmla="*/ 2410428 w 4413387"/>
              <a:gd name="connsiteY9" fmla="*/ 1016047 h 2698878"/>
              <a:gd name="connsiteX10" fmla="*/ 1922273 w 4413387"/>
              <a:gd name="connsiteY10" fmla="*/ 2698878 h 2698878"/>
              <a:gd name="connsiteX11" fmla="*/ 2069107 w 4413387"/>
              <a:gd name="connsiteY11" fmla="*/ 1016047 h 2698878"/>
              <a:gd name="connsiteX12" fmla="*/ 0 w 4413387"/>
              <a:gd name="connsiteY12" fmla="*/ 1016047 h 2698878"/>
              <a:gd name="connsiteX13" fmla="*/ 0 w 4413387"/>
              <a:gd name="connsiteY13" fmla="*/ 846706 h 2698878"/>
              <a:gd name="connsiteX14" fmla="*/ 0 w 4413387"/>
              <a:gd name="connsiteY14" fmla="*/ 592694 h 2698878"/>
              <a:gd name="connsiteX15" fmla="*/ 0 w 4413387"/>
              <a:gd name="connsiteY15" fmla="*/ 592694 h 2698878"/>
              <a:gd name="connsiteX16" fmla="*/ 0 w 4413387"/>
              <a:gd name="connsiteY16" fmla="*/ 0 h 2698878"/>
              <a:gd name="connsiteX0" fmla="*/ 0 w 4413387"/>
              <a:gd name="connsiteY0" fmla="*/ 0 h 4826230"/>
              <a:gd name="connsiteX1" fmla="*/ 735565 w 4413387"/>
              <a:gd name="connsiteY1" fmla="*/ 0 h 4826230"/>
              <a:gd name="connsiteX2" fmla="*/ 735565 w 4413387"/>
              <a:gd name="connsiteY2" fmla="*/ 0 h 4826230"/>
              <a:gd name="connsiteX3" fmla="*/ 1838911 w 4413387"/>
              <a:gd name="connsiteY3" fmla="*/ 0 h 4826230"/>
              <a:gd name="connsiteX4" fmla="*/ 4413387 w 4413387"/>
              <a:gd name="connsiteY4" fmla="*/ 0 h 4826230"/>
              <a:gd name="connsiteX5" fmla="*/ 4413387 w 4413387"/>
              <a:gd name="connsiteY5" fmla="*/ 592694 h 4826230"/>
              <a:gd name="connsiteX6" fmla="*/ 4413387 w 4413387"/>
              <a:gd name="connsiteY6" fmla="*/ 592694 h 4826230"/>
              <a:gd name="connsiteX7" fmla="*/ 4413387 w 4413387"/>
              <a:gd name="connsiteY7" fmla="*/ 846706 h 4826230"/>
              <a:gd name="connsiteX8" fmla="*/ 4413387 w 4413387"/>
              <a:gd name="connsiteY8" fmla="*/ 1016047 h 4826230"/>
              <a:gd name="connsiteX9" fmla="*/ 2410428 w 4413387"/>
              <a:gd name="connsiteY9" fmla="*/ 1016047 h 4826230"/>
              <a:gd name="connsiteX10" fmla="*/ 3224063 w 4413387"/>
              <a:gd name="connsiteY10" fmla="*/ 4826230 h 4826230"/>
              <a:gd name="connsiteX11" fmla="*/ 2069107 w 4413387"/>
              <a:gd name="connsiteY11" fmla="*/ 1016047 h 4826230"/>
              <a:gd name="connsiteX12" fmla="*/ 0 w 4413387"/>
              <a:gd name="connsiteY12" fmla="*/ 1016047 h 4826230"/>
              <a:gd name="connsiteX13" fmla="*/ 0 w 4413387"/>
              <a:gd name="connsiteY13" fmla="*/ 846706 h 4826230"/>
              <a:gd name="connsiteX14" fmla="*/ 0 w 4413387"/>
              <a:gd name="connsiteY14" fmla="*/ 592694 h 4826230"/>
              <a:gd name="connsiteX15" fmla="*/ 0 w 4413387"/>
              <a:gd name="connsiteY15" fmla="*/ 592694 h 4826230"/>
              <a:gd name="connsiteX16" fmla="*/ 0 w 4413387"/>
              <a:gd name="connsiteY16" fmla="*/ 0 h 482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13387" h="4826230">
                <a:moveTo>
                  <a:pt x="0" y="0"/>
                </a:moveTo>
                <a:lnTo>
                  <a:pt x="735565" y="0"/>
                </a:lnTo>
                <a:lnTo>
                  <a:pt x="735565" y="0"/>
                </a:lnTo>
                <a:lnTo>
                  <a:pt x="1838911" y="0"/>
                </a:lnTo>
                <a:lnTo>
                  <a:pt x="4413387" y="0"/>
                </a:lnTo>
                <a:lnTo>
                  <a:pt x="4413387" y="592694"/>
                </a:lnTo>
                <a:lnTo>
                  <a:pt x="4413387" y="592694"/>
                </a:lnTo>
                <a:lnTo>
                  <a:pt x="4413387" y="846706"/>
                </a:lnTo>
                <a:lnTo>
                  <a:pt x="4413387" y="1016047"/>
                </a:lnTo>
                <a:lnTo>
                  <a:pt x="2410428" y="1016047"/>
                </a:lnTo>
                <a:lnTo>
                  <a:pt x="3224063" y="4826230"/>
                </a:lnTo>
                <a:lnTo>
                  <a:pt x="2069107" y="1016047"/>
                </a:lnTo>
                <a:lnTo>
                  <a:pt x="0" y="1016047"/>
                </a:lnTo>
                <a:lnTo>
                  <a:pt x="0" y="846706"/>
                </a:lnTo>
                <a:lnTo>
                  <a:pt x="0" y="592694"/>
                </a:lnTo>
                <a:lnTo>
                  <a:pt x="0" y="592694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Line Islands Ridge (North)</a:t>
            </a:r>
          </a:p>
          <a:p>
            <a:r>
              <a:rPr lang="en-US" baseline="0" dirty="0">
                <a:solidFill>
                  <a:srgbClr val="000000"/>
                </a:solidFill>
              </a:rPr>
              <a:t>- Larson Hotspot (65 – 80 </a:t>
            </a:r>
            <a:r>
              <a:rPr lang="en-US" baseline="0" dirty="0" smtClean="0">
                <a:solidFill>
                  <a:srgbClr val="000000"/>
                </a:solidFill>
              </a:rPr>
              <a:t>Ma)</a:t>
            </a: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" name="Rectangular Callout 131"/>
          <p:cNvSpPr/>
          <p:nvPr/>
        </p:nvSpPr>
        <p:spPr bwMode="auto">
          <a:xfrm>
            <a:off x="29039443" y="13905661"/>
            <a:ext cx="4387990" cy="5556515"/>
          </a:xfrm>
          <a:custGeom>
            <a:avLst/>
            <a:gdLst>
              <a:gd name="connsiteX0" fmla="*/ 0 w 4387990"/>
              <a:gd name="connsiteY0" fmla="*/ 0 h 1016047"/>
              <a:gd name="connsiteX1" fmla="*/ 731332 w 4387990"/>
              <a:gd name="connsiteY1" fmla="*/ 0 h 1016047"/>
              <a:gd name="connsiteX2" fmla="*/ 731332 w 4387990"/>
              <a:gd name="connsiteY2" fmla="*/ 0 h 1016047"/>
              <a:gd name="connsiteX3" fmla="*/ 1828329 w 4387990"/>
              <a:gd name="connsiteY3" fmla="*/ 0 h 1016047"/>
              <a:gd name="connsiteX4" fmla="*/ 4387990 w 4387990"/>
              <a:gd name="connsiteY4" fmla="*/ 0 h 1016047"/>
              <a:gd name="connsiteX5" fmla="*/ 4387990 w 4387990"/>
              <a:gd name="connsiteY5" fmla="*/ 592694 h 1016047"/>
              <a:gd name="connsiteX6" fmla="*/ 4387990 w 4387990"/>
              <a:gd name="connsiteY6" fmla="*/ 592694 h 1016047"/>
              <a:gd name="connsiteX7" fmla="*/ 4387990 w 4387990"/>
              <a:gd name="connsiteY7" fmla="*/ 846706 h 1016047"/>
              <a:gd name="connsiteX8" fmla="*/ 4387990 w 4387990"/>
              <a:gd name="connsiteY8" fmla="*/ 1016047 h 1016047"/>
              <a:gd name="connsiteX9" fmla="*/ 1828329 w 4387990"/>
              <a:gd name="connsiteY9" fmla="*/ 1016047 h 1016047"/>
              <a:gd name="connsiteX10" fmla="*/ 1279845 w 4387990"/>
              <a:gd name="connsiteY10" fmla="*/ 1143053 h 1016047"/>
              <a:gd name="connsiteX11" fmla="*/ 731332 w 4387990"/>
              <a:gd name="connsiteY11" fmla="*/ 1016047 h 1016047"/>
              <a:gd name="connsiteX12" fmla="*/ 0 w 4387990"/>
              <a:gd name="connsiteY12" fmla="*/ 1016047 h 1016047"/>
              <a:gd name="connsiteX13" fmla="*/ 0 w 4387990"/>
              <a:gd name="connsiteY13" fmla="*/ 846706 h 1016047"/>
              <a:gd name="connsiteX14" fmla="*/ 0 w 4387990"/>
              <a:gd name="connsiteY14" fmla="*/ 592694 h 1016047"/>
              <a:gd name="connsiteX15" fmla="*/ 0 w 4387990"/>
              <a:gd name="connsiteY15" fmla="*/ 592694 h 1016047"/>
              <a:gd name="connsiteX16" fmla="*/ 0 w 4387990"/>
              <a:gd name="connsiteY16" fmla="*/ 0 h 1016047"/>
              <a:gd name="connsiteX0" fmla="*/ 0 w 4387990"/>
              <a:gd name="connsiteY0" fmla="*/ 0 h 4032442"/>
              <a:gd name="connsiteX1" fmla="*/ 731332 w 4387990"/>
              <a:gd name="connsiteY1" fmla="*/ 0 h 4032442"/>
              <a:gd name="connsiteX2" fmla="*/ 731332 w 4387990"/>
              <a:gd name="connsiteY2" fmla="*/ 0 h 4032442"/>
              <a:gd name="connsiteX3" fmla="*/ 1828329 w 4387990"/>
              <a:gd name="connsiteY3" fmla="*/ 0 h 4032442"/>
              <a:gd name="connsiteX4" fmla="*/ 4387990 w 4387990"/>
              <a:gd name="connsiteY4" fmla="*/ 0 h 4032442"/>
              <a:gd name="connsiteX5" fmla="*/ 4387990 w 4387990"/>
              <a:gd name="connsiteY5" fmla="*/ 592694 h 4032442"/>
              <a:gd name="connsiteX6" fmla="*/ 4387990 w 4387990"/>
              <a:gd name="connsiteY6" fmla="*/ 592694 h 4032442"/>
              <a:gd name="connsiteX7" fmla="*/ 4387990 w 4387990"/>
              <a:gd name="connsiteY7" fmla="*/ 846706 h 4032442"/>
              <a:gd name="connsiteX8" fmla="*/ 4387990 w 4387990"/>
              <a:gd name="connsiteY8" fmla="*/ 1016047 h 4032442"/>
              <a:gd name="connsiteX9" fmla="*/ 1828329 w 4387990"/>
              <a:gd name="connsiteY9" fmla="*/ 1016047 h 4032442"/>
              <a:gd name="connsiteX10" fmla="*/ 2708639 w 4387990"/>
              <a:gd name="connsiteY10" fmla="*/ 4032442 h 4032442"/>
              <a:gd name="connsiteX11" fmla="*/ 731332 w 4387990"/>
              <a:gd name="connsiteY11" fmla="*/ 1016047 h 4032442"/>
              <a:gd name="connsiteX12" fmla="*/ 0 w 4387990"/>
              <a:gd name="connsiteY12" fmla="*/ 1016047 h 4032442"/>
              <a:gd name="connsiteX13" fmla="*/ 0 w 4387990"/>
              <a:gd name="connsiteY13" fmla="*/ 846706 h 4032442"/>
              <a:gd name="connsiteX14" fmla="*/ 0 w 4387990"/>
              <a:gd name="connsiteY14" fmla="*/ 592694 h 4032442"/>
              <a:gd name="connsiteX15" fmla="*/ 0 w 4387990"/>
              <a:gd name="connsiteY15" fmla="*/ 592694 h 4032442"/>
              <a:gd name="connsiteX16" fmla="*/ 0 w 4387990"/>
              <a:gd name="connsiteY16" fmla="*/ 0 h 4032442"/>
              <a:gd name="connsiteX0" fmla="*/ 0 w 4387990"/>
              <a:gd name="connsiteY0" fmla="*/ 0 h 4032442"/>
              <a:gd name="connsiteX1" fmla="*/ 731332 w 4387990"/>
              <a:gd name="connsiteY1" fmla="*/ 0 h 4032442"/>
              <a:gd name="connsiteX2" fmla="*/ 731332 w 4387990"/>
              <a:gd name="connsiteY2" fmla="*/ 0 h 4032442"/>
              <a:gd name="connsiteX3" fmla="*/ 1828329 w 4387990"/>
              <a:gd name="connsiteY3" fmla="*/ 0 h 4032442"/>
              <a:gd name="connsiteX4" fmla="*/ 4387990 w 4387990"/>
              <a:gd name="connsiteY4" fmla="*/ 0 h 4032442"/>
              <a:gd name="connsiteX5" fmla="*/ 4387990 w 4387990"/>
              <a:gd name="connsiteY5" fmla="*/ 592694 h 4032442"/>
              <a:gd name="connsiteX6" fmla="*/ 4387990 w 4387990"/>
              <a:gd name="connsiteY6" fmla="*/ 592694 h 4032442"/>
              <a:gd name="connsiteX7" fmla="*/ 4387990 w 4387990"/>
              <a:gd name="connsiteY7" fmla="*/ 846706 h 4032442"/>
              <a:gd name="connsiteX8" fmla="*/ 4387990 w 4387990"/>
              <a:gd name="connsiteY8" fmla="*/ 1016047 h 4032442"/>
              <a:gd name="connsiteX9" fmla="*/ 1828329 w 4387990"/>
              <a:gd name="connsiteY9" fmla="*/ 1016047 h 4032442"/>
              <a:gd name="connsiteX10" fmla="*/ 2708639 w 4387990"/>
              <a:gd name="connsiteY10" fmla="*/ 4032442 h 4032442"/>
              <a:gd name="connsiteX11" fmla="*/ 1525106 w 4387990"/>
              <a:gd name="connsiteY11" fmla="*/ 1016047 h 4032442"/>
              <a:gd name="connsiteX12" fmla="*/ 0 w 4387990"/>
              <a:gd name="connsiteY12" fmla="*/ 1016047 h 4032442"/>
              <a:gd name="connsiteX13" fmla="*/ 0 w 4387990"/>
              <a:gd name="connsiteY13" fmla="*/ 846706 h 4032442"/>
              <a:gd name="connsiteX14" fmla="*/ 0 w 4387990"/>
              <a:gd name="connsiteY14" fmla="*/ 592694 h 4032442"/>
              <a:gd name="connsiteX15" fmla="*/ 0 w 4387990"/>
              <a:gd name="connsiteY15" fmla="*/ 592694 h 4032442"/>
              <a:gd name="connsiteX16" fmla="*/ 0 w 4387990"/>
              <a:gd name="connsiteY16" fmla="*/ 0 h 4032442"/>
              <a:gd name="connsiteX0" fmla="*/ 0 w 4387990"/>
              <a:gd name="connsiteY0" fmla="*/ 0 h 5556515"/>
              <a:gd name="connsiteX1" fmla="*/ 731332 w 4387990"/>
              <a:gd name="connsiteY1" fmla="*/ 0 h 5556515"/>
              <a:gd name="connsiteX2" fmla="*/ 731332 w 4387990"/>
              <a:gd name="connsiteY2" fmla="*/ 0 h 5556515"/>
              <a:gd name="connsiteX3" fmla="*/ 1828329 w 4387990"/>
              <a:gd name="connsiteY3" fmla="*/ 0 h 5556515"/>
              <a:gd name="connsiteX4" fmla="*/ 4387990 w 4387990"/>
              <a:gd name="connsiteY4" fmla="*/ 0 h 5556515"/>
              <a:gd name="connsiteX5" fmla="*/ 4387990 w 4387990"/>
              <a:gd name="connsiteY5" fmla="*/ 592694 h 5556515"/>
              <a:gd name="connsiteX6" fmla="*/ 4387990 w 4387990"/>
              <a:gd name="connsiteY6" fmla="*/ 592694 h 5556515"/>
              <a:gd name="connsiteX7" fmla="*/ 4387990 w 4387990"/>
              <a:gd name="connsiteY7" fmla="*/ 846706 h 5556515"/>
              <a:gd name="connsiteX8" fmla="*/ 4387990 w 4387990"/>
              <a:gd name="connsiteY8" fmla="*/ 1016047 h 5556515"/>
              <a:gd name="connsiteX9" fmla="*/ 1828329 w 4387990"/>
              <a:gd name="connsiteY9" fmla="*/ 1016047 h 5556515"/>
              <a:gd name="connsiteX10" fmla="*/ 3788173 w 4387990"/>
              <a:gd name="connsiteY10" fmla="*/ 5556515 h 5556515"/>
              <a:gd name="connsiteX11" fmla="*/ 1525106 w 4387990"/>
              <a:gd name="connsiteY11" fmla="*/ 1016047 h 5556515"/>
              <a:gd name="connsiteX12" fmla="*/ 0 w 4387990"/>
              <a:gd name="connsiteY12" fmla="*/ 1016047 h 5556515"/>
              <a:gd name="connsiteX13" fmla="*/ 0 w 4387990"/>
              <a:gd name="connsiteY13" fmla="*/ 846706 h 5556515"/>
              <a:gd name="connsiteX14" fmla="*/ 0 w 4387990"/>
              <a:gd name="connsiteY14" fmla="*/ 592694 h 5556515"/>
              <a:gd name="connsiteX15" fmla="*/ 0 w 4387990"/>
              <a:gd name="connsiteY15" fmla="*/ 592694 h 5556515"/>
              <a:gd name="connsiteX16" fmla="*/ 0 w 4387990"/>
              <a:gd name="connsiteY16" fmla="*/ 0 h 555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87990" h="5556515">
                <a:moveTo>
                  <a:pt x="0" y="0"/>
                </a:moveTo>
                <a:lnTo>
                  <a:pt x="731332" y="0"/>
                </a:lnTo>
                <a:lnTo>
                  <a:pt x="731332" y="0"/>
                </a:lnTo>
                <a:lnTo>
                  <a:pt x="1828329" y="0"/>
                </a:lnTo>
                <a:lnTo>
                  <a:pt x="4387990" y="0"/>
                </a:lnTo>
                <a:lnTo>
                  <a:pt x="4387990" y="592694"/>
                </a:lnTo>
                <a:lnTo>
                  <a:pt x="4387990" y="592694"/>
                </a:lnTo>
                <a:lnTo>
                  <a:pt x="4387990" y="846706"/>
                </a:lnTo>
                <a:lnTo>
                  <a:pt x="4387990" y="1016047"/>
                </a:lnTo>
                <a:lnTo>
                  <a:pt x="1828329" y="1016047"/>
                </a:lnTo>
                <a:lnTo>
                  <a:pt x="3788173" y="5556515"/>
                </a:lnTo>
                <a:lnTo>
                  <a:pt x="1525106" y="1016047"/>
                </a:lnTo>
                <a:lnTo>
                  <a:pt x="0" y="1016047"/>
                </a:lnTo>
                <a:lnTo>
                  <a:pt x="0" y="846706"/>
                </a:lnTo>
                <a:lnTo>
                  <a:pt x="0" y="592694"/>
                </a:lnTo>
                <a:lnTo>
                  <a:pt x="0" y="592694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err="1"/>
              <a:t>Boudeuse</a:t>
            </a:r>
            <a:r>
              <a:rPr lang="en-US" baseline="0" dirty="0"/>
              <a:t> Ridge</a:t>
            </a:r>
          </a:p>
          <a:p>
            <a:r>
              <a:rPr lang="en-US" baseline="0" dirty="0" smtClean="0">
                <a:solidFill>
                  <a:srgbClr val="000000"/>
                </a:solidFill>
              </a:rPr>
              <a:t>- </a:t>
            </a:r>
            <a:r>
              <a:rPr lang="en-US" baseline="0" dirty="0" err="1" smtClean="0">
                <a:solidFill>
                  <a:srgbClr val="000000"/>
                </a:solidFill>
              </a:rPr>
              <a:t>Crough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>
                <a:solidFill>
                  <a:srgbClr val="000000"/>
                </a:solidFill>
              </a:rPr>
              <a:t>Hotspot (45 – 75 Ma</a:t>
            </a:r>
            <a:r>
              <a:rPr lang="en-US" baseline="0" dirty="0" smtClean="0">
                <a:solidFill>
                  <a:srgbClr val="000000"/>
                </a:solidFill>
              </a:rPr>
              <a:t>)</a:t>
            </a:r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140" name="Rectangular Callout 132"/>
          <p:cNvSpPr/>
          <p:nvPr/>
        </p:nvSpPr>
        <p:spPr bwMode="auto">
          <a:xfrm>
            <a:off x="39993532" y="13873909"/>
            <a:ext cx="4832503" cy="5460475"/>
          </a:xfrm>
          <a:custGeom>
            <a:avLst/>
            <a:gdLst>
              <a:gd name="connsiteX0" fmla="*/ 0 w 4832503"/>
              <a:gd name="connsiteY0" fmla="*/ 0 h 1212914"/>
              <a:gd name="connsiteX1" fmla="*/ 805417 w 4832503"/>
              <a:gd name="connsiteY1" fmla="*/ 0 h 1212914"/>
              <a:gd name="connsiteX2" fmla="*/ 805417 w 4832503"/>
              <a:gd name="connsiteY2" fmla="*/ 0 h 1212914"/>
              <a:gd name="connsiteX3" fmla="*/ 2013543 w 4832503"/>
              <a:gd name="connsiteY3" fmla="*/ 0 h 1212914"/>
              <a:gd name="connsiteX4" fmla="*/ 4832503 w 4832503"/>
              <a:gd name="connsiteY4" fmla="*/ 0 h 1212914"/>
              <a:gd name="connsiteX5" fmla="*/ 4832503 w 4832503"/>
              <a:gd name="connsiteY5" fmla="*/ 707533 h 1212914"/>
              <a:gd name="connsiteX6" fmla="*/ 4832503 w 4832503"/>
              <a:gd name="connsiteY6" fmla="*/ 707533 h 1212914"/>
              <a:gd name="connsiteX7" fmla="*/ 4832503 w 4832503"/>
              <a:gd name="connsiteY7" fmla="*/ 1010762 h 1212914"/>
              <a:gd name="connsiteX8" fmla="*/ 4832503 w 4832503"/>
              <a:gd name="connsiteY8" fmla="*/ 1212914 h 1212914"/>
              <a:gd name="connsiteX9" fmla="*/ 2013543 w 4832503"/>
              <a:gd name="connsiteY9" fmla="*/ 1212914 h 1212914"/>
              <a:gd name="connsiteX10" fmla="*/ 1409496 w 4832503"/>
              <a:gd name="connsiteY10" fmla="*/ 1364528 h 1212914"/>
              <a:gd name="connsiteX11" fmla="*/ 805417 w 4832503"/>
              <a:gd name="connsiteY11" fmla="*/ 1212914 h 1212914"/>
              <a:gd name="connsiteX12" fmla="*/ 0 w 4832503"/>
              <a:gd name="connsiteY12" fmla="*/ 1212914 h 1212914"/>
              <a:gd name="connsiteX13" fmla="*/ 0 w 4832503"/>
              <a:gd name="connsiteY13" fmla="*/ 1010762 h 1212914"/>
              <a:gd name="connsiteX14" fmla="*/ 0 w 4832503"/>
              <a:gd name="connsiteY14" fmla="*/ 707533 h 1212914"/>
              <a:gd name="connsiteX15" fmla="*/ 0 w 4832503"/>
              <a:gd name="connsiteY15" fmla="*/ 707533 h 1212914"/>
              <a:gd name="connsiteX16" fmla="*/ 0 w 4832503"/>
              <a:gd name="connsiteY16" fmla="*/ 0 h 1212914"/>
              <a:gd name="connsiteX0" fmla="*/ 0 w 4832503"/>
              <a:gd name="connsiteY0" fmla="*/ 0 h 1364528"/>
              <a:gd name="connsiteX1" fmla="*/ 805417 w 4832503"/>
              <a:gd name="connsiteY1" fmla="*/ 0 h 1364528"/>
              <a:gd name="connsiteX2" fmla="*/ 805417 w 4832503"/>
              <a:gd name="connsiteY2" fmla="*/ 0 h 1364528"/>
              <a:gd name="connsiteX3" fmla="*/ 2013543 w 4832503"/>
              <a:gd name="connsiteY3" fmla="*/ 0 h 1364528"/>
              <a:gd name="connsiteX4" fmla="*/ 4832503 w 4832503"/>
              <a:gd name="connsiteY4" fmla="*/ 0 h 1364528"/>
              <a:gd name="connsiteX5" fmla="*/ 4832503 w 4832503"/>
              <a:gd name="connsiteY5" fmla="*/ 707533 h 1364528"/>
              <a:gd name="connsiteX6" fmla="*/ 4832503 w 4832503"/>
              <a:gd name="connsiteY6" fmla="*/ 707533 h 1364528"/>
              <a:gd name="connsiteX7" fmla="*/ 4832503 w 4832503"/>
              <a:gd name="connsiteY7" fmla="*/ 1010762 h 1364528"/>
              <a:gd name="connsiteX8" fmla="*/ 4832503 w 4832503"/>
              <a:gd name="connsiteY8" fmla="*/ 1212914 h 1364528"/>
              <a:gd name="connsiteX9" fmla="*/ 3156578 w 4832503"/>
              <a:gd name="connsiteY9" fmla="*/ 1181163 h 1364528"/>
              <a:gd name="connsiteX10" fmla="*/ 1409496 w 4832503"/>
              <a:gd name="connsiteY10" fmla="*/ 1364528 h 1364528"/>
              <a:gd name="connsiteX11" fmla="*/ 805417 w 4832503"/>
              <a:gd name="connsiteY11" fmla="*/ 1212914 h 1364528"/>
              <a:gd name="connsiteX12" fmla="*/ 0 w 4832503"/>
              <a:gd name="connsiteY12" fmla="*/ 1212914 h 1364528"/>
              <a:gd name="connsiteX13" fmla="*/ 0 w 4832503"/>
              <a:gd name="connsiteY13" fmla="*/ 1010762 h 1364528"/>
              <a:gd name="connsiteX14" fmla="*/ 0 w 4832503"/>
              <a:gd name="connsiteY14" fmla="*/ 707533 h 1364528"/>
              <a:gd name="connsiteX15" fmla="*/ 0 w 4832503"/>
              <a:gd name="connsiteY15" fmla="*/ 707533 h 1364528"/>
              <a:gd name="connsiteX16" fmla="*/ 0 w 4832503"/>
              <a:gd name="connsiteY16" fmla="*/ 0 h 1364528"/>
              <a:gd name="connsiteX0" fmla="*/ 0 w 4832503"/>
              <a:gd name="connsiteY0" fmla="*/ 0 h 3142613"/>
              <a:gd name="connsiteX1" fmla="*/ 805417 w 4832503"/>
              <a:gd name="connsiteY1" fmla="*/ 0 h 3142613"/>
              <a:gd name="connsiteX2" fmla="*/ 805417 w 4832503"/>
              <a:gd name="connsiteY2" fmla="*/ 0 h 3142613"/>
              <a:gd name="connsiteX3" fmla="*/ 2013543 w 4832503"/>
              <a:gd name="connsiteY3" fmla="*/ 0 h 3142613"/>
              <a:gd name="connsiteX4" fmla="*/ 4832503 w 4832503"/>
              <a:gd name="connsiteY4" fmla="*/ 0 h 3142613"/>
              <a:gd name="connsiteX5" fmla="*/ 4832503 w 4832503"/>
              <a:gd name="connsiteY5" fmla="*/ 707533 h 3142613"/>
              <a:gd name="connsiteX6" fmla="*/ 4832503 w 4832503"/>
              <a:gd name="connsiteY6" fmla="*/ 707533 h 3142613"/>
              <a:gd name="connsiteX7" fmla="*/ 4832503 w 4832503"/>
              <a:gd name="connsiteY7" fmla="*/ 1010762 h 3142613"/>
              <a:gd name="connsiteX8" fmla="*/ 4832503 w 4832503"/>
              <a:gd name="connsiteY8" fmla="*/ 1212914 h 3142613"/>
              <a:gd name="connsiteX9" fmla="*/ 3156578 w 4832503"/>
              <a:gd name="connsiteY9" fmla="*/ 1181163 h 3142613"/>
              <a:gd name="connsiteX10" fmla="*/ 2520781 w 4832503"/>
              <a:gd name="connsiteY10" fmla="*/ 3142613 h 3142613"/>
              <a:gd name="connsiteX11" fmla="*/ 805417 w 4832503"/>
              <a:gd name="connsiteY11" fmla="*/ 1212914 h 3142613"/>
              <a:gd name="connsiteX12" fmla="*/ 0 w 4832503"/>
              <a:gd name="connsiteY12" fmla="*/ 1212914 h 3142613"/>
              <a:gd name="connsiteX13" fmla="*/ 0 w 4832503"/>
              <a:gd name="connsiteY13" fmla="*/ 1010762 h 3142613"/>
              <a:gd name="connsiteX14" fmla="*/ 0 w 4832503"/>
              <a:gd name="connsiteY14" fmla="*/ 707533 h 3142613"/>
              <a:gd name="connsiteX15" fmla="*/ 0 w 4832503"/>
              <a:gd name="connsiteY15" fmla="*/ 707533 h 3142613"/>
              <a:gd name="connsiteX16" fmla="*/ 0 w 4832503"/>
              <a:gd name="connsiteY16" fmla="*/ 0 h 3142613"/>
              <a:gd name="connsiteX0" fmla="*/ 0 w 4832503"/>
              <a:gd name="connsiteY0" fmla="*/ 0 h 3142613"/>
              <a:gd name="connsiteX1" fmla="*/ 805417 w 4832503"/>
              <a:gd name="connsiteY1" fmla="*/ 0 h 3142613"/>
              <a:gd name="connsiteX2" fmla="*/ 805417 w 4832503"/>
              <a:gd name="connsiteY2" fmla="*/ 0 h 3142613"/>
              <a:gd name="connsiteX3" fmla="*/ 2013543 w 4832503"/>
              <a:gd name="connsiteY3" fmla="*/ 0 h 3142613"/>
              <a:gd name="connsiteX4" fmla="*/ 4832503 w 4832503"/>
              <a:gd name="connsiteY4" fmla="*/ 0 h 3142613"/>
              <a:gd name="connsiteX5" fmla="*/ 4832503 w 4832503"/>
              <a:gd name="connsiteY5" fmla="*/ 707533 h 3142613"/>
              <a:gd name="connsiteX6" fmla="*/ 4832503 w 4832503"/>
              <a:gd name="connsiteY6" fmla="*/ 707533 h 3142613"/>
              <a:gd name="connsiteX7" fmla="*/ 4832503 w 4832503"/>
              <a:gd name="connsiteY7" fmla="*/ 1010762 h 3142613"/>
              <a:gd name="connsiteX8" fmla="*/ 4832503 w 4832503"/>
              <a:gd name="connsiteY8" fmla="*/ 1212914 h 3142613"/>
              <a:gd name="connsiteX9" fmla="*/ 3156578 w 4832503"/>
              <a:gd name="connsiteY9" fmla="*/ 1181163 h 3142613"/>
              <a:gd name="connsiteX10" fmla="*/ 2520781 w 4832503"/>
              <a:gd name="connsiteY10" fmla="*/ 3142613 h 3142613"/>
              <a:gd name="connsiteX11" fmla="*/ 2837480 w 4832503"/>
              <a:gd name="connsiteY11" fmla="*/ 1181163 h 3142613"/>
              <a:gd name="connsiteX12" fmla="*/ 0 w 4832503"/>
              <a:gd name="connsiteY12" fmla="*/ 1212914 h 3142613"/>
              <a:gd name="connsiteX13" fmla="*/ 0 w 4832503"/>
              <a:gd name="connsiteY13" fmla="*/ 1010762 h 3142613"/>
              <a:gd name="connsiteX14" fmla="*/ 0 w 4832503"/>
              <a:gd name="connsiteY14" fmla="*/ 707533 h 3142613"/>
              <a:gd name="connsiteX15" fmla="*/ 0 w 4832503"/>
              <a:gd name="connsiteY15" fmla="*/ 707533 h 3142613"/>
              <a:gd name="connsiteX16" fmla="*/ 0 w 4832503"/>
              <a:gd name="connsiteY16" fmla="*/ 0 h 3142613"/>
              <a:gd name="connsiteX0" fmla="*/ 0 w 4832503"/>
              <a:gd name="connsiteY0" fmla="*/ 0 h 3142613"/>
              <a:gd name="connsiteX1" fmla="*/ 805417 w 4832503"/>
              <a:gd name="connsiteY1" fmla="*/ 0 h 3142613"/>
              <a:gd name="connsiteX2" fmla="*/ 805417 w 4832503"/>
              <a:gd name="connsiteY2" fmla="*/ 0 h 3142613"/>
              <a:gd name="connsiteX3" fmla="*/ 2013543 w 4832503"/>
              <a:gd name="connsiteY3" fmla="*/ 0 h 3142613"/>
              <a:gd name="connsiteX4" fmla="*/ 4832503 w 4832503"/>
              <a:gd name="connsiteY4" fmla="*/ 0 h 3142613"/>
              <a:gd name="connsiteX5" fmla="*/ 4832503 w 4832503"/>
              <a:gd name="connsiteY5" fmla="*/ 707533 h 3142613"/>
              <a:gd name="connsiteX6" fmla="*/ 4832503 w 4832503"/>
              <a:gd name="connsiteY6" fmla="*/ 707533 h 3142613"/>
              <a:gd name="connsiteX7" fmla="*/ 4832503 w 4832503"/>
              <a:gd name="connsiteY7" fmla="*/ 1010762 h 3142613"/>
              <a:gd name="connsiteX8" fmla="*/ 4832503 w 4832503"/>
              <a:gd name="connsiteY8" fmla="*/ 1212914 h 3142613"/>
              <a:gd name="connsiteX9" fmla="*/ 3156578 w 4832503"/>
              <a:gd name="connsiteY9" fmla="*/ 1212914 h 3142613"/>
              <a:gd name="connsiteX10" fmla="*/ 2520781 w 4832503"/>
              <a:gd name="connsiteY10" fmla="*/ 3142613 h 3142613"/>
              <a:gd name="connsiteX11" fmla="*/ 2837480 w 4832503"/>
              <a:gd name="connsiteY11" fmla="*/ 1181163 h 3142613"/>
              <a:gd name="connsiteX12" fmla="*/ 0 w 4832503"/>
              <a:gd name="connsiteY12" fmla="*/ 1212914 h 3142613"/>
              <a:gd name="connsiteX13" fmla="*/ 0 w 4832503"/>
              <a:gd name="connsiteY13" fmla="*/ 1010762 h 3142613"/>
              <a:gd name="connsiteX14" fmla="*/ 0 w 4832503"/>
              <a:gd name="connsiteY14" fmla="*/ 707533 h 3142613"/>
              <a:gd name="connsiteX15" fmla="*/ 0 w 4832503"/>
              <a:gd name="connsiteY15" fmla="*/ 707533 h 3142613"/>
              <a:gd name="connsiteX16" fmla="*/ 0 w 4832503"/>
              <a:gd name="connsiteY16" fmla="*/ 0 h 3142613"/>
              <a:gd name="connsiteX0" fmla="*/ 0 w 4832503"/>
              <a:gd name="connsiteY0" fmla="*/ 0 h 3142613"/>
              <a:gd name="connsiteX1" fmla="*/ 805417 w 4832503"/>
              <a:gd name="connsiteY1" fmla="*/ 0 h 3142613"/>
              <a:gd name="connsiteX2" fmla="*/ 805417 w 4832503"/>
              <a:gd name="connsiteY2" fmla="*/ 0 h 3142613"/>
              <a:gd name="connsiteX3" fmla="*/ 2013543 w 4832503"/>
              <a:gd name="connsiteY3" fmla="*/ 0 h 3142613"/>
              <a:gd name="connsiteX4" fmla="*/ 4832503 w 4832503"/>
              <a:gd name="connsiteY4" fmla="*/ 0 h 3142613"/>
              <a:gd name="connsiteX5" fmla="*/ 4832503 w 4832503"/>
              <a:gd name="connsiteY5" fmla="*/ 707533 h 3142613"/>
              <a:gd name="connsiteX6" fmla="*/ 4832503 w 4832503"/>
              <a:gd name="connsiteY6" fmla="*/ 707533 h 3142613"/>
              <a:gd name="connsiteX7" fmla="*/ 4832503 w 4832503"/>
              <a:gd name="connsiteY7" fmla="*/ 1010762 h 3142613"/>
              <a:gd name="connsiteX8" fmla="*/ 4832503 w 4832503"/>
              <a:gd name="connsiteY8" fmla="*/ 1212914 h 3142613"/>
              <a:gd name="connsiteX9" fmla="*/ 3156578 w 4832503"/>
              <a:gd name="connsiteY9" fmla="*/ 1212914 h 3142613"/>
              <a:gd name="connsiteX10" fmla="*/ 2520781 w 4832503"/>
              <a:gd name="connsiteY10" fmla="*/ 3142613 h 3142613"/>
              <a:gd name="connsiteX11" fmla="*/ 2805729 w 4832503"/>
              <a:gd name="connsiteY11" fmla="*/ 1212915 h 3142613"/>
              <a:gd name="connsiteX12" fmla="*/ 0 w 4832503"/>
              <a:gd name="connsiteY12" fmla="*/ 1212914 h 3142613"/>
              <a:gd name="connsiteX13" fmla="*/ 0 w 4832503"/>
              <a:gd name="connsiteY13" fmla="*/ 1010762 h 3142613"/>
              <a:gd name="connsiteX14" fmla="*/ 0 w 4832503"/>
              <a:gd name="connsiteY14" fmla="*/ 707533 h 3142613"/>
              <a:gd name="connsiteX15" fmla="*/ 0 w 4832503"/>
              <a:gd name="connsiteY15" fmla="*/ 707533 h 3142613"/>
              <a:gd name="connsiteX16" fmla="*/ 0 w 4832503"/>
              <a:gd name="connsiteY16" fmla="*/ 0 h 3142613"/>
              <a:gd name="connsiteX0" fmla="*/ 0 w 4832503"/>
              <a:gd name="connsiteY0" fmla="*/ 0 h 5460475"/>
              <a:gd name="connsiteX1" fmla="*/ 805417 w 4832503"/>
              <a:gd name="connsiteY1" fmla="*/ 0 h 5460475"/>
              <a:gd name="connsiteX2" fmla="*/ 805417 w 4832503"/>
              <a:gd name="connsiteY2" fmla="*/ 0 h 5460475"/>
              <a:gd name="connsiteX3" fmla="*/ 2013543 w 4832503"/>
              <a:gd name="connsiteY3" fmla="*/ 0 h 5460475"/>
              <a:gd name="connsiteX4" fmla="*/ 4832503 w 4832503"/>
              <a:gd name="connsiteY4" fmla="*/ 0 h 5460475"/>
              <a:gd name="connsiteX5" fmla="*/ 4832503 w 4832503"/>
              <a:gd name="connsiteY5" fmla="*/ 707533 h 5460475"/>
              <a:gd name="connsiteX6" fmla="*/ 4832503 w 4832503"/>
              <a:gd name="connsiteY6" fmla="*/ 707533 h 5460475"/>
              <a:gd name="connsiteX7" fmla="*/ 4832503 w 4832503"/>
              <a:gd name="connsiteY7" fmla="*/ 1010762 h 5460475"/>
              <a:gd name="connsiteX8" fmla="*/ 4832503 w 4832503"/>
              <a:gd name="connsiteY8" fmla="*/ 1212914 h 5460475"/>
              <a:gd name="connsiteX9" fmla="*/ 3156578 w 4832503"/>
              <a:gd name="connsiteY9" fmla="*/ 1212914 h 5460475"/>
              <a:gd name="connsiteX10" fmla="*/ 4108330 w 4832503"/>
              <a:gd name="connsiteY10" fmla="*/ 5460475 h 5460475"/>
              <a:gd name="connsiteX11" fmla="*/ 2805729 w 4832503"/>
              <a:gd name="connsiteY11" fmla="*/ 1212915 h 5460475"/>
              <a:gd name="connsiteX12" fmla="*/ 0 w 4832503"/>
              <a:gd name="connsiteY12" fmla="*/ 1212914 h 5460475"/>
              <a:gd name="connsiteX13" fmla="*/ 0 w 4832503"/>
              <a:gd name="connsiteY13" fmla="*/ 1010762 h 5460475"/>
              <a:gd name="connsiteX14" fmla="*/ 0 w 4832503"/>
              <a:gd name="connsiteY14" fmla="*/ 707533 h 5460475"/>
              <a:gd name="connsiteX15" fmla="*/ 0 w 4832503"/>
              <a:gd name="connsiteY15" fmla="*/ 707533 h 5460475"/>
              <a:gd name="connsiteX16" fmla="*/ 0 w 4832503"/>
              <a:gd name="connsiteY16" fmla="*/ 0 h 546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32503" h="5460475">
                <a:moveTo>
                  <a:pt x="0" y="0"/>
                </a:moveTo>
                <a:lnTo>
                  <a:pt x="805417" y="0"/>
                </a:lnTo>
                <a:lnTo>
                  <a:pt x="805417" y="0"/>
                </a:lnTo>
                <a:lnTo>
                  <a:pt x="2013543" y="0"/>
                </a:lnTo>
                <a:lnTo>
                  <a:pt x="4832503" y="0"/>
                </a:lnTo>
                <a:lnTo>
                  <a:pt x="4832503" y="707533"/>
                </a:lnTo>
                <a:lnTo>
                  <a:pt x="4832503" y="707533"/>
                </a:lnTo>
                <a:lnTo>
                  <a:pt x="4832503" y="1010762"/>
                </a:lnTo>
                <a:lnTo>
                  <a:pt x="4832503" y="1212914"/>
                </a:lnTo>
                <a:lnTo>
                  <a:pt x="3156578" y="1212914"/>
                </a:lnTo>
                <a:lnTo>
                  <a:pt x="4108330" y="5460475"/>
                </a:lnTo>
                <a:lnTo>
                  <a:pt x="2805729" y="1212915"/>
                </a:lnTo>
                <a:lnTo>
                  <a:pt x="0" y="1212914"/>
                </a:lnTo>
                <a:lnTo>
                  <a:pt x="0" y="1010762"/>
                </a:lnTo>
                <a:lnTo>
                  <a:pt x="0" y="707533"/>
                </a:lnTo>
                <a:lnTo>
                  <a:pt x="0" y="707533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Line Islands Ridge (South)</a:t>
            </a:r>
          </a:p>
          <a:p>
            <a:pPr>
              <a:lnSpc>
                <a:spcPct val="90000"/>
              </a:lnSpc>
            </a:pPr>
            <a:r>
              <a:rPr lang="en-US" baseline="0" dirty="0">
                <a:solidFill>
                  <a:srgbClr val="000000"/>
                </a:solidFill>
              </a:rPr>
              <a:t>- </a:t>
            </a:r>
            <a:r>
              <a:rPr lang="en-US" baseline="0" dirty="0" err="1">
                <a:solidFill>
                  <a:srgbClr val="000000"/>
                </a:solidFill>
              </a:rPr>
              <a:t>Crough</a:t>
            </a:r>
            <a:r>
              <a:rPr lang="en-US" baseline="0" dirty="0">
                <a:solidFill>
                  <a:srgbClr val="000000"/>
                </a:solidFill>
              </a:rPr>
              <a:t> Hotspot (80 – 100 Ma)</a:t>
            </a:r>
          </a:p>
          <a:p>
            <a:pPr>
              <a:lnSpc>
                <a:spcPct val="90000"/>
              </a:lnSpc>
            </a:pPr>
            <a:r>
              <a:rPr lang="en-US" baseline="0" dirty="0">
                <a:solidFill>
                  <a:srgbClr val="000000"/>
                </a:solidFill>
              </a:rPr>
              <a:t>- Larson Hotspot (50 – 65 Ma</a:t>
            </a:r>
          </a:p>
          <a:p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1" name="Rectangular Callout 134"/>
          <p:cNvSpPr/>
          <p:nvPr/>
        </p:nvSpPr>
        <p:spPr bwMode="auto">
          <a:xfrm>
            <a:off x="45581703" y="13905662"/>
            <a:ext cx="4832504" cy="4476964"/>
          </a:xfrm>
          <a:custGeom>
            <a:avLst/>
            <a:gdLst>
              <a:gd name="connsiteX0" fmla="*/ 0 w 4832504"/>
              <a:gd name="connsiteY0" fmla="*/ 0 h 1016047"/>
              <a:gd name="connsiteX1" fmla="*/ 805417 w 4832504"/>
              <a:gd name="connsiteY1" fmla="*/ 0 h 1016047"/>
              <a:gd name="connsiteX2" fmla="*/ 805417 w 4832504"/>
              <a:gd name="connsiteY2" fmla="*/ 0 h 1016047"/>
              <a:gd name="connsiteX3" fmla="*/ 2013543 w 4832504"/>
              <a:gd name="connsiteY3" fmla="*/ 0 h 1016047"/>
              <a:gd name="connsiteX4" fmla="*/ 4832504 w 4832504"/>
              <a:gd name="connsiteY4" fmla="*/ 0 h 1016047"/>
              <a:gd name="connsiteX5" fmla="*/ 4832504 w 4832504"/>
              <a:gd name="connsiteY5" fmla="*/ 592694 h 1016047"/>
              <a:gd name="connsiteX6" fmla="*/ 4832504 w 4832504"/>
              <a:gd name="connsiteY6" fmla="*/ 592694 h 1016047"/>
              <a:gd name="connsiteX7" fmla="*/ 4832504 w 4832504"/>
              <a:gd name="connsiteY7" fmla="*/ 846706 h 1016047"/>
              <a:gd name="connsiteX8" fmla="*/ 4832504 w 4832504"/>
              <a:gd name="connsiteY8" fmla="*/ 1016047 h 1016047"/>
              <a:gd name="connsiteX9" fmla="*/ 2013543 w 4832504"/>
              <a:gd name="connsiteY9" fmla="*/ 1016047 h 1016047"/>
              <a:gd name="connsiteX10" fmla="*/ 1409496 w 4832504"/>
              <a:gd name="connsiteY10" fmla="*/ 1143053 h 1016047"/>
              <a:gd name="connsiteX11" fmla="*/ 805417 w 4832504"/>
              <a:gd name="connsiteY11" fmla="*/ 1016047 h 1016047"/>
              <a:gd name="connsiteX12" fmla="*/ 0 w 4832504"/>
              <a:gd name="connsiteY12" fmla="*/ 1016047 h 1016047"/>
              <a:gd name="connsiteX13" fmla="*/ 0 w 4832504"/>
              <a:gd name="connsiteY13" fmla="*/ 846706 h 1016047"/>
              <a:gd name="connsiteX14" fmla="*/ 0 w 4832504"/>
              <a:gd name="connsiteY14" fmla="*/ 592694 h 1016047"/>
              <a:gd name="connsiteX15" fmla="*/ 0 w 4832504"/>
              <a:gd name="connsiteY15" fmla="*/ 592694 h 1016047"/>
              <a:gd name="connsiteX16" fmla="*/ 0 w 4832504"/>
              <a:gd name="connsiteY16" fmla="*/ 0 h 1016047"/>
              <a:gd name="connsiteX0" fmla="*/ 0 w 4832504"/>
              <a:gd name="connsiteY0" fmla="*/ 0 h 1555823"/>
              <a:gd name="connsiteX1" fmla="*/ 805417 w 4832504"/>
              <a:gd name="connsiteY1" fmla="*/ 0 h 1555823"/>
              <a:gd name="connsiteX2" fmla="*/ 805417 w 4832504"/>
              <a:gd name="connsiteY2" fmla="*/ 0 h 1555823"/>
              <a:gd name="connsiteX3" fmla="*/ 2013543 w 4832504"/>
              <a:gd name="connsiteY3" fmla="*/ 0 h 1555823"/>
              <a:gd name="connsiteX4" fmla="*/ 4832504 w 4832504"/>
              <a:gd name="connsiteY4" fmla="*/ 0 h 1555823"/>
              <a:gd name="connsiteX5" fmla="*/ 4832504 w 4832504"/>
              <a:gd name="connsiteY5" fmla="*/ 592694 h 1555823"/>
              <a:gd name="connsiteX6" fmla="*/ 4832504 w 4832504"/>
              <a:gd name="connsiteY6" fmla="*/ 592694 h 1555823"/>
              <a:gd name="connsiteX7" fmla="*/ 4832504 w 4832504"/>
              <a:gd name="connsiteY7" fmla="*/ 846706 h 1555823"/>
              <a:gd name="connsiteX8" fmla="*/ 4832504 w 4832504"/>
              <a:gd name="connsiteY8" fmla="*/ 1016047 h 1555823"/>
              <a:gd name="connsiteX9" fmla="*/ 2013543 w 4832504"/>
              <a:gd name="connsiteY9" fmla="*/ 1016047 h 1555823"/>
              <a:gd name="connsiteX10" fmla="*/ 901481 w 4832504"/>
              <a:gd name="connsiteY10" fmla="*/ 1555823 h 1555823"/>
              <a:gd name="connsiteX11" fmla="*/ 805417 w 4832504"/>
              <a:gd name="connsiteY11" fmla="*/ 1016047 h 1555823"/>
              <a:gd name="connsiteX12" fmla="*/ 0 w 4832504"/>
              <a:gd name="connsiteY12" fmla="*/ 1016047 h 1555823"/>
              <a:gd name="connsiteX13" fmla="*/ 0 w 4832504"/>
              <a:gd name="connsiteY13" fmla="*/ 846706 h 1555823"/>
              <a:gd name="connsiteX14" fmla="*/ 0 w 4832504"/>
              <a:gd name="connsiteY14" fmla="*/ 592694 h 1555823"/>
              <a:gd name="connsiteX15" fmla="*/ 0 w 4832504"/>
              <a:gd name="connsiteY15" fmla="*/ 592694 h 1555823"/>
              <a:gd name="connsiteX16" fmla="*/ 0 w 4832504"/>
              <a:gd name="connsiteY16" fmla="*/ 0 h 1555823"/>
              <a:gd name="connsiteX0" fmla="*/ 0 w 4832504"/>
              <a:gd name="connsiteY0" fmla="*/ 0 h 1555823"/>
              <a:gd name="connsiteX1" fmla="*/ 805417 w 4832504"/>
              <a:gd name="connsiteY1" fmla="*/ 0 h 1555823"/>
              <a:gd name="connsiteX2" fmla="*/ 805417 w 4832504"/>
              <a:gd name="connsiteY2" fmla="*/ 0 h 1555823"/>
              <a:gd name="connsiteX3" fmla="*/ 2013543 w 4832504"/>
              <a:gd name="connsiteY3" fmla="*/ 0 h 1555823"/>
              <a:gd name="connsiteX4" fmla="*/ 4832504 w 4832504"/>
              <a:gd name="connsiteY4" fmla="*/ 0 h 1555823"/>
              <a:gd name="connsiteX5" fmla="*/ 4832504 w 4832504"/>
              <a:gd name="connsiteY5" fmla="*/ 592694 h 1555823"/>
              <a:gd name="connsiteX6" fmla="*/ 4832504 w 4832504"/>
              <a:gd name="connsiteY6" fmla="*/ 592694 h 1555823"/>
              <a:gd name="connsiteX7" fmla="*/ 4832504 w 4832504"/>
              <a:gd name="connsiteY7" fmla="*/ 846706 h 1555823"/>
              <a:gd name="connsiteX8" fmla="*/ 4832504 w 4832504"/>
              <a:gd name="connsiteY8" fmla="*/ 1016047 h 1555823"/>
              <a:gd name="connsiteX9" fmla="*/ 1251519 w 4832504"/>
              <a:gd name="connsiteY9" fmla="*/ 1016047 h 1555823"/>
              <a:gd name="connsiteX10" fmla="*/ 901481 w 4832504"/>
              <a:gd name="connsiteY10" fmla="*/ 1555823 h 1555823"/>
              <a:gd name="connsiteX11" fmla="*/ 805417 w 4832504"/>
              <a:gd name="connsiteY11" fmla="*/ 1016047 h 1555823"/>
              <a:gd name="connsiteX12" fmla="*/ 0 w 4832504"/>
              <a:gd name="connsiteY12" fmla="*/ 1016047 h 1555823"/>
              <a:gd name="connsiteX13" fmla="*/ 0 w 4832504"/>
              <a:gd name="connsiteY13" fmla="*/ 846706 h 1555823"/>
              <a:gd name="connsiteX14" fmla="*/ 0 w 4832504"/>
              <a:gd name="connsiteY14" fmla="*/ 592694 h 1555823"/>
              <a:gd name="connsiteX15" fmla="*/ 0 w 4832504"/>
              <a:gd name="connsiteY15" fmla="*/ 592694 h 1555823"/>
              <a:gd name="connsiteX16" fmla="*/ 0 w 4832504"/>
              <a:gd name="connsiteY16" fmla="*/ 0 h 1555823"/>
              <a:gd name="connsiteX0" fmla="*/ 0 w 4832504"/>
              <a:gd name="connsiteY0" fmla="*/ 0 h 4476964"/>
              <a:gd name="connsiteX1" fmla="*/ 805417 w 4832504"/>
              <a:gd name="connsiteY1" fmla="*/ 0 h 4476964"/>
              <a:gd name="connsiteX2" fmla="*/ 805417 w 4832504"/>
              <a:gd name="connsiteY2" fmla="*/ 0 h 4476964"/>
              <a:gd name="connsiteX3" fmla="*/ 2013543 w 4832504"/>
              <a:gd name="connsiteY3" fmla="*/ 0 h 4476964"/>
              <a:gd name="connsiteX4" fmla="*/ 4832504 w 4832504"/>
              <a:gd name="connsiteY4" fmla="*/ 0 h 4476964"/>
              <a:gd name="connsiteX5" fmla="*/ 4832504 w 4832504"/>
              <a:gd name="connsiteY5" fmla="*/ 592694 h 4476964"/>
              <a:gd name="connsiteX6" fmla="*/ 4832504 w 4832504"/>
              <a:gd name="connsiteY6" fmla="*/ 592694 h 4476964"/>
              <a:gd name="connsiteX7" fmla="*/ 4832504 w 4832504"/>
              <a:gd name="connsiteY7" fmla="*/ 846706 h 4476964"/>
              <a:gd name="connsiteX8" fmla="*/ 4832504 w 4832504"/>
              <a:gd name="connsiteY8" fmla="*/ 1016047 h 4476964"/>
              <a:gd name="connsiteX9" fmla="*/ 1251519 w 4832504"/>
              <a:gd name="connsiteY9" fmla="*/ 1016047 h 4476964"/>
              <a:gd name="connsiteX10" fmla="*/ 2806540 w 4832504"/>
              <a:gd name="connsiteY10" fmla="*/ 4476964 h 4476964"/>
              <a:gd name="connsiteX11" fmla="*/ 805417 w 4832504"/>
              <a:gd name="connsiteY11" fmla="*/ 1016047 h 4476964"/>
              <a:gd name="connsiteX12" fmla="*/ 0 w 4832504"/>
              <a:gd name="connsiteY12" fmla="*/ 1016047 h 4476964"/>
              <a:gd name="connsiteX13" fmla="*/ 0 w 4832504"/>
              <a:gd name="connsiteY13" fmla="*/ 846706 h 4476964"/>
              <a:gd name="connsiteX14" fmla="*/ 0 w 4832504"/>
              <a:gd name="connsiteY14" fmla="*/ 592694 h 4476964"/>
              <a:gd name="connsiteX15" fmla="*/ 0 w 4832504"/>
              <a:gd name="connsiteY15" fmla="*/ 592694 h 4476964"/>
              <a:gd name="connsiteX16" fmla="*/ 0 w 4832504"/>
              <a:gd name="connsiteY16" fmla="*/ 0 h 447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32504" h="4476964">
                <a:moveTo>
                  <a:pt x="0" y="0"/>
                </a:moveTo>
                <a:lnTo>
                  <a:pt x="805417" y="0"/>
                </a:lnTo>
                <a:lnTo>
                  <a:pt x="805417" y="0"/>
                </a:lnTo>
                <a:lnTo>
                  <a:pt x="2013543" y="0"/>
                </a:lnTo>
                <a:lnTo>
                  <a:pt x="4832504" y="0"/>
                </a:lnTo>
                <a:lnTo>
                  <a:pt x="4832504" y="592694"/>
                </a:lnTo>
                <a:lnTo>
                  <a:pt x="4832504" y="592694"/>
                </a:lnTo>
                <a:lnTo>
                  <a:pt x="4832504" y="846706"/>
                </a:lnTo>
                <a:lnTo>
                  <a:pt x="4832504" y="1016047"/>
                </a:lnTo>
                <a:lnTo>
                  <a:pt x="1251519" y="1016047"/>
                </a:lnTo>
                <a:lnTo>
                  <a:pt x="2806540" y="4476964"/>
                </a:lnTo>
                <a:lnTo>
                  <a:pt x="805417" y="1016047"/>
                </a:lnTo>
                <a:lnTo>
                  <a:pt x="0" y="1016047"/>
                </a:lnTo>
                <a:lnTo>
                  <a:pt x="0" y="846706"/>
                </a:lnTo>
                <a:lnTo>
                  <a:pt x="0" y="592694"/>
                </a:lnTo>
                <a:lnTo>
                  <a:pt x="0" y="592694"/>
                </a:lnTo>
                <a:lnTo>
                  <a:pt x="0" y="0"/>
                </a:lnTo>
                <a:close/>
              </a:path>
            </a:pathLst>
          </a:custGeom>
          <a:solidFill>
            <a:srgbClr val="FDFFC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Mid-Pacific Mountains</a:t>
            </a:r>
          </a:p>
          <a:p>
            <a:r>
              <a:rPr lang="en-US" baseline="0" dirty="0"/>
              <a:t>- Larson Hotspot  prior to 110 Ma</a:t>
            </a:r>
          </a:p>
        </p:txBody>
      </p:sp>
      <p:pic>
        <p:nvPicPr>
          <p:cNvPr id="15" name="Picture 14" descr="fig1_maps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9" y="9794748"/>
            <a:ext cx="11936366" cy="8339606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1113307" y="29142540"/>
            <a:ext cx="138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/>
              <a:t>Larson</a:t>
            </a:r>
            <a:endParaRPr lang="en-US" sz="2800" b="1" baseline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15481</TotalTime>
  <Words>975</Words>
  <Application>Microsoft Macintosh PowerPoint</Application>
  <PresentationFormat>Custom</PresentationFormat>
  <Paragraphs>136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Blank Presentation</vt:lpstr>
      <vt:lpstr>PowerPoint Presentation</vt:lpstr>
    </vt:vector>
  </TitlesOfParts>
  <Company>Phil 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P</dc:creator>
  <cp:lastModifiedBy>Robert Pockalny</cp:lastModifiedBy>
  <cp:revision>152</cp:revision>
  <dcterms:created xsi:type="dcterms:W3CDTF">2009-11-08T22:14:23Z</dcterms:created>
  <dcterms:modified xsi:type="dcterms:W3CDTF">2015-12-08T23:13:14Z</dcterms:modified>
</cp:coreProperties>
</file>