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DFFC1"/>
    <a:srgbClr val="F9FF4B"/>
    <a:srgbClr val="333399"/>
    <a:srgbClr val="4DB6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124" autoAdjust="0"/>
    <p:restoredTop sz="94660"/>
  </p:normalViewPr>
  <p:slideViewPr>
    <p:cSldViewPr snapToGrid="0">
      <p:cViewPr>
        <p:scale>
          <a:sx n="41" d="100"/>
          <a:sy n="41" d="100"/>
        </p:scale>
        <p:origin x="-80" y="-80"/>
      </p:cViewPr>
      <p:guideLst>
        <p:guide orient="horz" pos="13680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7423E-5863-1841-9C48-9018AF1F8F8F}" type="datetimeFigureOut">
              <a:rPr lang="en-US" smtClean="0"/>
              <a:pPr/>
              <a:t>12/9/15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C6AF-E763-ED4F-869C-24FB6B31B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C6AF-E763-ED4F-869C-24FB6B31B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2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E4DE-9229-B844-9EB0-7D80D128D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1A2C3-9333-E344-AEE8-4D9E13509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0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3" y="2925763"/>
            <a:ext cx="10880725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925763"/>
            <a:ext cx="32492950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D6A3-8574-B843-BDDF-45781FC8D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D805-2D1F-A147-A9E2-B37766934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F66D-53F0-D243-BD32-EACCFD450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3" y="9509125"/>
            <a:ext cx="21686837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9509125"/>
            <a:ext cx="21686838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BC2D-EC3B-6C41-BC77-2412C535C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5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B3DE-5761-6645-901C-CA1D16CF94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0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086A-E29D-CA4F-ABA9-3D5621FEF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2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1562B-6A14-EB40-899E-174A8E8E4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0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35338-D45C-E34D-8E50-8B63F5FAF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4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9D55E-3C9C-3249-A799-778C5A07A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4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2925763"/>
            <a:ext cx="43526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80709" tIns="240355" rIns="480709" bIns="240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9509125"/>
            <a:ext cx="43526075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29992638"/>
            <a:ext cx="1066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defTabSz="4806950">
              <a:defRPr sz="7400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47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ctr" defTabSz="4806950">
              <a:defRPr sz="7400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80709" tIns="240355" rIns="480709" bIns="240355" numCol="1" anchor="t" anchorCtr="0" compatLnSpc="1">
            <a:prstTxWarp prst="textNoShape">
              <a:avLst/>
            </a:prstTxWarp>
          </a:bodyPr>
          <a:lstStyle>
            <a:lvl1pPr algn="r" defTabSz="4806950">
              <a:defRPr sz="7400" baseline="0" smtClean="0"/>
            </a:lvl1pPr>
          </a:lstStyle>
          <a:p>
            <a:pPr>
              <a:defRPr/>
            </a:pPr>
            <a:fld id="{EEAC6321-D3F4-9F48-A440-A8C8EBC76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03400" indent="-1803400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05250" indent="-1501775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  <a:ea typeface="+mn-ea"/>
        </a:defRPr>
      </a:lvl2pPr>
      <a:lvl3pPr marL="6008688" indent="-1201738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  <a:ea typeface="+mn-ea"/>
        </a:defRPr>
      </a:lvl3pPr>
      <a:lvl4pPr marL="8412163" indent="-1201738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  <a:ea typeface="+mn-ea"/>
        </a:defRPr>
      </a:lvl4pPr>
      <a:lvl5pPr marL="10815638" indent="-1201738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ea typeface="+mn-ea"/>
        </a:defRPr>
      </a:lvl5pPr>
      <a:lvl6pPr marL="112728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ea typeface="+mn-ea"/>
        </a:defRPr>
      </a:lvl6pPr>
      <a:lvl7pPr marL="117300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ea typeface="+mn-ea"/>
        </a:defRPr>
      </a:lvl7pPr>
      <a:lvl8pPr marL="121872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ea typeface="+mn-ea"/>
        </a:defRPr>
      </a:lvl8pPr>
      <a:lvl9pPr marL="126444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hyperlink" Target="mailto:vmf713@my.uri.edu" TargetMode="External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B6FC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13842741" y="4818743"/>
            <a:ext cx="36702241" cy="209614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 anchor="ctr"/>
          <a:lstStyle/>
          <a:p>
            <a:pPr algn="ctr" defTabSz="838200"/>
            <a:endParaRPr lang="en-US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14954857" y="17277266"/>
            <a:ext cx="18064487" cy="846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0" dirty="0" smtClean="0"/>
              <a:t>Human-Associated Fungi are Ubiquitous </a:t>
            </a:r>
          </a:p>
          <a:p>
            <a:pPr marL="282575" indent="-282575">
              <a:buFont typeface="Arial"/>
              <a:buChar char="•"/>
            </a:pPr>
            <a:r>
              <a:rPr lang="en-US" sz="2800" baseline="0" dirty="0" smtClean="0"/>
              <a:t> Fungal taxa associated with human microflora and/or the human environment make up 1/3 of the taxa identified.</a:t>
            </a:r>
          </a:p>
          <a:p>
            <a:pPr marL="282575" indent="-282575">
              <a:buFont typeface="Arial"/>
              <a:buChar char="•"/>
            </a:pPr>
            <a:r>
              <a:rPr lang="en-US" sz="2800" baseline="0" dirty="0" smtClean="0"/>
              <a:t> </a:t>
            </a:r>
            <a:r>
              <a:rPr lang="en-US" sz="2800" baseline="0" dirty="0" err="1" smtClean="0"/>
              <a:t>Rédou</a:t>
            </a:r>
            <a:r>
              <a:rPr lang="en-US" sz="2800" baseline="0" dirty="0" smtClean="0"/>
              <a:t> et al. (2014) reported fungi in the deepest sediment samples (346 to 1740 </a:t>
            </a:r>
            <a:r>
              <a:rPr lang="en-US" sz="2800" baseline="0" dirty="0" err="1" smtClean="0"/>
              <a:t>mbsf</a:t>
            </a:r>
            <a:r>
              <a:rPr lang="en-US" sz="2800" baseline="0" dirty="0" smtClean="0"/>
              <a:t>), but almost 40% are human-associated.</a:t>
            </a:r>
          </a:p>
          <a:p>
            <a:pPr>
              <a:buFontTx/>
              <a:buChar char="-"/>
            </a:pPr>
            <a:endParaRPr lang="en-US" sz="2000" b="1" baseline="0" dirty="0" smtClean="0"/>
          </a:p>
          <a:p>
            <a:r>
              <a:rPr lang="en-US" sz="3200" b="1" baseline="0" dirty="0" smtClean="0"/>
              <a:t>Marine-Associated Fungi are Infrequently Reported</a:t>
            </a:r>
          </a:p>
          <a:p>
            <a:pPr marL="225425" indent="-225425">
              <a:buFont typeface="Arial"/>
              <a:buChar char="•"/>
            </a:pPr>
            <a:r>
              <a:rPr lang="en-US" sz="2800" baseline="0" dirty="0" smtClean="0"/>
              <a:t> Previously identified marine taxa make up only 10% of all taxa reported (10 of 98).</a:t>
            </a:r>
          </a:p>
          <a:p>
            <a:pPr marL="225425" indent="-225425">
              <a:buFont typeface="Arial"/>
              <a:buChar char="•"/>
            </a:pPr>
            <a:r>
              <a:rPr lang="en-US" sz="2800" baseline="0" dirty="0" smtClean="0"/>
              <a:t> Of the marine-associated taxa, half (5 of 10) have also been associated with soil, the human-environment,  and plants.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r>
              <a:rPr lang="en-US" sz="3200" b="1" baseline="0" dirty="0" smtClean="0"/>
              <a:t>Focusing on Taxonomic Specificity</a:t>
            </a:r>
          </a:p>
          <a:p>
            <a:pPr marL="282575" indent="-282575">
              <a:buFont typeface="Arial"/>
              <a:buChar char="•"/>
            </a:pPr>
            <a:r>
              <a:rPr lang="en-US" sz="2800" baseline="0" dirty="0" smtClean="0"/>
              <a:t>41 of the 98 reported fungi were reported to the species level.</a:t>
            </a:r>
          </a:p>
          <a:p>
            <a:pPr marL="282575" indent="-282575">
              <a:buFont typeface="Arial"/>
              <a:buChar char="•"/>
            </a:pPr>
            <a:r>
              <a:rPr lang="en-US" sz="2800" baseline="0" dirty="0" smtClean="0"/>
              <a:t>15 of the 41 species have been previously associated with human microflora and/or human environments.	</a:t>
            </a:r>
          </a:p>
          <a:p>
            <a:pPr marL="688975" lvl="2">
              <a:buFontTx/>
              <a:buChar char="-"/>
            </a:pPr>
            <a:r>
              <a:rPr lang="en-US" sz="2800" baseline="0" dirty="0" smtClean="0"/>
              <a:t> 6 of the 41 are associated with both plants and humans</a:t>
            </a:r>
          </a:p>
          <a:p>
            <a:pPr marL="688975" lvl="2">
              <a:buFontTx/>
              <a:buChar char="-"/>
            </a:pPr>
            <a:r>
              <a:rPr lang="en-US" sz="2800" baseline="0" dirty="0" smtClean="0"/>
              <a:t> 12 of the 41 are associated with both plants and soil </a:t>
            </a:r>
          </a:p>
          <a:p>
            <a:pPr marL="225425" indent="-225425">
              <a:buFont typeface="Arial"/>
              <a:buChar char="•"/>
            </a:pPr>
            <a:r>
              <a:rPr lang="en-US" sz="2800" baseline="0" dirty="0" smtClean="0"/>
              <a:t> Of soil-associated species, almost half are also human-associated.</a:t>
            </a:r>
          </a:p>
          <a:p>
            <a:pPr marL="225425" indent="-225425">
              <a:buFont typeface="Arial"/>
              <a:buChar char="•"/>
            </a:pPr>
            <a:r>
              <a:rPr lang="en-US" sz="2800" baseline="0" dirty="0" smtClean="0"/>
              <a:t> One-third of the fungi identified to the species level found in deep-sea sediment from deeper than 40 meters were human-associated.</a:t>
            </a: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33226246" y="26203491"/>
            <a:ext cx="17318736" cy="41908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 anchor="ctr"/>
          <a:lstStyle/>
          <a:p>
            <a:pPr algn="ctr" defTabSz="838200"/>
            <a:endParaRPr lang="en-US" sz="2200" baseline="0" dirty="0"/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505890" y="4771844"/>
            <a:ext cx="12893040" cy="735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 anchor="ctr"/>
          <a:lstStyle/>
          <a:p>
            <a:pPr algn="ctr" defTabSz="838200"/>
            <a:endParaRPr lang="en-US" sz="2200" baseline="0" dirty="0"/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6773579" y="303264"/>
            <a:ext cx="35139886" cy="14388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800" b="1" baseline="0" dirty="0" smtClean="0"/>
              <a:t>Human-Associated Fungi in Deep Subseafloor Sediment?</a:t>
            </a:r>
            <a:endParaRPr lang="en-US" sz="8400" b="1" baseline="0" dirty="0">
              <a:solidFill>
                <a:srgbClr val="000000"/>
              </a:solidFill>
            </a:endParaRPr>
          </a:p>
        </p:txBody>
      </p:sp>
      <p:sp>
        <p:nvSpPr>
          <p:cNvPr id="2057" name="Text Box 17"/>
          <p:cNvSpPr txBox="1">
            <a:spLocks noChangeArrowheads="1"/>
          </p:cNvSpPr>
          <p:nvPr/>
        </p:nvSpPr>
        <p:spPr bwMode="auto">
          <a:xfrm>
            <a:off x="52876048" y="758082"/>
            <a:ext cx="35200058" cy="27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tabLst>
                <a:tab pos="6689725" algn="l"/>
              </a:tabLst>
            </a:pPr>
            <a:r>
              <a:rPr lang="en-US" sz="5400" baseline="0" dirty="0" smtClean="0"/>
              <a:t>Victoria M. </a:t>
            </a:r>
            <a:r>
              <a:rPr lang="en-US" sz="5400" baseline="0" dirty="0" err="1" smtClean="0"/>
              <a:t>Fulfer</a:t>
            </a:r>
            <a:r>
              <a:rPr lang="en-US" sz="5400" baseline="0" dirty="0" smtClean="0"/>
              <a:t>     	Graduate School of Oceanography, U. Rhode Island, Narragansett, RI (vmf713@my.uri.edu) </a:t>
            </a:r>
          </a:p>
          <a:p>
            <a:pPr>
              <a:lnSpc>
                <a:spcPct val="80000"/>
              </a:lnSpc>
            </a:pPr>
            <a:r>
              <a:rPr lang="en-US" sz="5400" baseline="0" dirty="0" smtClean="0"/>
              <a:t>John B. Kirkpatrick</a:t>
            </a:r>
            <a:r>
              <a:rPr lang="en-US" sz="5400" baseline="0" dirty="0"/>
              <a:t>	</a:t>
            </a:r>
            <a:r>
              <a:rPr lang="en-US" sz="5400" baseline="0" dirty="0" smtClean="0"/>
              <a:t> 	Graduate School of Oceanography, U. Rhode Island, Narragansett, RI </a:t>
            </a:r>
          </a:p>
          <a:p>
            <a:pPr>
              <a:lnSpc>
                <a:spcPct val="80000"/>
              </a:lnSpc>
              <a:tabLst>
                <a:tab pos="6737350" algn="l"/>
              </a:tabLst>
            </a:pPr>
            <a:r>
              <a:rPr lang="en-US" sz="5400" baseline="0" dirty="0" smtClean="0"/>
              <a:t>Steven </a:t>
            </a:r>
            <a:r>
              <a:rPr lang="en-US" sz="5400" baseline="0" dirty="0" err="1" smtClean="0"/>
              <a:t>D’Hondt</a:t>
            </a:r>
            <a:r>
              <a:rPr lang="en-US" sz="5400" baseline="0" dirty="0"/>
              <a:t>	</a:t>
            </a:r>
            <a:r>
              <a:rPr lang="en-US" sz="5400" baseline="0" dirty="0" smtClean="0"/>
              <a:t>Graduate School of Oceanography, U. Rhode Island, Narragansett, RI </a:t>
            </a:r>
            <a:endParaRPr lang="en-US" sz="5400" baseline="0" dirty="0"/>
          </a:p>
          <a:p>
            <a:pPr>
              <a:lnSpc>
                <a:spcPct val="80000"/>
              </a:lnSpc>
            </a:pPr>
            <a:endParaRPr lang="en-US" sz="5400" baseline="0" dirty="0">
              <a:solidFill>
                <a:srgbClr val="000000"/>
              </a:solidFill>
            </a:endParaRPr>
          </a:p>
        </p:txBody>
      </p:sp>
      <p:sp>
        <p:nvSpPr>
          <p:cNvPr id="2059" name="Text Box 64"/>
          <p:cNvSpPr txBox="1">
            <a:spLocks noChangeArrowheads="1"/>
          </p:cNvSpPr>
          <p:nvPr/>
        </p:nvSpPr>
        <p:spPr bwMode="auto">
          <a:xfrm>
            <a:off x="584192" y="4941715"/>
            <a:ext cx="12859658" cy="68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191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200" b="1" u="sng" baseline="0" dirty="0" smtClean="0">
                <a:solidFill>
                  <a:srgbClr val="000000"/>
                </a:solidFill>
              </a:rPr>
              <a:t>Motivation</a:t>
            </a:r>
            <a:endParaRPr lang="en-US" sz="4200" b="1" u="sng" baseline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3000" b="1" baseline="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200" b="1" baseline="0" dirty="0" smtClean="0">
                <a:solidFill>
                  <a:srgbClr val="000000"/>
                </a:solidFill>
              </a:rPr>
              <a:t>Investigate Findings of Fungi in Deep Subseafloor Sediment</a:t>
            </a:r>
          </a:p>
          <a:p>
            <a:pPr marL="762000" lvl="1" indent="-342900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Recent studies identify nearly 100 different fungal taxa from subseafloor sediment worldwide, with the deepest findings at 1740 </a:t>
            </a:r>
            <a:r>
              <a:rPr lang="en-US" sz="2800" baseline="0" dirty="0" err="1" smtClean="0">
                <a:solidFill>
                  <a:srgbClr val="000000"/>
                </a:solidFill>
              </a:rPr>
              <a:t>mbsf</a:t>
            </a:r>
            <a:r>
              <a:rPr lang="en-US" sz="2800" baseline="0" dirty="0" smtClean="0">
                <a:solidFill>
                  <a:srgbClr val="000000"/>
                </a:solidFill>
              </a:rPr>
              <a:t> in sediment as old as the early Miocene (17 Ma).</a:t>
            </a:r>
          </a:p>
          <a:p>
            <a:pPr marL="762000" lvl="1" indent="-342900">
              <a:lnSpc>
                <a:spcPct val="90000"/>
              </a:lnSpc>
            </a:pPr>
            <a:endParaRPr lang="en-US" sz="2800" baseline="0" dirty="0" smtClean="0">
              <a:solidFill>
                <a:srgbClr val="000000"/>
              </a:solidFill>
            </a:endParaRPr>
          </a:p>
          <a:p>
            <a:pPr marL="762000" lvl="1" indent="-342900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Implications of these findings include:</a:t>
            </a:r>
          </a:p>
          <a:p>
            <a:pPr marL="762000" lvl="1" indent="-342900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	- the extension of the third domain of life into the subseafloor realm</a:t>
            </a:r>
          </a:p>
          <a:p>
            <a:pPr marL="762000" lvl="1" indent="-342900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	- the suggestion that some Eukarya have survived for millions of</a:t>
            </a:r>
          </a:p>
          <a:p>
            <a:pPr marL="762000" lvl="1" indent="-342900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	  years separated from the surface world</a:t>
            </a:r>
          </a:p>
          <a:p>
            <a:pPr marL="762000" lvl="1" indent="-342900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	- the possibility that fungi could enhance cycling of carbon and </a:t>
            </a:r>
          </a:p>
          <a:p>
            <a:pPr marL="762000" lvl="1" indent="-342900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	  nutrients in subseafloor sediment</a:t>
            </a:r>
          </a:p>
          <a:p>
            <a:pPr marL="762000" lvl="1" indent="-342900">
              <a:lnSpc>
                <a:spcPct val="90000"/>
              </a:lnSpc>
            </a:pPr>
            <a:endParaRPr lang="en-US" sz="2800" baseline="0" dirty="0" smtClean="0">
              <a:solidFill>
                <a:srgbClr val="000000"/>
              </a:solidFill>
            </a:endParaRPr>
          </a:p>
          <a:p>
            <a:pPr marL="762000" lvl="1" indent="-342900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Our objective was to investigate the environments with which these fungi have been previously associated, with the goal of assessing the extent to which the reported fungi are human-associated or marine-associated.</a:t>
            </a:r>
          </a:p>
        </p:txBody>
      </p:sp>
      <p:sp>
        <p:nvSpPr>
          <p:cNvPr id="2063" name="Text Box 413"/>
          <p:cNvSpPr txBox="1">
            <a:spLocks noChangeArrowheads="1"/>
          </p:cNvSpPr>
          <p:nvPr/>
        </p:nvSpPr>
        <p:spPr bwMode="auto">
          <a:xfrm>
            <a:off x="14095273" y="4941715"/>
            <a:ext cx="16154400" cy="7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191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4200" b="1" u="sng" baseline="0" dirty="0" smtClean="0">
                <a:solidFill>
                  <a:srgbClr val="000000"/>
                </a:solidFill>
              </a:rPr>
              <a:t>Results</a:t>
            </a:r>
            <a:endParaRPr lang="en-US" sz="3000" b="1" baseline="0" dirty="0">
              <a:solidFill>
                <a:srgbClr val="000000"/>
              </a:solidFill>
            </a:endParaRPr>
          </a:p>
        </p:txBody>
      </p:sp>
      <p:sp>
        <p:nvSpPr>
          <p:cNvPr id="2077" name="Rectangle 45"/>
          <p:cNvSpPr>
            <a:spLocks noChangeArrowheads="1"/>
          </p:cNvSpPr>
          <p:nvPr/>
        </p:nvSpPr>
        <p:spPr bwMode="auto">
          <a:xfrm>
            <a:off x="584192" y="303264"/>
            <a:ext cx="488168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000" baseline="0" dirty="0" smtClean="0"/>
              <a:t>PP43A</a:t>
            </a:r>
          </a:p>
          <a:p>
            <a:pPr algn="ctr"/>
            <a:r>
              <a:rPr lang="en-US" sz="8000" baseline="0" dirty="0" smtClean="0"/>
              <a:t>-2247</a:t>
            </a:r>
            <a:endParaRPr lang="en-US" sz="8000" baseline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000" b="24000"/>
          <a:stretch/>
        </p:blipFill>
        <p:spPr>
          <a:xfrm>
            <a:off x="45494779" y="303264"/>
            <a:ext cx="4987637" cy="2743200"/>
          </a:xfrm>
          <a:prstGeom prst="rect">
            <a:avLst/>
          </a:prstGeom>
        </p:spPr>
      </p:pic>
      <p:sp>
        <p:nvSpPr>
          <p:cNvPr id="182" name="Text Box 413"/>
          <p:cNvSpPr txBox="1">
            <a:spLocks noChangeArrowheads="1"/>
          </p:cNvSpPr>
          <p:nvPr/>
        </p:nvSpPr>
        <p:spPr bwMode="auto">
          <a:xfrm>
            <a:off x="33495739" y="26319673"/>
            <a:ext cx="16154400" cy="63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191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3600" b="1" baseline="0" dirty="0" smtClean="0">
                <a:solidFill>
                  <a:srgbClr val="000000"/>
                </a:solidFill>
              </a:rPr>
              <a:t>References</a:t>
            </a:r>
            <a:endParaRPr lang="en-US" sz="3600" b="1" baseline="0" dirty="0">
              <a:solidFill>
                <a:srgbClr val="000000"/>
              </a:solidFill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13842741" y="26203491"/>
            <a:ext cx="18964942" cy="63074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 anchor="ctr"/>
          <a:lstStyle/>
          <a:p>
            <a:pPr algn="ctr" defTabSz="838200"/>
            <a:endParaRPr lang="en-US" sz="2200" baseline="0" dirty="0"/>
          </a:p>
        </p:txBody>
      </p:sp>
      <p:sp>
        <p:nvSpPr>
          <p:cNvPr id="47" name="Text Box 413"/>
          <p:cNvSpPr txBox="1">
            <a:spLocks noChangeArrowheads="1"/>
          </p:cNvSpPr>
          <p:nvPr/>
        </p:nvSpPr>
        <p:spPr bwMode="auto">
          <a:xfrm>
            <a:off x="14095272" y="26233520"/>
            <a:ext cx="18331417" cy="46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191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4200" b="1" u="sng" baseline="0" dirty="0" smtClean="0">
                <a:solidFill>
                  <a:srgbClr val="000000"/>
                </a:solidFill>
              </a:rPr>
              <a:t>Conclusions</a:t>
            </a:r>
          </a:p>
          <a:p>
            <a:pPr lvl="1">
              <a:lnSpc>
                <a:spcPct val="50000"/>
              </a:lnSpc>
            </a:pPr>
            <a:endParaRPr lang="en-US" sz="2800" baseline="0" dirty="0" smtClean="0">
              <a:solidFill>
                <a:srgbClr val="000000"/>
              </a:solidFill>
            </a:endParaRPr>
          </a:p>
          <a:p>
            <a:pPr marL="876300" lvl="1" indent="-457200">
              <a:buFont typeface="Arial"/>
              <a:buChar char="•"/>
            </a:pPr>
            <a:r>
              <a:rPr lang="en-US" sz="2800" baseline="0" dirty="0" smtClean="0">
                <a:solidFill>
                  <a:srgbClr val="000000"/>
                </a:solidFill>
              </a:rPr>
              <a:t>Each study had a considerable amount of human-associated fungi, and a </a:t>
            </a:r>
            <a:r>
              <a:rPr lang="en-US" sz="2800" baseline="0" dirty="0" smtClean="0">
                <a:solidFill>
                  <a:srgbClr val="000000"/>
                </a:solidFill>
              </a:rPr>
              <a:t>much </a:t>
            </a:r>
            <a:r>
              <a:rPr lang="en-US" sz="2800" baseline="0" dirty="0" smtClean="0">
                <a:solidFill>
                  <a:srgbClr val="000000"/>
                </a:solidFill>
              </a:rPr>
              <a:t>lower number</a:t>
            </a:r>
            <a:r>
              <a:rPr lang="en-US" sz="2800" baseline="0" dirty="0" smtClean="0">
                <a:solidFill>
                  <a:srgbClr val="000000"/>
                </a:solidFill>
              </a:rPr>
              <a:t> </a:t>
            </a:r>
            <a:r>
              <a:rPr lang="en-US" sz="2800" baseline="0" dirty="0" smtClean="0">
                <a:solidFill>
                  <a:srgbClr val="000000"/>
                </a:solidFill>
              </a:rPr>
              <a:t>of marine-associated fungal taxa.</a:t>
            </a:r>
          </a:p>
          <a:p>
            <a:pPr lvl="1">
              <a:lnSpc>
                <a:spcPct val="80000"/>
              </a:lnSpc>
            </a:pPr>
            <a:endParaRPr lang="en-US" sz="2800" baseline="0" dirty="0" smtClean="0">
              <a:solidFill>
                <a:srgbClr val="000000"/>
              </a:solidFill>
            </a:endParaRPr>
          </a:p>
          <a:p>
            <a:pPr marL="876300" lvl="1" indent="-457200">
              <a:buFont typeface="Arial"/>
              <a:buChar char="•"/>
            </a:pPr>
            <a:r>
              <a:rPr lang="en-US" sz="2800" baseline="0" dirty="0" smtClean="0">
                <a:solidFill>
                  <a:srgbClr val="000000"/>
                </a:solidFill>
              </a:rPr>
              <a:t>Between 16% and 55% of the taxa identified by each study at the genus and species levels are human-associated, while only  between 5% and 22% have been previously reported as marine-associated.</a:t>
            </a:r>
          </a:p>
          <a:p>
            <a:pPr lvl="1">
              <a:lnSpc>
                <a:spcPct val="80000"/>
              </a:lnSpc>
            </a:pPr>
            <a:endParaRPr lang="en-US" sz="2800" baseline="0" dirty="0" smtClean="0">
              <a:solidFill>
                <a:srgbClr val="000000"/>
              </a:solidFill>
            </a:endParaRPr>
          </a:p>
          <a:p>
            <a:pPr marL="876300" lvl="1" indent="-457200">
              <a:buFont typeface="Arial"/>
              <a:buChar char="•"/>
            </a:pPr>
            <a:r>
              <a:rPr lang="en-US" sz="2800" baseline="0" dirty="0" smtClean="0">
                <a:solidFill>
                  <a:srgbClr val="000000"/>
                </a:solidFill>
              </a:rPr>
              <a:t>The prevalence of human-associated fungi </a:t>
            </a:r>
            <a:r>
              <a:rPr lang="en-US" sz="2800" baseline="0" dirty="0" smtClean="0">
                <a:solidFill>
                  <a:srgbClr val="000000"/>
                </a:solidFill>
              </a:rPr>
              <a:t>suggests that many, perhaps all, </a:t>
            </a:r>
            <a:r>
              <a:rPr lang="en-US" sz="2800" baseline="0" dirty="0" smtClean="0">
                <a:solidFill>
                  <a:srgbClr val="000000"/>
                </a:solidFill>
              </a:rPr>
              <a:t>of the fungal taxa reported from deep subseafloor sediment were introduced by sample-handling contamination and/or analytical contamination.</a:t>
            </a:r>
            <a:endParaRPr lang="en-US" sz="1800" baseline="0" dirty="0">
              <a:solidFill>
                <a:srgbClr val="000000"/>
              </a:solidFill>
            </a:endParaRPr>
          </a:p>
        </p:txBody>
      </p:sp>
      <p:sp>
        <p:nvSpPr>
          <p:cNvPr id="111" name="Rectangle 13"/>
          <p:cNvSpPr>
            <a:spLocks noChangeArrowheads="1"/>
          </p:cNvSpPr>
          <p:nvPr/>
        </p:nvSpPr>
        <p:spPr bwMode="auto">
          <a:xfrm>
            <a:off x="508030" y="12440653"/>
            <a:ext cx="12890900" cy="99140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 anchor="ctr"/>
          <a:lstStyle/>
          <a:p>
            <a:pPr algn="ctr" defTabSz="838200"/>
            <a:r>
              <a:rPr lang="en-US" sz="2200" baseline="0" dirty="0" smtClean="0"/>
              <a:t>a</a:t>
            </a:r>
            <a:endParaRPr lang="en-US" sz="2200" baseline="0" dirty="0"/>
          </a:p>
        </p:txBody>
      </p:sp>
      <p:sp>
        <p:nvSpPr>
          <p:cNvPr id="112" name="Text Box 64"/>
          <p:cNvSpPr txBox="1">
            <a:spLocks noChangeArrowheads="1"/>
          </p:cNvSpPr>
          <p:nvPr/>
        </p:nvSpPr>
        <p:spPr bwMode="auto">
          <a:xfrm>
            <a:off x="584192" y="12644128"/>
            <a:ext cx="12720382" cy="438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191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200" b="1" u="sng" baseline="0" dirty="0" smtClean="0">
                <a:solidFill>
                  <a:srgbClr val="000000"/>
                </a:solidFill>
              </a:rPr>
              <a:t>Previous Work</a:t>
            </a:r>
            <a:endParaRPr lang="en-US" sz="4200" b="1" u="sng" baseline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3000" b="1" baseline="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3200" b="1" baseline="0" dirty="0" smtClean="0">
                <a:solidFill>
                  <a:srgbClr val="000000"/>
                </a:solidFill>
              </a:rPr>
              <a:t>Analyses of Fungi in Subseafloor Sediments</a:t>
            </a:r>
            <a:endParaRPr lang="en-US" sz="3200" b="1" baseline="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</a:t>
            </a:r>
            <a:r>
              <a:rPr lang="en-US" sz="2800" baseline="0" dirty="0" err="1" smtClean="0">
                <a:solidFill>
                  <a:srgbClr val="000000"/>
                </a:solidFill>
              </a:rPr>
              <a:t>Benguela</a:t>
            </a:r>
            <a:r>
              <a:rPr lang="en-US" sz="2800" baseline="0" dirty="0" smtClean="0">
                <a:solidFill>
                  <a:srgbClr val="000000"/>
                </a:solidFill>
              </a:rPr>
              <a:t> Upwelling				Canterbury Basin</a:t>
            </a:r>
          </a:p>
          <a:p>
            <a:pPr lvl="1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Central Indian Basin				Eastern Equatorial Pacific</a:t>
            </a:r>
          </a:p>
          <a:p>
            <a:pPr lvl="1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Hydrate Ridge					North Pond</a:t>
            </a:r>
          </a:p>
          <a:p>
            <a:pPr lvl="1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Peru Margin					South China Sea</a:t>
            </a:r>
          </a:p>
          <a:p>
            <a:pPr lvl="1">
              <a:lnSpc>
                <a:spcPct val="90000"/>
              </a:lnSpc>
            </a:pPr>
            <a:endParaRPr lang="en-US" sz="2800" baseline="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baseline="0" dirty="0" smtClean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endParaRPr lang="en-US" sz="2800" baseline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2800" b="1" baseline="0" dirty="0">
              <a:solidFill>
                <a:srgbClr val="000000"/>
              </a:solidFill>
            </a:endParaRPr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508030" y="22643432"/>
            <a:ext cx="12890900" cy="98808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 anchor="ctr"/>
          <a:lstStyle/>
          <a:p>
            <a:pPr algn="ctr" defTabSz="838200"/>
            <a:endParaRPr lang="en-US" sz="2200" baseline="0" dirty="0"/>
          </a:p>
        </p:txBody>
      </p:sp>
      <p:sp>
        <p:nvSpPr>
          <p:cNvPr id="114" name="Text Box 64"/>
          <p:cNvSpPr txBox="1">
            <a:spLocks noChangeArrowheads="1"/>
          </p:cNvSpPr>
          <p:nvPr/>
        </p:nvSpPr>
        <p:spPr bwMode="auto">
          <a:xfrm>
            <a:off x="632319" y="22978131"/>
            <a:ext cx="12454834" cy="945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191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200" b="1" u="sng" baseline="0" dirty="0" smtClean="0">
                <a:solidFill>
                  <a:srgbClr val="000000"/>
                </a:solidFill>
              </a:rPr>
              <a:t>Data &amp; Methods</a:t>
            </a:r>
            <a:endParaRPr lang="en-US" sz="4200" b="1" u="sng" baseline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3000" b="1" baseline="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3200" b="1" baseline="0" dirty="0" smtClean="0">
                <a:solidFill>
                  <a:srgbClr val="000000"/>
                </a:solidFill>
              </a:rPr>
              <a:t>Compiled a complete list of fungal taxa identified by each study</a:t>
            </a:r>
            <a:endParaRPr lang="en-US" sz="3200" b="1" baseline="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3200" baseline="0" dirty="0" smtClean="0">
                <a:solidFill>
                  <a:srgbClr val="000000"/>
                </a:solidFill>
              </a:rPr>
              <a:t>	</a:t>
            </a:r>
            <a:r>
              <a:rPr lang="en-US" sz="2800" baseline="0" dirty="0" smtClean="0">
                <a:solidFill>
                  <a:srgbClr val="000000"/>
                </a:solidFill>
              </a:rPr>
              <a:t>98 taxa total from six studies: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>
                <a:solidFill>
                  <a:srgbClr val="000000"/>
                </a:solidFill>
              </a:rPr>
              <a:t>		- Species: 41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>
                <a:solidFill>
                  <a:srgbClr val="000000"/>
                </a:solidFill>
              </a:rPr>
              <a:t>		- Genus: 55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>
                <a:solidFill>
                  <a:srgbClr val="000000"/>
                </a:solidFill>
              </a:rPr>
              <a:t>		- Class: 1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>
                <a:solidFill>
                  <a:srgbClr val="000000"/>
                </a:solidFill>
              </a:rPr>
              <a:t>		- Phylum: 1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3200" baseline="0" dirty="0" smtClean="0">
                <a:solidFill>
                  <a:srgbClr val="000000"/>
                </a:solidFill>
              </a:rPr>
              <a:t>	</a:t>
            </a:r>
            <a:r>
              <a:rPr lang="en-US" sz="2800" baseline="0" dirty="0" smtClean="0">
                <a:solidFill>
                  <a:srgbClr val="000000"/>
                </a:solidFill>
              </a:rPr>
              <a:t>Recorded the depth of each sample (0.02 – 1740 </a:t>
            </a:r>
            <a:r>
              <a:rPr lang="en-US" sz="2800" baseline="0" dirty="0" err="1" smtClean="0">
                <a:solidFill>
                  <a:srgbClr val="000000"/>
                </a:solidFill>
              </a:rPr>
              <a:t>mbsf</a:t>
            </a:r>
            <a:r>
              <a:rPr lang="en-US" sz="2800" baseline="0" dirty="0" smtClean="0">
                <a:solidFill>
                  <a:srgbClr val="000000"/>
                </a:solidFill>
              </a:rPr>
              <a:t>)</a:t>
            </a:r>
            <a:endParaRPr lang="en-US" sz="3200" baseline="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3200" b="1" baseline="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3200" b="1" baseline="0" dirty="0" smtClean="0">
                <a:solidFill>
                  <a:srgbClr val="000000"/>
                </a:solidFill>
              </a:rPr>
              <a:t>Researched each taxa and determined previous associations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3200" baseline="0" dirty="0" smtClean="0">
                <a:solidFill>
                  <a:srgbClr val="000000"/>
                </a:solidFill>
              </a:rPr>
              <a:t>	</a:t>
            </a:r>
            <a:r>
              <a:rPr lang="en-US" sz="2800" baseline="0" dirty="0" smtClean="0">
                <a:solidFill>
                  <a:srgbClr val="000000"/>
                </a:solidFill>
              </a:rPr>
              <a:t>Marine environments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>
                <a:solidFill>
                  <a:srgbClr val="000000"/>
                </a:solidFill>
              </a:rPr>
              <a:t>	Human environments (ex: indoor air)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>
                <a:solidFill>
                  <a:srgbClr val="000000"/>
                </a:solidFill>
              </a:rPr>
              <a:t>	Human microflora (ex: on skin)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>
                <a:solidFill>
                  <a:srgbClr val="000000"/>
                </a:solidFill>
              </a:rPr>
              <a:t>	Soil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>
                <a:solidFill>
                  <a:srgbClr val="000000"/>
                </a:solidFill>
              </a:rPr>
              <a:t>	Plants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3200" b="1" baseline="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3200" b="1" baseline="0" dirty="0" smtClean="0">
                <a:solidFill>
                  <a:srgbClr val="000000"/>
                </a:solidFill>
              </a:rPr>
              <a:t>Compared the results within and between each study </a:t>
            </a:r>
          </a:p>
          <a:p>
            <a:pPr marL="762000" lvl="1" indent="-342900">
              <a:lnSpc>
                <a:spcPct val="80000"/>
              </a:lnSpc>
              <a:buFont typeface="Wingdings" charset="0"/>
              <a:buNone/>
            </a:pPr>
            <a:r>
              <a:rPr lang="en-US" sz="3200" b="1" baseline="0" dirty="0" smtClean="0">
                <a:solidFill>
                  <a:srgbClr val="000000"/>
                </a:solidFill>
              </a:rPr>
              <a:t>	</a:t>
            </a:r>
            <a:r>
              <a:rPr lang="en-US" sz="2800" baseline="0" dirty="0" smtClean="0">
                <a:solidFill>
                  <a:srgbClr val="000000"/>
                </a:solidFill>
              </a:rPr>
              <a:t>Compiled the results and compared previous associations with respect to the depth of the sample</a:t>
            </a:r>
          </a:p>
          <a:p>
            <a:pPr marL="762000" lvl="1" indent="-342900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>
                <a:solidFill>
                  <a:srgbClr val="000000"/>
                </a:solidFill>
              </a:rPr>
              <a:t>	</a:t>
            </a:r>
          </a:p>
          <a:p>
            <a:pPr marL="762000" lvl="1" indent="-342900">
              <a:lnSpc>
                <a:spcPct val="80000"/>
              </a:lnSpc>
              <a:buFont typeface="Wingdings" charset="0"/>
              <a:buNone/>
            </a:pPr>
            <a:r>
              <a:rPr lang="en-US" sz="2800" baseline="0" dirty="0" smtClean="0"/>
              <a:t>	</a:t>
            </a:r>
            <a:r>
              <a:rPr lang="en-US" sz="2800" baseline="0" dirty="0" smtClean="0"/>
              <a:t>Deconstructed individual </a:t>
            </a:r>
            <a:r>
              <a:rPr lang="en-US" sz="2800" baseline="0" dirty="0" smtClean="0"/>
              <a:t>studies based on the previous associations of their reported fungi, both at any taxonomic level and solely at the species level</a:t>
            </a:r>
            <a:r>
              <a:rPr lang="en-US" sz="3200" b="1" baseline="0" dirty="0"/>
              <a:t>.</a:t>
            </a:r>
            <a:endParaRPr lang="en-US" sz="2800" baseline="0" dirty="0" smtClean="0"/>
          </a:p>
        </p:txBody>
      </p:sp>
      <p:pic>
        <p:nvPicPr>
          <p:cNvPr id="22" name="Picture 21" descr="Fungi_Taxa_4_ba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4858" y="6846686"/>
            <a:ext cx="15427596" cy="10058400"/>
          </a:xfrm>
          <a:prstGeom prst="rect">
            <a:avLst/>
          </a:prstGeom>
        </p:spPr>
      </p:pic>
      <p:pic>
        <p:nvPicPr>
          <p:cNvPr id="25" name="Picture 24" descr="loc_ma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827" y="15880167"/>
            <a:ext cx="10818395" cy="6083964"/>
          </a:xfrm>
          <a:prstGeom prst="rect">
            <a:avLst/>
          </a:prstGeom>
        </p:spPr>
      </p:pic>
      <p:pic>
        <p:nvPicPr>
          <p:cNvPr id="28" name="Picture 27" descr="fungi_species_4_ba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7818" y="6846686"/>
            <a:ext cx="15376076" cy="10058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495739" y="26763139"/>
            <a:ext cx="16592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endParaRPr lang="en-US" baseline="0" dirty="0" smtClean="0"/>
          </a:p>
          <a:p>
            <a:pPr marL="508000" indent="-465138"/>
            <a:r>
              <a:rPr lang="en-US" baseline="0" dirty="0" err="1" smtClean="0"/>
              <a:t>Damare</a:t>
            </a:r>
            <a:r>
              <a:rPr lang="en-US" baseline="0" dirty="0" smtClean="0"/>
              <a:t>, S., </a:t>
            </a:r>
            <a:r>
              <a:rPr lang="en-US" baseline="0" dirty="0" err="1" smtClean="0"/>
              <a:t>Raghukumar</a:t>
            </a:r>
            <a:r>
              <a:rPr lang="en-US" baseline="0" dirty="0" smtClean="0"/>
              <a:t>, C., &amp; </a:t>
            </a:r>
            <a:r>
              <a:rPr lang="en-US" baseline="0" dirty="0" err="1" smtClean="0"/>
              <a:t>Raghukumar</a:t>
            </a:r>
            <a:r>
              <a:rPr lang="en-US" baseline="0" dirty="0" smtClean="0"/>
              <a:t>, S. (2006). </a:t>
            </a:r>
            <a:r>
              <a:rPr lang="en-US" i="1" baseline="0" dirty="0" smtClean="0"/>
              <a:t>Deep-sea Research Part I</a:t>
            </a:r>
            <a:r>
              <a:rPr lang="en-US" baseline="0" dirty="0" smtClean="0"/>
              <a:t> </a:t>
            </a:r>
            <a:r>
              <a:rPr lang="en-US" i="1" baseline="0" dirty="0" smtClean="0"/>
              <a:t>53:</a:t>
            </a:r>
            <a:r>
              <a:rPr lang="en-US" baseline="0" dirty="0" smtClean="0"/>
              <a:t>14-27.</a:t>
            </a:r>
          </a:p>
          <a:p>
            <a:pPr marL="508000" indent="-465138"/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Edgcomb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V. P.,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Beaudoin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D.,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Gast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R., Biddle, J. F., &amp;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Teske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A. (2010). 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Environmental Microbiology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(1):172-183.</a:t>
            </a:r>
          </a:p>
          <a:p>
            <a:pPr marL="508000" indent="-465138"/>
            <a:r>
              <a:rPr lang="en-US" baseline="0" dirty="0" smtClean="0">
                <a:latin typeface="Arial" pitchFamily="34" charset="0"/>
                <a:cs typeface="Arial" pitchFamily="34" charset="0"/>
              </a:rPr>
              <a:t>Lai, X., Cao, L., Tan, H., Fang, S., Huang, Y., Zhou, S., &amp; Zhou, S. (2007). 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ISME Journal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:756-762.</a:t>
            </a:r>
          </a:p>
          <a:p>
            <a:pPr marL="508000" indent="-465138"/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Orsi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W., Biddle, J. F., &amp;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Edgcomb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V. (2013). </a:t>
            </a:r>
            <a:r>
              <a:rPr lang="en-US" i="1" baseline="0" dirty="0" err="1" smtClean="0">
                <a:latin typeface="Arial" pitchFamily="34" charset="0"/>
                <a:cs typeface="Arial" pitchFamily="34" charset="0"/>
              </a:rPr>
              <a:t>PLoS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 ONE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8(2):e56335.</a:t>
            </a:r>
          </a:p>
          <a:p>
            <a:pPr marL="508000" indent="-465138"/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Rédou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V.,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Ciobanu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M. C.,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Pachiadaki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M. G.,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Edgcomb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V., Alain, K.,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Barbier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G., &amp;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Burgaud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G. (2014).  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FEMS Microbiology Ecology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:908-921.</a:t>
            </a:r>
          </a:p>
          <a:p>
            <a:pPr marL="508000" indent="-465138"/>
            <a:r>
              <a:rPr lang="en-US" baseline="0" dirty="0" smtClean="0">
                <a:latin typeface="Arial" pitchFamily="34" charset="0"/>
                <a:cs typeface="Arial" pitchFamily="34" charset="0"/>
              </a:rPr>
              <a:t>Singh, P.,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Raghukumar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C.,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Verma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P., &amp;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Shouche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 Y. (2010). 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Fungal Diversity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baseline="0" dirty="0" smtClean="0">
                <a:latin typeface="Arial" pitchFamily="34" charset="0"/>
                <a:cs typeface="Arial" pitchFamily="34" charset="0"/>
              </a:rPr>
              <a:t>40: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89-102.</a:t>
            </a:r>
          </a:p>
        </p:txBody>
      </p:sp>
      <p:pic>
        <p:nvPicPr>
          <p:cNvPr id="36" name="Picture 35" descr="pie species 4 studies-2.jpg"/>
          <p:cNvPicPr>
            <a:picLocks noChangeAspect="1"/>
          </p:cNvPicPr>
          <p:nvPr/>
        </p:nvPicPr>
        <p:blipFill>
          <a:blip r:embed="rId7"/>
          <a:srcRect b="55884"/>
          <a:stretch>
            <a:fillRect/>
          </a:stretch>
        </p:blipFill>
        <p:spPr>
          <a:xfrm>
            <a:off x="33813686" y="20158221"/>
            <a:ext cx="15380208" cy="4240996"/>
          </a:xfrm>
          <a:prstGeom prst="rect">
            <a:avLst/>
          </a:prstGeom>
        </p:spPr>
      </p:pic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773579" y="1926641"/>
            <a:ext cx="21636012" cy="210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tabLst>
                <a:tab pos="6689725" algn="l"/>
              </a:tabLst>
            </a:pPr>
            <a:r>
              <a:rPr lang="en-US" sz="5400" baseline="0" dirty="0" smtClean="0"/>
              <a:t>Victoria M. </a:t>
            </a:r>
            <a:r>
              <a:rPr lang="en-US" sz="5400" baseline="0" dirty="0" err="1" smtClean="0"/>
              <a:t>Fulfer</a:t>
            </a:r>
            <a:r>
              <a:rPr lang="en-US" sz="5400" baseline="0" dirty="0" smtClean="0"/>
              <a:t>, </a:t>
            </a:r>
            <a:r>
              <a:rPr lang="en-US" sz="5400" baseline="0" dirty="0" smtClean="0"/>
              <a:t>John B. Kirkpatrick and Steven L. </a:t>
            </a:r>
            <a:r>
              <a:rPr lang="en-US" sz="5400" baseline="0" dirty="0" err="1" smtClean="0"/>
              <a:t>D’Hondt</a:t>
            </a:r>
            <a:endParaRPr lang="en-US" sz="5400" baseline="0" dirty="0" smtClean="0"/>
          </a:p>
          <a:p>
            <a:pPr>
              <a:lnSpc>
                <a:spcPct val="80000"/>
              </a:lnSpc>
              <a:tabLst>
                <a:tab pos="6689725" algn="l"/>
              </a:tabLst>
            </a:pPr>
            <a:r>
              <a:rPr lang="en-US" sz="5400" baseline="0" dirty="0" smtClean="0"/>
              <a:t>Graduate School of Oceanography, U. Rhode Island, Narragansett, RI </a:t>
            </a:r>
          </a:p>
          <a:p>
            <a:pPr>
              <a:lnSpc>
                <a:spcPct val="80000"/>
              </a:lnSpc>
              <a:tabLst>
                <a:tab pos="6689725" algn="l"/>
              </a:tabLst>
            </a:pPr>
            <a:r>
              <a:rPr lang="en-US" sz="5400" baseline="0" dirty="0" smtClean="0"/>
              <a:t>(vmf713@my.uri.edu) 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54931118" y="7726121"/>
            <a:ext cx="17767590" cy="27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tabLst>
                <a:tab pos="6689725" algn="l"/>
              </a:tabLst>
            </a:pPr>
            <a:r>
              <a:rPr lang="en-US" sz="5400" baseline="0" dirty="0" smtClean="0"/>
              <a:t>Victoria M. </a:t>
            </a:r>
            <a:r>
              <a:rPr lang="en-US" sz="5400" baseline="0" dirty="0" err="1" smtClean="0"/>
              <a:t>Fulfer</a:t>
            </a:r>
            <a:r>
              <a:rPr lang="en-US" sz="5400" baseline="0" dirty="0" smtClean="0"/>
              <a:t>     	All at</a:t>
            </a:r>
          </a:p>
          <a:p>
            <a:pPr>
              <a:lnSpc>
                <a:spcPct val="80000"/>
              </a:lnSpc>
              <a:tabLst>
                <a:tab pos="6689725" algn="l"/>
              </a:tabLst>
            </a:pPr>
            <a:r>
              <a:rPr lang="en-US" sz="5400" baseline="0" dirty="0"/>
              <a:t>	</a:t>
            </a:r>
            <a:r>
              <a:rPr lang="en-US" sz="5400" baseline="0" dirty="0" smtClean="0"/>
              <a:t>Graduate School of Oceanography, </a:t>
            </a:r>
          </a:p>
          <a:p>
            <a:pPr>
              <a:lnSpc>
                <a:spcPct val="80000"/>
              </a:lnSpc>
              <a:tabLst>
                <a:tab pos="6689725" algn="l"/>
              </a:tabLst>
            </a:pPr>
            <a:r>
              <a:rPr lang="en-US" sz="5400" baseline="0" dirty="0"/>
              <a:t>John B. Kirkpatrick	</a:t>
            </a:r>
            <a:r>
              <a:rPr lang="en-US" sz="5400" baseline="0" dirty="0" smtClean="0"/>
              <a:t>U. Rhode Island, Narragansett, RI </a:t>
            </a:r>
          </a:p>
          <a:p>
            <a:pPr>
              <a:lnSpc>
                <a:spcPct val="80000"/>
              </a:lnSpc>
              <a:tabLst>
                <a:tab pos="6689725" algn="l"/>
              </a:tabLst>
            </a:pPr>
            <a:r>
              <a:rPr lang="en-US" sz="5400" baseline="0" dirty="0"/>
              <a:t>Steven </a:t>
            </a:r>
            <a:r>
              <a:rPr lang="en-US" sz="5400" baseline="0" dirty="0" err="1"/>
              <a:t>D’Hondt</a:t>
            </a:r>
            <a:r>
              <a:rPr lang="en-US" sz="5400" baseline="0" dirty="0"/>
              <a:t>	</a:t>
            </a:r>
            <a:r>
              <a:rPr lang="en-US" sz="5400" baseline="0" dirty="0" smtClean="0"/>
              <a:t>(</a:t>
            </a:r>
            <a:r>
              <a:rPr lang="en-US" sz="5400" baseline="0" dirty="0" smtClean="0">
                <a:hlinkClick r:id="rId8"/>
              </a:rPr>
              <a:t>vmf713@my.uri.edu</a:t>
            </a:r>
            <a:r>
              <a:rPr lang="en-US" sz="5400" baseline="0" dirty="0" smtClean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47632" y="5867216"/>
            <a:ext cx="3562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baseline="0" dirty="0" smtClean="0"/>
              <a:t>All Fungal Taxa</a:t>
            </a:r>
            <a:endParaRPr lang="en-US" sz="3600" b="1" baseline="0" dirty="0"/>
          </a:p>
        </p:txBody>
      </p:sp>
      <p:sp>
        <p:nvSpPr>
          <p:cNvPr id="32" name="TextBox 31"/>
          <p:cNvSpPr txBox="1"/>
          <p:nvPr/>
        </p:nvSpPr>
        <p:spPr>
          <a:xfrm>
            <a:off x="34441719" y="5867216"/>
            <a:ext cx="385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baseline="0" dirty="0" smtClean="0"/>
              <a:t>At </a:t>
            </a:r>
            <a:r>
              <a:rPr lang="en-US" sz="3600" b="1" baseline="0" dirty="0" smtClean="0"/>
              <a:t>Species Level</a:t>
            </a:r>
            <a:endParaRPr lang="en-US" sz="3600" b="1" baseline="0" dirty="0"/>
          </a:p>
        </p:txBody>
      </p:sp>
      <p:sp>
        <p:nvSpPr>
          <p:cNvPr id="33" name="TextBox 32"/>
          <p:cNvSpPr txBox="1"/>
          <p:nvPr/>
        </p:nvSpPr>
        <p:spPr>
          <a:xfrm>
            <a:off x="34170751" y="18594212"/>
            <a:ext cx="385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baseline="0" dirty="0" smtClean="0"/>
              <a:t>At </a:t>
            </a:r>
            <a:r>
              <a:rPr lang="en-US" sz="3600" b="1" baseline="0" dirty="0" smtClean="0"/>
              <a:t>Species</a:t>
            </a:r>
            <a:r>
              <a:rPr lang="en-US" sz="3600" b="1" baseline="0" dirty="0" smtClean="0"/>
              <a:t> </a:t>
            </a:r>
            <a:r>
              <a:rPr lang="en-US" sz="3600" b="1" baseline="0" dirty="0" smtClean="0"/>
              <a:t>Level</a:t>
            </a:r>
            <a:endParaRPr lang="en-US" sz="3600" b="1" baseline="0" dirty="0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3226246" y="30734658"/>
            <a:ext cx="17318736" cy="17896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818" tIns="41909" rIns="83818" bIns="41909" anchor="ctr"/>
          <a:lstStyle/>
          <a:p>
            <a:pPr algn="ctr" defTabSz="838200"/>
            <a:endParaRPr lang="en-US" sz="2200" baseline="0" dirty="0"/>
          </a:p>
        </p:txBody>
      </p:sp>
      <p:sp>
        <p:nvSpPr>
          <p:cNvPr id="2060" name="Text Box 144"/>
          <p:cNvSpPr txBox="1">
            <a:spLocks noChangeArrowheads="1"/>
          </p:cNvSpPr>
          <p:nvPr/>
        </p:nvSpPr>
        <p:spPr bwMode="auto">
          <a:xfrm>
            <a:off x="33226246" y="30841308"/>
            <a:ext cx="17232870" cy="17958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3818" tIns="41909" rIns="83818" bIns="41909">
            <a:spAutoFit/>
          </a:bodyPr>
          <a:lstStyle>
            <a:lvl1pPr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382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 baseline="0" dirty="0" smtClean="0">
                <a:solidFill>
                  <a:srgbClr val="000000"/>
                </a:solidFill>
              </a:rPr>
              <a:t>Acknowledgments</a:t>
            </a:r>
            <a:endParaRPr lang="en-US" sz="3600" baseline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b="1" baseline="0" dirty="0" smtClean="0">
              <a:solidFill>
                <a:srgbClr val="000000"/>
              </a:solidFill>
            </a:endParaRPr>
          </a:p>
          <a:p>
            <a:r>
              <a:rPr lang="en-US" sz="2800" baseline="0" dirty="0" smtClean="0">
                <a:solidFill>
                  <a:srgbClr val="000000"/>
                </a:solidFill>
              </a:rPr>
              <a:t>This research was funded </a:t>
            </a:r>
            <a:r>
              <a:rPr lang="en-US" sz="2800" baseline="0" dirty="0" smtClean="0">
                <a:solidFill>
                  <a:srgbClr val="000000"/>
                </a:solidFill>
              </a:rPr>
              <a:t>by the NSF-funded Center for Dark Energy Biosphere Investigations (C</a:t>
            </a:r>
            <a:r>
              <a:rPr lang="en-US" sz="2800" baseline="0" dirty="0" smtClean="0">
                <a:solidFill>
                  <a:srgbClr val="000000"/>
                </a:solidFill>
              </a:rPr>
              <a:t>-</a:t>
            </a:r>
            <a:r>
              <a:rPr lang="en-US" sz="2800" baseline="0" dirty="0" smtClean="0">
                <a:solidFill>
                  <a:srgbClr val="000000"/>
                </a:solidFill>
              </a:rPr>
              <a:t>DEBI</a:t>
            </a:r>
            <a:r>
              <a:rPr lang="en-US" sz="2800" baseline="0" dirty="0">
                <a:solidFill>
                  <a:srgbClr val="000000"/>
                </a:solidFill>
              </a:rPr>
              <a:t>)</a:t>
            </a:r>
            <a:r>
              <a:rPr lang="en-US" sz="2800" baseline="0" dirty="0" smtClean="0">
                <a:solidFill>
                  <a:srgbClr val="000000"/>
                </a:solidFill>
              </a:rPr>
              <a:t>.</a:t>
            </a:r>
            <a:endParaRPr lang="en-US" sz="2800" baseline="0" dirty="0" smtClean="0">
              <a:solidFill>
                <a:srgbClr val="000000"/>
              </a:solidFill>
            </a:endParaRPr>
          </a:p>
          <a:p>
            <a:r>
              <a:rPr lang="en-US" sz="2800" baseline="0" dirty="0" smtClean="0"/>
              <a:t>  </a:t>
            </a:r>
            <a:endParaRPr lang="en-US" sz="2800" baseline="0" dirty="0">
              <a:latin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878350" y="112892"/>
            <a:ext cx="4471416" cy="4471416"/>
            <a:chOff x="39878350" y="0"/>
            <a:chExt cx="4471416" cy="4471416"/>
          </a:xfrm>
        </p:grpSpPr>
        <p:sp>
          <p:nvSpPr>
            <p:cNvPr id="7" name="Oval 6"/>
            <p:cNvSpPr/>
            <p:nvPr/>
          </p:nvSpPr>
          <p:spPr bwMode="auto">
            <a:xfrm>
              <a:off x="39878350" y="0"/>
              <a:ext cx="4471416" cy="447141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79366" y="0"/>
              <a:ext cx="4470400" cy="4470400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 bwMode="auto">
          <a:xfrm>
            <a:off x="39550122" y="22436847"/>
            <a:ext cx="10582" cy="17039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21449</TotalTime>
  <Words>374</Words>
  <Application>Microsoft Macintosh PowerPoint</Application>
  <PresentationFormat>Custom</PresentationFormat>
  <Paragraphs>96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Phil 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P</dc:creator>
  <cp:lastModifiedBy>user</cp:lastModifiedBy>
  <cp:revision>157</cp:revision>
  <dcterms:created xsi:type="dcterms:W3CDTF">2009-11-08T22:14:23Z</dcterms:created>
  <dcterms:modified xsi:type="dcterms:W3CDTF">2015-12-09T17:21:23Z</dcterms:modified>
</cp:coreProperties>
</file>