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51206400" cy="38404800"/>
  <p:notesSz cx="6858000" cy="9144000"/>
  <p:defaultText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D400"/>
    <a:srgbClr val="434AAA"/>
    <a:srgbClr val="71CAE4"/>
    <a:srgbClr val="1AB5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01" autoAdjust="0"/>
    <p:restoredTop sz="94660"/>
  </p:normalViewPr>
  <p:slideViewPr>
    <p:cSldViewPr snapToGrid="0" snapToObjects="1">
      <p:cViewPr>
        <p:scale>
          <a:sx n="35" d="100"/>
          <a:sy n="35" d="100"/>
        </p:scale>
        <p:origin x="-80" y="1576"/>
      </p:cViewPr>
      <p:guideLst>
        <p:guide orient="horz" pos="12096"/>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71CCC6-359C-294F-9DA8-EB0BAE1B0E5C}" type="datetimeFigureOut">
              <a:rPr lang="en-US" smtClean="0"/>
              <a:t>12/7/18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F99212-729E-4144-986E-78BE2E9124E9}" type="slidenum">
              <a:rPr lang="en-US" smtClean="0"/>
              <a:t>‹#›</a:t>
            </a:fld>
            <a:endParaRPr lang="en-US"/>
          </a:p>
        </p:txBody>
      </p:sp>
    </p:spTree>
    <p:extLst>
      <p:ext uri="{BB962C8B-B14F-4D97-AF65-F5344CB8AC3E}">
        <p14:creationId xmlns:p14="http://schemas.microsoft.com/office/powerpoint/2010/main" val="3064609275"/>
      </p:ext>
    </p:extLst>
  </p:cSld>
  <p:clrMap bg1="lt1" tx1="dk1" bg2="lt2" tx2="dk2" accent1="accent1" accent2="accent2" accent3="accent3" accent4="accent4" accent5="accent5" accent6="accent6" hlink="hlink" folHlink="folHlink"/>
  <p:notesStyle>
    <a:lvl1pPr marL="0" algn="l" defTabSz="2560320" rtl="0" eaLnBrk="1" latinLnBrk="0" hangingPunct="1">
      <a:defRPr sz="6700" kern="1200">
        <a:solidFill>
          <a:schemeClr val="tx1"/>
        </a:solidFill>
        <a:latin typeface="+mn-lt"/>
        <a:ea typeface="+mn-ea"/>
        <a:cs typeface="+mn-cs"/>
      </a:defRPr>
    </a:lvl1pPr>
    <a:lvl2pPr marL="2560320" algn="l" defTabSz="2560320" rtl="0" eaLnBrk="1" latinLnBrk="0" hangingPunct="1">
      <a:defRPr sz="6700" kern="1200">
        <a:solidFill>
          <a:schemeClr val="tx1"/>
        </a:solidFill>
        <a:latin typeface="+mn-lt"/>
        <a:ea typeface="+mn-ea"/>
        <a:cs typeface="+mn-cs"/>
      </a:defRPr>
    </a:lvl2pPr>
    <a:lvl3pPr marL="5120640" algn="l" defTabSz="2560320" rtl="0" eaLnBrk="1" latinLnBrk="0" hangingPunct="1">
      <a:defRPr sz="6700" kern="1200">
        <a:solidFill>
          <a:schemeClr val="tx1"/>
        </a:solidFill>
        <a:latin typeface="+mn-lt"/>
        <a:ea typeface="+mn-ea"/>
        <a:cs typeface="+mn-cs"/>
      </a:defRPr>
    </a:lvl3pPr>
    <a:lvl4pPr marL="7680960" algn="l" defTabSz="2560320" rtl="0" eaLnBrk="1" latinLnBrk="0" hangingPunct="1">
      <a:defRPr sz="6700" kern="1200">
        <a:solidFill>
          <a:schemeClr val="tx1"/>
        </a:solidFill>
        <a:latin typeface="+mn-lt"/>
        <a:ea typeface="+mn-ea"/>
        <a:cs typeface="+mn-cs"/>
      </a:defRPr>
    </a:lvl4pPr>
    <a:lvl5pPr marL="10241280" algn="l" defTabSz="2560320" rtl="0" eaLnBrk="1" latinLnBrk="0" hangingPunct="1">
      <a:defRPr sz="6700" kern="1200">
        <a:solidFill>
          <a:schemeClr val="tx1"/>
        </a:solidFill>
        <a:latin typeface="+mn-lt"/>
        <a:ea typeface="+mn-ea"/>
        <a:cs typeface="+mn-cs"/>
      </a:defRPr>
    </a:lvl5pPr>
    <a:lvl6pPr marL="12801600" algn="l" defTabSz="2560320" rtl="0" eaLnBrk="1" latinLnBrk="0" hangingPunct="1">
      <a:defRPr sz="6700" kern="1200">
        <a:solidFill>
          <a:schemeClr val="tx1"/>
        </a:solidFill>
        <a:latin typeface="+mn-lt"/>
        <a:ea typeface="+mn-ea"/>
        <a:cs typeface="+mn-cs"/>
      </a:defRPr>
    </a:lvl6pPr>
    <a:lvl7pPr marL="15361920" algn="l" defTabSz="2560320" rtl="0" eaLnBrk="1" latinLnBrk="0" hangingPunct="1">
      <a:defRPr sz="6700" kern="1200">
        <a:solidFill>
          <a:schemeClr val="tx1"/>
        </a:solidFill>
        <a:latin typeface="+mn-lt"/>
        <a:ea typeface="+mn-ea"/>
        <a:cs typeface="+mn-cs"/>
      </a:defRPr>
    </a:lvl7pPr>
    <a:lvl8pPr marL="17922240" algn="l" defTabSz="2560320" rtl="0" eaLnBrk="1" latinLnBrk="0" hangingPunct="1">
      <a:defRPr sz="6700" kern="1200">
        <a:solidFill>
          <a:schemeClr val="tx1"/>
        </a:solidFill>
        <a:latin typeface="+mn-lt"/>
        <a:ea typeface="+mn-ea"/>
        <a:cs typeface="+mn-cs"/>
      </a:defRPr>
    </a:lvl8pPr>
    <a:lvl9pPr marL="20482560" algn="l" defTabSz="2560320" rtl="0" eaLnBrk="1" latinLnBrk="0" hangingPunct="1">
      <a:defRPr sz="6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99212-729E-4144-986E-78BE2E9124E9}" type="slidenum">
              <a:rPr lang="en-US" smtClean="0"/>
              <a:t>1</a:t>
            </a:fld>
            <a:endParaRPr lang="en-US"/>
          </a:p>
        </p:txBody>
      </p:sp>
    </p:spTree>
    <p:extLst>
      <p:ext uri="{BB962C8B-B14F-4D97-AF65-F5344CB8AC3E}">
        <p14:creationId xmlns:p14="http://schemas.microsoft.com/office/powerpoint/2010/main" val="412362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30383"/>
            <a:ext cx="4352544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21762720"/>
            <a:ext cx="35844480" cy="9814560"/>
          </a:xfrm>
        </p:spPr>
        <p:txBody>
          <a:bodyPr/>
          <a:lstStyle>
            <a:lvl1pPr marL="0" indent="0" algn="ctr">
              <a:buNone/>
              <a:defRPr>
                <a:solidFill>
                  <a:schemeClr val="tx1">
                    <a:tint val="75000"/>
                  </a:schemeClr>
                </a:solidFill>
              </a:defRPr>
            </a:lvl1pPr>
            <a:lvl2pPr marL="2560320" indent="0" algn="ctr">
              <a:buNone/>
              <a:defRPr>
                <a:solidFill>
                  <a:schemeClr val="tx1">
                    <a:tint val="75000"/>
                  </a:schemeClr>
                </a:solidFill>
              </a:defRPr>
            </a:lvl2pPr>
            <a:lvl3pPr marL="5120640" indent="0" algn="ctr">
              <a:buNone/>
              <a:defRPr>
                <a:solidFill>
                  <a:schemeClr val="tx1">
                    <a:tint val="75000"/>
                  </a:schemeClr>
                </a:solidFill>
              </a:defRPr>
            </a:lvl3pPr>
            <a:lvl4pPr marL="7680960" indent="0" algn="ctr">
              <a:buNone/>
              <a:defRPr>
                <a:solidFill>
                  <a:schemeClr val="tx1">
                    <a:tint val="75000"/>
                  </a:schemeClr>
                </a:solidFill>
              </a:defRPr>
            </a:lvl4pPr>
            <a:lvl5pPr marL="10241280" indent="0" algn="ctr">
              <a:buNone/>
              <a:defRPr>
                <a:solidFill>
                  <a:schemeClr val="tx1">
                    <a:tint val="75000"/>
                  </a:schemeClr>
                </a:solidFill>
              </a:defRPr>
            </a:lvl5pPr>
            <a:lvl6pPr marL="12801600" indent="0" algn="ctr">
              <a:buNone/>
              <a:defRPr>
                <a:solidFill>
                  <a:schemeClr val="tx1">
                    <a:tint val="75000"/>
                  </a:schemeClr>
                </a:solidFill>
              </a:defRPr>
            </a:lvl6pPr>
            <a:lvl7pPr marL="15361920" indent="0" algn="ctr">
              <a:buNone/>
              <a:defRPr>
                <a:solidFill>
                  <a:schemeClr val="tx1">
                    <a:tint val="75000"/>
                  </a:schemeClr>
                </a:solidFill>
              </a:defRPr>
            </a:lvl7pPr>
            <a:lvl8pPr marL="17922240" indent="0" algn="ctr">
              <a:buNone/>
              <a:defRPr>
                <a:solidFill>
                  <a:schemeClr val="tx1">
                    <a:tint val="75000"/>
                  </a:schemeClr>
                </a:solidFill>
              </a:defRPr>
            </a:lvl8pPr>
            <a:lvl9pPr marL="2048256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F0E133-10F8-5444-9110-9271E89D12C5}" type="datetimeFigureOut">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69778-DD3A-5E46-B92D-D40220197418}" type="slidenum">
              <a:rPr lang="en-US" smtClean="0"/>
              <a:t>‹#›</a:t>
            </a:fld>
            <a:endParaRPr lang="en-US"/>
          </a:p>
        </p:txBody>
      </p:sp>
    </p:spTree>
    <p:extLst>
      <p:ext uri="{BB962C8B-B14F-4D97-AF65-F5344CB8AC3E}">
        <p14:creationId xmlns:p14="http://schemas.microsoft.com/office/powerpoint/2010/main" val="450567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F0E133-10F8-5444-9110-9271E89D12C5}" type="datetimeFigureOut">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69778-DD3A-5E46-B92D-D40220197418}" type="slidenum">
              <a:rPr lang="en-US" smtClean="0"/>
              <a:t>‹#›</a:t>
            </a:fld>
            <a:endParaRPr lang="en-US"/>
          </a:p>
        </p:txBody>
      </p:sp>
    </p:spTree>
    <p:extLst>
      <p:ext uri="{BB962C8B-B14F-4D97-AF65-F5344CB8AC3E}">
        <p14:creationId xmlns:p14="http://schemas.microsoft.com/office/powerpoint/2010/main" val="2969419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8614416"/>
            <a:ext cx="64514733" cy="183498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39576" y="8614416"/>
            <a:ext cx="192708527" cy="183498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F0E133-10F8-5444-9110-9271E89D12C5}" type="datetimeFigureOut">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69778-DD3A-5E46-B92D-D40220197418}" type="slidenum">
              <a:rPr lang="en-US" smtClean="0"/>
              <a:t>‹#›</a:t>
            </a:fld>
            <a:endParaRPr lang="en-US"/>
          </a:p>
        </p:txBody>
      </p:sp>
    </p:spTree>
    <p:extLst>
      <p:ext uri="{BB962C8B-B14F-4D97-AF65-F5344CB8AC3E}">
        <p14:creationId xmlns:p14="http://schemas.microsoft.com/office/powerpoint/2010/main" val="2679311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F0E133-10F8-5444-9110-9271E89D12C5}" type="datetimeFigureOut">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69778-DD3A-5E46-B92D-D40220197418}" type="slidenum">
              <a:rPr lang="en-US" smtClean="0"/>
              <a:t>‹#›</a:t>
            </a:fld>
            <a:endParaRPr lang="en-US"/>
          </a:p>
        </p:txBody>
      </p:sp>
    </p:spTree>
    <p:extLst>
      <p:ext uri="{BB962C8B-B14F-4D97-AF65-F5344CB8AC3E}">
        <p14:creationId xmlns:p14="http://schemas.microsoft.com/office/powerpoint/2010/main" val="126470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8643"/>
            <a:ext cx="43525440" cy="7627620"/>
          </a:xfrm>
        </p:spPr>
        <p:txBody>
          <a:bodyPr anchor="t"/>
          <a:lstStyle>
            <a:lvl1pPr algn="l">
              <a:defRPr sz="224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6277596"/>
            <a:ext cx="43525440" cy="8401047"/>
          </a:xfrm>
        </p:spPr>
        <p:txBody>
          <a:bodyPr anchor="b"/>
          <a:lstStyle>
            <a:lvl1pPr marL="0" indent="0">
              <a:buNone/>
              <a:defRPr sz="11200">
                <a:solidFill>
                  <a:schemeClr val="tx1">
                    <a:tint val="75000"/>
                  </a:schemeClr>
                </a:solidFill>
              </a:defRPr>
            </a:lvl1pPr>
            <a:lvl2pPr marL="2560320" indent="0">
              <a:buNone/>
              <a:defRPr sz="10100">
                <a:solidFill>
                  <a:schemeClr val="tx1">
                    <a:tint val="75000"/>
                  </a:schemeClr>
                </a:solidFill>
              </a:defRPr>
            </a:lvl2pPr>
            <a:lvl3pPr marL="5120640" indent="0">
              <a:buNone/>
              <a:defRPr sz="9000">
                <a:solidFill>
                  <a:schemeClr val="tx1">
                    <a:tint val="75000"/>
                  </a:schemeClr>
                </a:solidFill>
              </a:defRPr>
            </a:lvl3pPr>
            <a:lvl4pPr marL="7680960" indent="0">
              <a:buNone/>
              <a:defRPr sz="7800">
                <a:solidFill>
                  <a:schemeClr val="tx1">
                    <a:tint val="75000"/>
                  </a:schemeClr>
                </a:solidFill>
              </a:defRPr>
            </a:lvl4pPr>
            <a:lvl5pPr marL="10241280" indent="0">
              <a:buNone/>
              <a:defRPr sz="7800">
                <a:solidFill>
                  <a:schemeClr val="tx1">
                    <a:tint val="75000"/>
                  </a:schemeClr>
                </a:solidFill>
              </a:defRPr>
            </a:lvl5pPr>
            <a:lvl6pPr marL="12801600" indent="0">
              <a:buNone/>
              <a:defRPr sz="7800">
                <a:solidFill>
                  <a:schemeClr val="tx1">
                    <a:tint val="75000"/>
                  </a:schemeClr>
                </a:solidFill>
              </a:defRPr>
            </a:lvl6pPr>
            <a:lvl7pPr marL="15361920" indent="0">
              <a:buNone/>
              <a:defRPr sz="7800">
                <a:solidFill>
                  <a:schemeClr val="tx1">
                    <a:tint val="75000"/>
                  </a:schemeClr>
                </a:solidFill>
              </a:defRPr>
            </a:lvl7pPr>
            <a:lvl8pPr marL="17922240" indent="0">
              <a:buNone/>
              <a:defRPr sz="7800">
                <a:solidFill>
                  <a:schemeClr val="tx1">
                    <a:tint val="75000"/>
                  </a:schemeClr>
                </a:solidFill>
              </a:defRPr>
            </a:lvl8pPr>
            <a:lvl9pPr marL="20482560" indent="0">
              <a:buNone/>
              <a:defRPr sz="7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F0E133-10F8-5444-9110-9271E89D12C5}" type="datetimeFigureOut">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69778-DD3A-5E46-B92D-D40220197418}" type="slidenum">
              <a:rPr lang="en-US" smtClean="0"/>
              <a:t>‹#›</a:t>
            </a:fld>
            <a:endParaRPr lang="en-US"/>
          </a:p>
        </p:txBody>
      </p:sp>
    </p:spTree>
    <p:extLst>
      <p:ext uri="{BB962C8B-B14F-4D97-AF65-F5344CB8AC3E}">
        <p14:creationId xmlns:p14="http://schemas.microsoft.com/office/powerpoint/2010/main" val="291206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39573" y="50184056"/>
            <a:ext cx="128611627"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3804643" y="50184056"/>
            <a:ext cx="128611633"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F0E133-10F8-5444-9110-9271E89D12C5}" type="datetimeFigureOut">
              <a:rPr lang="en-US" smtClean="0"/>
              <a:t>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69778-DD3A-5E46-B92D-D40220197418}" type="slidenum">
              <a:rPr lang="en-US" smtClean="0"/>
              <a:t>‹#›</a:t>
            </a:fld>
            <a:endParaRPr lang="en-US"/>
          </a:p>
        </p:txBody>
      </p:sp>
    </p:spTree>
    <p:extLst>
      <p:ext uri="{BB962C8B-B14F-4D97-AF65-F5344CB8AC3E}">
        <p14:creationId xmlns:p14="http://schemas.microsoft.com/office/powerpoint/2010/main" val="224576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537973"/>
            <a:ext cx="46085760" cy="6400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8596633"/>
            <a:ext cx="22625053"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4" name="Content Placeholder 3"/>
          <p:cNvSpPr>
            <a:spLocks noGrp="1"/>
          </p:cNvSpPr>
          <p:nvPr>
            <p:ph sz="half" idx="2"/>
          </p:nvPr>
        </p:nvSpPr>
        <p:spPr>
          <a:xfrm>
            <a:off x="2560320" y="12179300"/>
            <a:ext cx="22625053"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8596633"/>
            <a:ext cx="22633940"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6" name="Content Placeholder 5"/>
          <p:cNvSpPr>
            <a:spLocks noGrp="1"/>
          </p:cNvSpPr>
          <p:nvPr>
            <p:ph sz="quarter" idx="4"/>
          </p:nvPr>
        </p:nvSpPr>
        <p:spPr>
          <a:xfrm>
            <a:off x="26012143" y="12179300"/>
            <a:ext cx="22633940"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F0E133-10F8-5444-9110-9271E89D12C5}" type="datetimeFigureOut">
              <a:rPr lang="en-US" smtClean="0"/>
              <a:t>12/7/18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69778-DD3A-5E46-B92D-D40220197418}" type="slidenum">
              <a:rPr lang="en-US" smtClean="0"/>
              <a:t>‹#›</a:t>
            </a:fld>
            <a:endParaRPr lang="en-US"/>
          </a:p>
        </p:txBody>
      </p:sp>
    </p:spTree>
    <p:extLst>
      <p:ext uri="{BB962C8B-B14F-4D97-AF65-F5344CB8AC3E}">
        <p14:creationId xmlns:p14="http://schemas.microsoft.com/office/powerpoint/2010/main" val="7601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F0E133-10F8-5444-9110-9271E89D12C5}" type="datetimeFigureOut">
              <a:rPr lang="en-US" smtClean="0"/>
              <a:t>12/7/18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69778-DD3A-5E46-B92D-D40220197418}" type="slidenum">
              <a:rPr lang="en-US" smtClean="0"/>
              <a:t>‹#›</a:t>
            </a:fld>
            <a:endParaRPr lang="en-US"/>
          </a:p>
        </p:txBody>
      </p:sp>
    </p:spTree>
    <p:extLst>
      <p:ext uri="{BB962C8B-B14F-4D97-AF65-F5344CB8AC3E}">
        <p14:creationId xmlns:p14="http://schemas.microsoft.com/office/powerpoint/2010/main" val="3858230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0E133-10F8-5444-9110-9271E89D12C5}" type="datetimeFigureOut">
              <a:rPr lang="en-US" smtClean="0"/>
              <a:t>12/7/18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69778-DD3A-5E46-B92D-D40220197418}" type="slidenum">
              <a:rPr lang="en-US" smtClean="0"/>
              <a:t>‹#›</a:t>
            </a:fld>
            <a:endParaRPr lang="en-US"/>
          </a:p>
        </p:txBody>
      </p:sp>
    </p:spTree>
    <p:extLst>
      <p:ext uri="{BB962C8B-B14F-4D97-AF65-F5344CB8AC3E}">
        <p14:creationId xmlns:p14="http://schemas.microsoft.com/office/powerpoint/2010/main" val="169235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529080"/>
            <a:ext cx="16846553" cy="6507480"/>
          </a:xfrm>
        </p:spPr>
        <p:txBody>
          <a:bodyPr anchor="b"/>
          <a:lstStyle>
            <a:lvl1pPr algn="l">
              <a:defRPr sz="11200" b="1"/>
            </a:lvl1pPr>
          </a:lstStyle>
          <a:p>
            <a:r>
              <a:rPr lang="en-US" smtClean="0"/>
              <a:t>Click to edit Master title style</a:t>
            </a:r>
            <a:endParaRPr lang="en-US"/>
          </a:p>
        </p:txBody>
      </p:sp>
      <p:sp>
        <p:nvSpPr>
          <p:cNvPr id="3" name="Content Placeholder 2"/>
          <p:cNvSpPr>
            <a:spLocks noGrp="1"/>
          </p:cNvSpPr>
          <p:nvPr>
            <p:ph idx="1"/>
          </p:nvPr>
        </p:nvSpPr>
        <p:spPr>
          <a:xfrm>
            <a:off x="20020280" y="1529083"/>
            <a:ext cx="28625800" cy="32777433"/>
          </a:xfrm>
        </p:spPr>
        <p:txBody>
          <a:bodyPr/>
          <a:lstStyle>
            <a:lvl1pPr>
              <a:defRPr sz="17900"/>
            </a:lvl1pPr>
            <a:lvl2pPr>
              <a:defRPr sz="15700"/>
            </a:lvl2pPr>
            <a:lvl3pPr>
              <a:defRPr sz="13400"/>
            </a:lvl3pPr>
            <a:lvl4pPr>
              <a:defRPr sz="11200"/>
            </a:lvl4pPr>
            <a:lvl5pPr>
              <a:defRPr sz="11200"/>
            </a:lvl5pPr>
            <a:lvl6pPr>
              <a:defRPr sz="11200"/>
            </a:lvl6pPr>
            <a:lvl7pPr>
              <a:defRPr sz="11200"/>
            </a:lvl7pPr>
            <a:lvl8pPr>
              <a:defRPr sz="11200"/>
            </a:lvl8pPr>
            <a:lvl9pPr>
              <a:defRPr sz="1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3" y="8036563"/>
            <a:ext cx="16846553" cy="26269953"/>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0E133-10F8-5444-9110-9271E89D12C5}" type="datetimeFigureOut">
              <a:rPr lang="en-US" smtClean="0"/>
              <a:t>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69778-DD3A-5E46-B92D-D40220197418}" type="slidenum">
              <a:rPr lang="en-US" smtClean="0"/>
              <a:t>‹#›</a:t>
            </a:fld>
            <a:endParaRPr lang="en-US"/>
          </a:p>
        </p:txBody>
      </p:sp>
    </p:spTree>
    <p:extLst>
      <p:ext uri="{BB962C8B-B14F-4D97-AF65-F5344CB8AC3E}">
        <p14:creationId xmlns:p14="http://schemas.microsoft.com/office/powerpoint/2010/main" val="353817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883360"/>
            <a:ext cx="30723840" cy="3173733"/>
          </a:xfrm>
        </p:spPr>
        <p:txBody>
          <a:bodyPr anchor="b"/>
          <a:lstStyle>
            <a:lvl1pPr algn="l">
              <a:defRPr sz="11200" b="1"/>
            </a:lvl1pPr>
          </a:lstStyle>
          <a:p>
            <a:r>
              <a:rPr lang="en-US" smtClean="0"/>
              <a:t>Click to edit Master title style</a:t>
            </a:r>
            <a:endParaRPr lang="en-US"/>
          </a:p>
        </p:txBody>
      </p:sp>
      <p:sp>
        <p:nvSpPr>
          <p:cNvPr id="3" name="Picture Placeholder 2"/>
          <p:cNvSpPr>
            <a:spLocks noGrp="1"/>
          </p:cNvSpPr>
          <p:nvPr>
            <p:ph type="pic" idx="1"/>
          </p:nvPr>
        </p:nvSpPr>
        <p:spPr>
          <a:xfrm>
            <a:off x="10036813" y="3431540"/>
            <a:ext cx="30723840" cy="23042880"/>
          </a:xfrm>
        </p:spPr>
        <p:txBody>
          <a:bodyPr/>
          <a:lstStyle>
            <a:lvl1pPr marL="0" indent="0">
              <a:buNone/>
              <a:defRPr sz="17900"/>
            </a:lvl1pPr>
            <a:lvl2pPr marL="2560320" indent="0">
              <a:buNone/>
              <a:defRPr sz="15700"/>
            </a:lvl2pPr>
            <a:lvl3pPr marL="5120640" indent="0">
              <a:buNone/>
              <a:defRPr sz="1340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endParaRPr lang="en-US"/>
          </a:p>
        </p:txBody>
      </p:sp>
      <p:sp>
        <p:nvSpPr>
          <p:cNvPr id="4" name="Text Placeholder 3"/>
          <p:cNvSpPr>
            <a:spLocks noGrp="1"/>
          </p:cNvSpPr>
          <p:nvPr>
            <p:ph type="body" sz="half" idx="2"/>
          </p:nvPr>
        </p:nvSpPr>
        <p:spPr>
          <a:xfrm>
            <a:off x="10036813" y="30057093"/>
            <a:ext cx="30723840" cy="4507227"/>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0E133-10F8-5444-9110-9271E89D12C5}" type="datetimeFigureOut">
              <a:rPr lang="en-US" smtClean="0"/>
              <a:t>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69778-DD3A-5E46-B92D-D40220197418}" type="slidenum">
              <a:rPr lang="en-US" smtClean="0"/>
              <a:t>‹#›</a:t>
            </a:fld>
            <a:endParaRPr lang="en-US"/>
          </a:p>
        </p:txBody>
      </p:sp>
    </p:spTree>
    <p:extLst>
      <p:ext uri="{BB962C8B-B14F-4D97-AF65-F5344CB8AC3E}">
        <p14:creationId xmlns:p14="http://schemas.microsoft.com/office/powerpoint/2010/main" val="4002373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537973"/>
            <a:ext cx="46085760" cy="6400800"/>
          </a:xfrm>
          <a:prstGeom prst="rect">
            <a:avLst/>
          </a:prstGeom>
        </p:spPr>
        <p:txBody>
          <a:bodyPr vert="horz" lIns="512064" tIns="256032" rIns="512064" bIns="25603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8961123"/>
            <a:ext cx="46085760" cy="25345393"/>
          </a:xfrm>
          <a:prstGeom prst="rect">
            <a:avLst/>
          </a:prstGeom>
        </p:spPr>
        <p:txBody>
          <a:bodyPr vert="horz" lIns="512064" tIns="256032" rIns="512064" bIns="2560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5595563"/>
            <a:ext cx="11948160" cy="2044700"/>
          </a:xfrm>
          <a:prstGeom prst="rect">
            <a:avLst/>
          </a:prstGeom>
        </p:spPr>
        <p:txBody>
          <a:bodyPr vert="horz" lIns="512064" tIns="256032" rIns="512064" bIns="256032" rtlCol="0" anchor="ctr"/>
          <a:lstStyle>
            <a:lvl1pPr algn="l">
              <a:defRPr sz="6700">
                <a:solidFill>
                  <a:schemeClr val="tx1">
                    <a:tint val="75000"/>
                  </a:schemeClr>
                </a:solidFill>
              </a:defRPr>
            </a:lvl1pPr>
          </a:lstStyle>
          <a:p>
            <a:fld id="{CCF0E133-10F8-5444-9110-9271E89D12C5}" type="datetimeFigureOut">
              <a:rPr lang="en-US" smtClean="0"/>
              <a:t>12/7/18</a:t>
            </a:fld>
            <a:endParaRPr lang="en-US"/>
          </a:p>
        </p:txBody>
      </p:sp>
      <p:sp>
        <p:nvSpPr>
          <p:cNvPr id="5" name="Footer Placeholder 4"/>
          <p:cNvSpPr>
            <a:spLocks noGrp="1"/>
          </p:cNvSpPr>
          <p:nvPr>
            <p:ph type="ftr" sz="quarter" idx="3"/>
          </p:nvPr>
        </p:nvSpPr>
        <p:spPr>
          <a:xfrm>
            <a:off x="17495520" y="35595563"/>
            <a:ext cx="16215360" cy="2044700"/>
          </a:xfrm>
          <a:prstGeom prst="rect">
            <a:avLst/>
          </a:prstGeom>
        </p:spPr>
        <p:txBody>
          <a:bodyPr vert="horz" lIns="512064" tIns="256032" rIns="512064" bIns="256032" rtlCol="0" anchor="ctr"/>
          <a:lstStyle>
            <a:lvl1pPr algn="ctr">
              <a:defRPr sz="6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5595563"/>
            <a:ext cx="11948160" cy="2044700"/>
          </a:xfrm>
          <a:prstGeom prst="rect">
            <a:avLst/>
          </a:prstGeom>
        </p:spPr>
        <p:txBody>
          <a:bodyPr vert="horz" lIns="512064" tIns="256032" rIns="512064" bIns="256032" rtlCol="0" anchor="ctr"/>
          <a:lstStyle>
            <a:lvl1pPr algn="r">
              <a:defRPr sz="6700">
                <a:solidFill>
                  <a:schemeClr val="tx1">
                    <a:tint val="75000"/>
                  </a:schemeClr>
                </a:solidFill>
              </a:defRPr>
            </a:lvl1pPr>
          </a:lstStyle>
          <a:p>
            <a:fld id="{4CD69778-DD3A-5E46-B92D-D40220197418}" type="slidenum">
              <a:rPr lang="en-US" smtClean="0"/>
              <a:t>‹#›</a:t>
            </a:fld>
            <a:endParaRPr lang="en-US"/>
          </a:p>
        </p:txBody>
      </p:sp>
    </p:spTree>
    <p:extLst>
      <p:ext uri="{BB962C8B-B14F-4D97-AF65-F5344CB8AC3E}">
        <p14:creationId xmlns:p14="http://schemas.microsoft.com/office/powerpoint/2010/main" val="273358733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60320" rtl="0" eaLnBrk="1" latinLnBrk="0" hangingPunct="1">
        <a:spcBef>
          <a:spcPct val="0"/>
        </a:spcBef>
        <a:buNone/>
        <a:defRPr sz="24600" kern="1200">
          <a:solidFill>
            <a:schemeClr val="tx1"/>
          </a:solidFill>
          <a:latin typeface="+mj-lt"/>
          <a:ea typeface="+mj-ea"/>
          <a:cs typeface="+mj-cs"/>
        </a:defRPr>
      </a:lvl1pPr>
    </p:titleStyle>
    <p:bodyStyle>
      <a:lvl1pPr marL="1920240" indent="-1920240" algn="l" defTabSz="2560320" rtl="0" eaLnBrk="1" latinLnBrk="0" hangingPunct="1">
        <a:spcBef>
          <a:spcPct val="20000"/>
        </a:spcBef>
        <a:buFont typeface="Arial"/>
        <a:buChar char="•"/>
        <a:defRPr sz="17900" kern="1200">
          <a:solidFill>
            <a:schemeClr val="tx1"/>
          </a:solidFill>
          <a:latin typeface="+mn-lt"/>
          <a:ea typeface="+mn-ea"/>
          <a:cs typeface="+mn-cs"/>
        </a:defRPr>
      </a:lvl1pPr>
      <a:lvl2pPr marL="4160520" indent="-1600200" algn="l" defTabSz="2560320" rtl="0" eaLnBrk="1" latinLnBrk="0" hangingPunct="1">
        <a:spcBef>
          <a:spcPct val="20000"/>
        </a:spcBef>
        <a:buFont typeface="Arial"/>
        <a:buChar char="–"/>
        <a:defRPr sz="15700" kern="1200">
          <a:solidFill>
            <a:schemeClr val="tx1"/>
          </a:solidFill>
          <a:latin typeface="+mn-lt"/>
          <a:ea typeface="+mn-ea"/>
          <a:cs typeface="+mn-cs"/>
        </a:defRPr>
      </a:lvl2pPr>
      <a:lvl3pPr marL="6400800" indent="-1280160" algn="l" defTabSz="2560320" rtl="0" eaLnBrk="1" latinLnBrk="0" hangingPunct="1">
        <a:spcBef>
          <a:spcPct val="20000"/>
        </a:spcBef>
        <a:buFont typeface="Arial"/>
        <a:buChar char="•"/>
        <a:defRPr sz="13400" kern="1200">
          <a:solidFill>
            <a:schemeClr val="tx1"/>
          </a:solidFill>
          <a:latin typeface="+mn-lt"/>
          <a:ea typeface="+mn-ea"/>
          <a:cs typeface="+mn-cs"/>
        </a:defRPr>
      </a:lvl3pPr>
      <a:lvl4pPr marL="8961120" indent="-1280160" algn="l" defTabSz="2560320" rtl="0" eaLnBrk="1" latinLnBrk="0" hangingPunct="1">
        <a:spcBef>
          <a:spcPct val="20000"/>
        </a:spcBef>
        <a:buFont typeface="Arial"/>
        <a:buChar char="–"/>
        <a:defRPr sz="11200" kern="1200">
          <a:solidFill>
            <a:schemeClr val="tx1"/>
          </a:solidFill>
          <a:latin typeface="+mn-lt"/>
          <a:ea typeface="+mn-ea"/>
          <a:cs typeface="+mn-cs"/>
        </a:defRPr>
      </a:lvl4pPr>
      <a:lvl5pPr marL="11521440" indent="-1280160" algn="l" defTabSz="2560320" rtl="0" eaLnBrk="1" latinLnBrk="0" hangingPunct="1">
        <a:spcBef>
          <a:spcPct val="20000"/>
        </a:spcBef>
        <a:buFont typeface="Arial"/>
        <a:buChar char="»"/>
        <a:defRPr sz="11200" kern="1200">
          <a:solidFill>
            <a:schemeClr val="tx1"/>
          </a:solidFill>
          <a:latin typeface="+mn-lt"/>
          <a:ea typeface="+mn-ea"/>
          <a:cs typeface="+mn-cs"/>
        </a:defRPr>
      </a:lvl5pPr>
      <a:lvl6pPr marL="14081760" indent="-1280160" algn="l" defTabSz="2560320" rtl="0" eaLnBrk="1" latinLnBrk="0" hangingPunct="1">
        <a:spcBef>
          <a:spcPct val="20000"/>
        </a:spcBef>
        <a:buFont typeface="Arial"/>
        <a:buChar char="•"/>
        <a:defRPr sz="11200" kern="1200">
          <a:solidFill>
            <a:schemeClr val="tx1"/>
          </a:solidFill>
          <a:latin typeface="+mn-lt"/>
          <a:ea typeface="+mn-ea"/>
          <a:cs typeface="+mn-cs"/>
        </a:defRPr>
      </a:lvl6pPr>
      <a:lvl7pPr marL="16642080" indent="-1280160" algn="l" defTabSz="2560320" rtl="0" eaLnBrk="1" latinLnBrk="0" hangingPunct="1">
        <a:spcBef>
          <a:spcPct val="20000"/>
        </a:spcBef>
        <a:buFont typeface="Arial"/>
        <a:buChar char="•"/>
        <a:defRPr sz="11200" kern="1200">
          <a:solidFill>
            <a:schemeClr val="tx1"/>
          </a:solidFill>
          <a:latin typeface="+mn-lt"/>
          <a:ea typeface="+mn-ea"/>
          <a:cs typeface="+mn-cs"/>
        </a:defRPr>
      </a:lvl7pPr>
      <a:lvl8pPr marL="19202400" indent="-1280160" algn="l" defTabSz="2560320" rtl="0" eaLnBrk="1" latinLnBrk="0" hangingPunct="1">
        <a:spcBef>
          <a:spcPct val="20000"/>
        </a:spcBef>
        <a:buFont typeface="Arial"/>
        <a:buChar char="•"/>
        <a:defRPr sz="11200" kern="1200">
          <a:solidFill>
            <a:schemeClr val="tx1"/>
          </a:solidFill>
          <a:latin typeface="+mn-lt"/>
          <a:ea typeface="+mn-ea"/>
          <a:cs typeface="+mn-cs"/>
        </a:defRPr>
      </a:lvl8pPr>
      <a:lvl9pPr marL="21762720" indent="-1280160" algn="l" defTabSz="2560320" rtl="0" eaLnBrk="1" latinLnBrk="0" hangingPunct="1">
        <a:spcBef>
          <a:spcPct val="20000"/>
        </a:spcBef>
        <a:buFont typeface="Arial"/>
        <a:buChar char="•"/>
        <a:defRPr sz="11200" kern="1200">
          <a:solidFill>
            <a:schemeClr val="tx1"/>
          </a:solidFill>
          <a:latin typeface="+mn-lt"/>
          <a:ea typeface="+mn-ea"/>
          <a:cs typeface="+mn-cs"/>
        </a:defRPr>
      </a:lvl9pPr>
    </p:bodyStyle>
    <p:other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8.png"/><Relationship Id="rId21" Type="http://schemas.openxmlformats.org/officeDocument/2006/relationships/image" Target="../media/image19.emf"/><Relationship Id="rId22" Type="http://schemas.openxmlformats.org/officeDocument/2006/relationships/image" Target="../media/image20.emf"/><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oleObject" Target="../embeddings/oleObject1.bin"/><Relationship Id="rId28" Type="http://schemas.openxmlformats.org/officeDocument/2006/relationships/image" Target="../media/image1.emf"/><Relationship Id="rId29" Type="http://schemas.openxmlformats.org/officeDocument/2006/relationships/image" Target="../media/image25.pn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image" Target="../media/image3.png"/><Relationship Id="rId30" Type="http://schemas.openxmlformats.org/officeDocument/2006/relationships/image" Target="../media/image26.png"/><Relationship Id="rId31" Type="http://schemas.openxmlformats.org/officeDocument/2006/relationships/image" Target="../media/image27.png"/><Relationship Id="rId32" Type="http://schemas.openxmlformats.org/officeDocument/2006/relationships/image" Target="../media/image28.png"/><Relationship Id="rId9"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33" Type="http://schemas.openxmlformats.org/officeDocument/2006/relationships/image" Target="../media/image29.png"/><Relationship Id="rId34" Type="http://schemas.openxmlformats.org/officeDocument/2006/relationships/image" Target="../media/image30.png"/><Relationship Id="rId35" Type="http://schemas.openxmlformats.org/officeDocument/2006/relationships/image" Target="../media/image31.png"/><Relationship Id="rId36" Type="http://schemas.openxmlformats.org/officeDocument/2006/relationships/image" Target="../media/image32.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37" Type="http://schemas.openxmlformats.org/officeDocument/2006/relationships/image" Target="../media/image33.png"/><Relationship Id="rId38"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71CAE4"/>
            </a:gs>
            <a:gs pos="4000">
              <a:srgbClr val="434AAA"/>
            </a:gs>
          </a:gsLst>
          <a:lin ang="16200000" scaled="0"/>
          <a:tileRect/>
        </a:gradFill>
        <a:effectLst/>
      </p:bgPr>
    </p:bg>
    <p:spTree>
      <p:nvGrpSpPr>
        <p:cNvPr id="1" name=""/>
        <p:cNvGrpSpPr/>
        <p:nvPr/>
      </p:nvGrpSpPr>
      <p:grpSpPr>
        <a:xfrm>
          <a:off x="0" y="0"/>
          <a:ext cx="0" cy="0"/>
          <a:chOff x="0" y="0"/>
          <a:chExt cx="0" cy="0"/>
        </a:xfrm>
      </p:grpSpPr>
      <p:sp>
        <p:nvSpPr>
          <p:cNvPr id="321" name="Rectangle 13"/>
          <p:cNvSpPr>
            <a:spLocks noChangeArrowheads="1"/>
          </p:cNvSpPr>
          <p:nvPr/>
        </p:nvSpPr>
        <p:spPr bwMode="auto">
          <a:xfrm>
            <a:off x="30671451" y="4435061"/>
            <a:ext cx="20250468" cy="19810294"/>
          </a:xfrm>
          <a:prstGeom prst="rect">
            <a:avLst/>
          </a:prstGeom>
          <a:solidFill>
            <a:srgbClr val="FFFFFF"/>
          </a:solidFill>
          <a:ln>
            <a:noFill/>
          </a:ln>
          <a:extLst/>
        </p:spPr>
        <p:txBody>
          <a:bodyPr wrap="none" lIns="83800" tIns="41899" rIns="83800" bIns="41899" anchor="ctr"/>
          <a:lstStyle/>
          <a:p>
            <a:pPr algn="ctr" defTabSz="838020"/>
            <a:endParaRPr lang="en-US" sz="2200" baseline="0" dirty="0">
              <a:latin typeface="Arial"/>
              <a:cs typeface="Arial"/>
            </a:endParaRPr>
          </a:p>
        </p:txBody>
      </p:sp>
      <p:pic>
        <p:nvPicPr>
          <p:cNvPr id="425" name="Picture 424" descr="Screen Shot 2018-12-06 at 5.05.31 AM.png"/>
          <p:cNvPicPr>
            <a:picLocks noChangeAspect="1"/>
          </p:cNvPicPr>
          <p:nvPr/>
        </p:nvPicPr>
        <p:blipFill rotWithShape="1">
          <a:blip r:embed="rId4">
            <a:extLst>
              <a:ext uri="{28A0092B-C50C-407E-A947-70E740481C1C}">
                <a14:useLocalDpi xmlns:a14="http://schemas.microsoft.com/office/drawing/2010/main" val="0"/>
              </a:ext>
            </a:extLst>
          </a:blip>
          <a:srcRect r="2365"/>
          <a:stretch/>
        </p:blipFill>
        <p:spPr>
          <a:xfrm>
            <a:off x="45768099" y="19949018"/>
            <a:ext cx="5140764" cy="3782451"/>
          </a:xfrm>
          <a:prstGeom prst="rect">
            <a:avLst/>
          </a:prstGeom>
        </p:spPr>
      </p:pic>
      <p:sp>
        <p:nvSpPr>
          <p:cNvPr id="398" name="Rectangle 13"/>
          <p:cNvSpPr>
            <a:spLocks noChangeArrowheads="1"/>
          </p:cNvSpPr>
          <p:nvPr/>
        </p:nvSpPr>
        <p:spPr bwMode="auto">
          <a:xfrm>
            <a:off x="30671451" y="24555995"/>
            <a:ext cx="20250468" cy="13594803"/>
          </a:xfrm>
          <a:prstGeom prst="rect">
            <a:avLst/>
          </a:prstGeom>
          <a:solidFill>
            <a:srgbClr val="FFFFFF"/>
          </a:solidFill>
          <a:ln>
            <a:noFill/>
          </a:ln>
          <a:extLst/>
        </p:spPr>
        <p:txBody>
          <a:bodyPr wrap="none" lIns="83800" tIns="41899" rIns="83800" bIns="41899" anchor="ctr"/>
          <a:lstStyle/>
          <a:p>
            <a:pPr algn="ctr" defTabSz="838020"/>
            <a:endParaRPr lang="en-US" sz="2200" baseline="0" dirty="0">
              <a:latin typeface="Arial"/>
              <a:cs typeface="Arial"/>
            </a:endParaRPr>
          </a:p>
        </p:txBody>
      </p:sp>
      <p:sp>
        <p:nvSpPr>
          <p:cNvPr id="274" name="Rectangle 13"/>
          <p:cNvSpPr>
            <a:spLocks noChangeArrowheads="1"/>
          </p:cNvSpPr>
          <p:nvPr/>
        </p:nvSpPr>
        <p:spPr bwMode="auto">
          <a:xfrm>
            <a:off x="289377" y="14638404"/>
            <a:ext cx="12105823" cy="23512396"/>
          </a:xfrm>
          <a:prstGeom prst="rect">
            <a:avLst/>
          </a:prstGeom>
          <a:solidFill>
            <a:schemeClr val="tx1"/>
          </a:solidFill>
          <a:ln>
            <a:noFill/>
          </a:ln>
          <a:extLst/>
        </p:spPr>
        <p:txBody>
          <a:bodyPr wrap="none" lIns="83800" tIns="41899" rIns="83800" bIns="41899" anchor="ctr"/>
          <a:lstStyle/>
          <a:p>
            <a:pPr algn="ctr" defTabSz="838020"/>
            <a:endParaRPr lang="en-US" sz="2200" baseline="0" dirty="0">
              <a:latin typeface="Arial"/>
              <a:cs typeface="Arial"/>
            </a:endParaRPr>
          </a:p>
        </p:txBody>
      </p:sp>
      <p:pic>
        <p:nvPicPr>
          <p:cNvPr id="283" name="Picture 282" descr="3d_bath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442" y="20762059"/>
            <a:ext cx="8976420" cy="8598104"/>
          </a:xfrm>
          <a:prstGeom prst="rect">
            <a:avLst/>
          </a:prstGeom>
        </p:spPr>
      </p:pic>
      <p:sp>
        <p:nvSpPr>
          <p:cNvPr id="227" name="Text Box 16"/>
          <p:cNvSpPr txBox="1">
            <a:spLocks noChangeArrowheads="1"/>
          </p:cNvSpPr>
          <p:nvPr/>
        </p:nvSpPr>
        <p:spPr bwMode="auto">
          <a:xfrm>
            <a:off x="340852" y="-102117"/>
            <a:ext cx="40756114" cy="1438853"/>
          </a:xfrm>
          <a:prstGeom prst="rect">
            <a:avLst/>
          </a:prstGeom>
          <a:noFill/>
          <a:ln>
            <a:noFill/>
          </a:ln>
          <a:extLst/>
        </p:spPr>
        <p:txBody>
          <a:bodyPr wrap="square" lIns="83800" tIns="41899" rIns="83800" bIns="41899">
            <a:spAutoFit/>
          </a:bodyPr>
          <a:lstStyle>
            <a:lvl1pPr defTabSz="838200">
              <a:defRPr sz="2400" baseline="-25000">
                <a:solidFill>
                  <a:schemeClr val="tx1"/>
                </a:solidFill>
                <a:latin typeface="Arial" charset="0"/>
                <a:ea typeface="ＭＳ Ｐゴシック" charset="0"/>
                <a:cs typeface="ＭＳ Ｐゴシック" charset="0"/>
              </a:defRPr>
            </a:lvl1pPr>
            <a:lvl2pPr marL="742950" indent="-285750" defTabSz="838200">
              <a:defRPr sz="2400" baseline="-25000">
                <a:solidFill>
                  <a:schemeClr val="tx1"/>
                </a:solidFill>
                <a:latin typeface="Arial" charset="0"/>
                <a:ea typeface="ＭＳ Ｐゴシック" charset="0"/>
              </a:defRPr>
            </a:lvl2pPr>
            <a:lvl3pPr marL="1143000" indent="-228600" defTabSz="838200">
              <a:defRPr sz="2400" baseline="-25000">
                <a:solidFill>
                  <a:schemeClr val="tx1"/>
                </a:solidFill>
                <a:latin typeface="Arial" charset="0"/>
                <a:ea typeface="ＭＳ Ｐゴシック" charset="0"/>
              </a:defRPr>
            </a:lvl3pPr>
            <a:lvl4pPr marL="1600200" indent="-228600" defTabSz="838200">
              <a:defRPr sz="2400" baseline="-25000">
                <a:solidFill>
                  <a:schemeClr val="tx1"/>
                </a:solidFill>
                <a:latin typeface="Arial" charset="0"/>
                <a:ea typeface="ＭＳ Ｐゴシック" charset="0"/>
              </a:defRPr>
            </a:lvl4pPr>
            <a:lvl5pPr marL="2057400" indent="-228600" defTabSz="838200">
              <a:defRPr sz="2400" baseline="-25000">
                <a:solidFill>
                  <a:schemeClr val="tx1"/>
                </a:solidFill>
                <a:latin typeface="Arial" charset="0"/>
                <a:ea typeface="ＭＳ Ｐゴシック" charset="0"/>
              </a:defRPr>
            </a:lvl5pPr>
            <a:lvl6pPr marL="25146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9pPr>
          </a:lstStyle>
          <a:p>
            <a:r>
              <a:rPr lang="en-US" sz="8800" b="1" baseline="0" dirty="0">
                <a:solidFill>
                  <a:srgbClr val="000000"/>
                </a:solidFill>
                <a:latin typeface="Arial"/>
                <a:cs typeface="Arial"/>
              </a:rPr>
              <a:t>Habitability and Distribution of </a:t>
            </a:r>
            <a:r>
              <a:rPr lang="en-US" sz="8800" b="1" baseline="0" dirty="0" err="1">
                <a:solidFill>
                  <a:srgbClr val="000000"/>
                </a:solidFill>
                <a:latin typeface="Arial"/>
                <a:cs typeface="Arial"/>
              </a:rPr>
              <a:t>Subseafloor</a:t>
            </a:r>
            <a:r>
              <a:rPr lang="en-US" sz="8800" b="1" baseline="0" dirty="0">
                <a:solidFill>
                  <a:srgbClr val="000000"/>
                </a:solidFill>
                <a:latin typeface="Arial"/>
                <a:cs typeface="Arial"/>
              </a:rPr>
              <a:t> Life in Oceanic Basement </a:t>
            </a:r>
            <a:endParaRPr lang="en-US" sz="8400" b="1" baseline="0" dirty="0">
              <a:solidFill>
                <a:srgbClr val="000000"/>
              </a:solidFill>
              <a:latin typeface="Arial"/>
              <a:cs typeface="Arial"/>
            </a:endParaRPr>
          </a:p>
        </p:txBody>
      </p:sp>
      <p:pic>
        <p:nvPicPr>
          <p:cNvPr id="228" name="Picture 227"/>
          <p:cNvPicPr>
            <a:picLocks noChangeAspect="1"/>
          </p:cNvPicPr>
          <p:nvPr/>
        </p:nvPicPr>
        <p:blipFill>
          <a:blip r:embed="rId6"/>
          <a:stretch>
            <a:fillRect/>
          </a:stretch>
        </p:blipFill>
        <p:spPr>
          <a:xfrm>
            <a:off x="47743851" y="3546"/>
            <a:ext cx="3056148" cy="3056148"/>
          </a:xfrm>
          <a:prstGeom prst="rect">
            <a:avLst/>
          </a:prstGeom>
        </p:spPr>
      </p:pic>
      <p:sp>
        <p:nvSpPr>
          <p:cNvPr id="229" name="TextBox 228"/>
          <p:cNvSpPr txBox="1"/>
          <p:nvPr/>
        </p:nvSpPr>
        <p:spPr>
          <a:xfrm>
            <a:off x="618240" y="1300986"/>
            <a:ext cx="38203302" cy="2779223"/>
          </a:xfrm>
          <a:prstGeom prst="rect">
            <a:avLst/>
          </a:prstGeom>
          <a:noFill/>
        </p:spPr>
        <p:txBody>
          <a:bodyPr wrap="square" lIns="91420" tIns="45710" rIns="91420" bIns="45710" rtlCol="0">
            <a:spAutoFit/>
          </a:bodyPr>
          <a:lstStyle/>
          <a:p>
            <a:pPr>
              <a:lnSpc>
                <a:spcPct val="80000"/>
              </a:lnSpc>
            </a:pPr>
            <a:r>
              <a:rPr lang="en-US" sz="5400" baseline="0" dirty="0">
                <a:solidFill>
                  <a:srgbClr val="000000"/>
                </a:solidFill>
                <a:latin typeface="Arial"/>
                <a:cs typeface="Arial"/>
              </a:rPr>
              <a:t>Rob Pockalny, Steven </a:t>
            </a:r>
            <a:r>
              <a:rPr lang="en-US" sz="5400" baseline="0" dirty="0" err="1">
                <a:solidFill>
                  <a:srgbClr val="000000"/>
                </a:solidFill>
                <a:latin typeface="Arial"/>
                <a:cs typeface="Arial"/>
              </a:rPr>
              <a:t>D'Hondt</a:t>
            </a:r>
            <a:r>
              <a:rPr lang="en-US" sz="5400" baseline="0" dirty="0">
                <a:solidFill>
                  <a:srgbClr val="000000"/>
                </a:solidFill>
                <a:latin typeface="Arial"/>
                <a:cs typeface="Arial"/>
              </a:rPr>
              <a:t> &amp; Gustavo Ramirez, Graduate School of Oceanography, U. of Rhode Island, Narragansett, RI </a:t>
            </a:r>
          </a:p>
          <a:p>
            <a:pPr>
              <a:lnSpc>
                <a:spcPct val="80000"/>
              </a:lnSpc>
            </a:pPr>
            <a:r>
              <a:rPr lang="en-US" sz="5400" baseline="0" dirty="0">
                <a:solidFill>
                  <a:srgbClr val="000000"/>
                </a:solidFill>
                <a:latin typeface="Arial"/>
                <a:cs typeface="Arial"/>
              </a:rPr>
              <a:t>Julie A Huber, Woods Hole Oceanographic Institution, Woods Hole, MA </a:t>
            </a:r>
          </a:p>
          <a:p>
            <a:pPr>
              <a:lnSpc>
                <a:spcPct val="80000"/>
              </a:lnSpc>
            </a:pPr>
            <a:r>
              <a:rPr lang="en-US" sz="5400" baseline="0" dirty="0">
                <a:solidFill>
                  <a:srgbClr val="000000"/>
                </a:solidFill>
                <a:latin typeface="Arial"/>
                <a:cs typeface="Arial"/>
              </a:rPr>
              <a:t>Beth </a:t>
            </a:r>
            <a:r>
              <a:rPr lang="en-US" sz="5400" baseline="0" dirty="0" err="1">
                <a:solidFill>
                  <a:srgbClr val="000000"/>
                </a:solidFill>
                <a:latin typeface="Arial"/>
                <a:cs typeface="Arial"/>
              </a:rPr>
              <a:t>Orcutt</a:t>
            </a:r>
            <a:r>
              <a:rPr lang="en-US" sz="5400" baseline="0" dirty="0">
                <a:solidFill>
                  <a:srgbClr val="000000"/>
                </a:solidFill>
                <a:latin typeface="Arial"/>
                <a:cs typeface="Arial"/>
              </a:rPr>
              <a:t>, Bigelow Laboratory for Ocean Science, East Boothbay, M</a:t>
            </a:r>
          </a:p>
          <a:p>
            <a:pPr>
              <a:lnSpc>
                <a:spcPct val="80000"/>
              </a:lnSpc>
            </a:pPr>
            <a:r>
              <a:rPr lang="en-US" sz="5400" baseline="0" dirty="0">
                <a:solidFill>
                  <a:srgbClr val="000000"/>
                </a:solidFill>
                <a:latin typeface="Arial"/>
                <a:cs typeface="Arial"/>
              </a:rPr>
              <a:t>Jason B Sylvan, Texas A&amp;M University, Oceanography, College Station, TX</a:t>
            </a:r>
          </a:p>
        </p:txBody>
      </p:sp>
      <p:pic>
        <p:nvPicPr>
          <p:cNvPr id="230" name="Picture 229"/>
          <p:cNvPicPr>
            <a:picLocks noChangeAspect="1"/>
          </p:cNvPicPr>
          <p:nvPr/>
        </p:nvPicPr>
        <p:blipFill rotWithShape="1">
          <a:blip r:embed="rId7"/>
          <a:srcRect l="2207" t="7325" r="53111" b="6541"/>
          <a:stretch/>
        </p:blipFill>
        <p:spPr>
          <a:xfrm>
            <a:off x="31402375" y="2109332"/>
            <a:ext cx="2057995" cy="2057996"/>
          </a:xfrm>
          <a:prstGeom prst="rect">
            <a:avLst/>
          </a:prstGeom>
        </p:spPr>
      </p:pic>
      <p:pic>
        <p:nvPicPr>
          <p:cNvPr id="231" name="Picture 230"/>
          <p:cNvPicPr>
            <a:picLocks noChangeAspect="1"/>
          </p:cNvPicPr>
          <p:nvPr/>
        </p:nvPicPr>
        <p:blipFill>
          <a:blip r:embed="rId8"/>
          <a:stretch>
            <a:fillRect/>
          </a:stretch>
        </p:blipFill>
        <p:spPr>
          <a:xfrm>
            <a:off x="29022935" y="2109332"/>
            <a:ext cx="2233928" cy="2057996"/>
          </a:xfrm>
          <a:prstGeom prst="rect">
            <a:avLst/>
          </a:prstGeom>
        </p:spPr>
      </p:pic>
      <p:pic>
        <p:nvPicPr>
          <p:cNvPr id="232" name="Picture 231"/>
          <p:cNvPicPr>
            <a:picLocks noChangeAspect="1"/>
          </p:cNvPicPr>
          <p:nvPr/>
        </p:nvPicPr>
        <p:blipFill>
          <a:blip r:embed="rId9"/>
          <a:stretch>
            <a:fillRect/>
          </a:stretch>
        </p:blipFill>
        <p:spPr>
          <a:xfrm>
            <a:off x="33613746" y="2109332"/>
            <a:ext cx="2057996" cy="2057996"/>
          </a:xfrm>
          <a:prstGeom prst="rect">
            <a:avLst/>
          </a:prstGeom>
        </p:spPr>
      </p:pic>
      <p:pic>
        <p:nvPicPr>
          <p:cNvPr id="233" name="Picture 232"/>
          <p:cNvPicPr>
            <a:picLocks noChangeAspect="1"/>
          </p:cNvPicPr>
          <p:nvPr/>
        </p:nvPicPr>
        <p:blipFill rotWithShape="1">
          <a:blip r:embed="rId10"/>
          <a:srcRect t="21000" b="24000"/>
          <a:stretch/>
        </p:blipFill>
        <p:spPr>
          <a:xfrm>
            <a:off x="25714562" y="2109332"/>
            <a:ext cx="3206351" cy="2057409"/>
          </a:xfrm>
          <a:prstGeom prst="rect">
            <a:avLst/>
          </a:prstGeom>
        </p:spPr>
      </p:pic>
      <p:pic>
        <p:nvPicPr>
          <p:cNvPr id="234" name="Picture 233"/>
          <p:cNvPicPr>
            <a:picLocks noChangeAspect="1"/>
          </p:cNvPicPr>
          <p:nvPr/>
        </p:nvPicPr>
        <p:blipFill rotWithShape="1">
          <a:blip r:embed="rId11"/>
          <a:srcRect t="-1412" b="-1"/>
          <a:stretch/>
        </p:blipFill>
        <p:spPr>
          <a:xfrm>
            <a:off x="44298140" y="0"/>
            <a:ext cx="3020582" cy="3063240"/>
          </a:xfrm>
          <a:prstGeom prst="rect">
            <a:avLst/>
          </a:prstGeom>
        </p:spPr>
      </p:pic>
      <p:sp>
        <p:nvSpPr>
          <p:cNvPr id="275" name="Rectangle 13"/>
          <p:cNvSpPr>
            <a:spLocks noChangeArrowheads="1"/>
          </p:cNvSpPr>
          <p:nvPr/>
        </p:nvSpPr>
        <p:spPr bwMode="auto">
          <a:xfrm>
            <a:off x="289377" y="4435063"/>
            <a:ext cx="12105823" cy="9834060"/>
          </a:xfrm>
          <a:prstGeom prst="rect">
            <a:avLst/>
          </a:prstGeom>
          <a:solidFill>
            <a:schemeClr val="tx1"/>
          </a:solidFill>
          <a:ln>
            <a:noFill/>
          </a:ln>
          <a:extLst/>
        </p:spPr>
        <p:txBody>
          <a:bodyPr wrap="none" lIns="83800" tIns="41899" rIns="83800" bIns="41899" anchor="ctr"/>
          <a:lstStyle/>
          <a:p>
            <a:pPr algn="ctr" defTabSz="838020"/>
            <a:endParaRPr lang="en-US" sz="2200" baseline="0" dirty="0">
              <a:latin typeface="Arial"/>
              <a:cs typeface="Arial"/>
            </a:endParaRPr>
          </a:p>
        </p:txBody>
      </p:sp>
      <p:sp>
        <p:nvSpPr>
          <p:cNvPr id="276" name="TextBox 275"/>
          <p:cNvSpPr txBox="1"/>
          <p:nvPr/>
        </p:nvSpPr>
        <p:spPr>
          <a:xfrm>
            <a:off x="550360" y="15449156"/>
            <a:ext cx="11314823" cy="4975701"/>
          </a:xfrm>
          <a:prstGeom prst="rect">
            <a:avLst/>
          </a:prstGeom>
          <a:noFill/>
        </p:spPr>
        <p:txBody>
          <a:bodyPr wrap="square" lIns="91420" tIns="45710" rIns="91420" bIns="45710" rtlCol="0">
            <a:spAutoFit/>
          </a:bodyPr>
          <a:lstStyle/>
          <a:p>
            <a:pPr>
              <a:lnSpc>
                <a:spcPct val="90000"/>
              </a:lnSpc>
            </a:pPr>
            <a:r>
              <a:rPr lang="en-US" sz="3200" u="sng" baseline="0" dirty="0">
                <a:solidFill>
                  <a:schemeClr val="bg1"/>
                </a:solidFill>
                <a:latin typeface="Arial"/>
                <a:cs typeface="Arial"/>
              </a:rPr>
              <a:t>Basic Assumptions</a:t>
            </a:r>
          </a:p>
          <a:p>
            <a:pPr marL="290513" indent="-290513">
              <a:lnSpc>
                <a:spcPct val="90000"/>
              </a:lnSpc>
              <a:buFont typeface="Arial"/>
              <a:buChar char="•"/>
            </a:pPr>
            <a:r>
              <a:rPr lang="en-US" sz="3200" baseline="0" dirty="0">
                <a:solidFill>
                  <a:schemeClr val="bg1"/>
                </a:solidFill>
                <a:latin typeface="Arial"/>
                <a:cs typeface="Arial"/>
              </a:rPr>
              <a:t>microbial habitability requires open </a:t>
            </a:r>
            <a:r>
              <a:rPr lang="en-US" sz="3200" baseline="0" dirty="0" smtClean="0">
                <a:solidFill>
                  <a:schemeClr val="bg1"/>
                </a:solidFill>
                <a:latin typeface="Arial"/>
                <a:cs typeface="Arial"/>
              </a:rPr>
              <a:t>spaces or surfaces </a:t>
            </a:r>
            <a:endParaRPr lang="en-US" sz="3200" dirty="0">
              <a:solidFill>
                <a:schemeClr val="bg1"/>
              </a:solidFill>
              <a:latin typeface="Arial"/>
              <a:cs typeface="Arial"/>
            </a:endParaRPr>
          </a:p>
          <a:p>
            <a:pPr marL="0" lvl="1">
              <a:lnSpc>
                <a:spcPct val="90000"/>
              </a:lnSpc>
            </a:pPr>
            <a:r>
              <a:rPr lang="en-US" sz="3200" baseline="0" dirty="0" smtClean="0">
                <a:solidFill>
                  <a:schemeClr val="bg1"/>
                </a:solidFill>
                <a:latin typeface="Arial"/>
                <a:cs typeface="Arial"/>
              </a:rPr>
              <a:t>     - voids</a:t>
            </a:r>
            <a:r>
              <a:rPr lang="en-US" sz="3200" dirty="0" smtClean="0">
                <a:solidFill>
                  <a:schemeClr val="bg1"/>
                </a:solidFill>
                <a:latin typeface="Arial"/>
                <a:cs typeface="Arial"/>
              </a:rPr>
              <a:t> (fractures &amp; pores) </a:t>
            </a:r>
            <a:r>
              <a:rPr lang="en-US" sz="3200" baseline="0" dirty="0" smtClean="0">
                <a:solidFill>
                  <a:schemeClr val="bg1"/>
                </a:solidFill>
                <a:latin typeface="Arial"/>
                <a:cs typeface="Arial"/>
              </a:rPr>
              <a:t> =&gt; planktonic microbes</a:t>
            </a:r>
          </a:p>
          <a:p>
            <a:pPr marL="0" lvl="1">
              <a:lnSpc>
                <a:spcPct val="90000"/>
              </a:lnSpc>
            </a:pPr>
            <a:r>
              <a:rPr lang="en-US" sz="3200" dirty="0" smtClean="0">
                <a:solidFill>
                  <a:schemeClr val="bg1"/>
                </a:solidFill>
                <a:latin typeface="Arial"/>
                <a:cs typeface="Arial"/>
              </a:rPr>
              <a:t>     - rock surfaces =&gt; biofilms</a:t>
            </a:r>
          </a:p>
          <a:p>
            <a:pPr marL="0" lvl="1">
              <a:lnSpc>
                <a:spcPct val="90000"/>
              </a:lnSpc>
            </a:pPr>
            <a:r>
              <a:rPr lang="en-US" sz="3200" baseline="0" dirty="0" smtClean="0">
                <a:solidFill>
                  <a:schemeClr val="bg1"/>
                </a:solidFill>
                <a:latin typeface="Arial"/>
                <a:cs typeface="Arial"/>
              </a:rPr>
              <a:t>     - veins</a:t>
            </a:r>
            <a:r>
              <a:rPr lang="en-US" sz="3200" dirty="0" smtClean="0">
                <a:solidFill>
                  <a:schemeClr val="bg1"/>
                </a:solidFill>
                <a:latin typeface="Arial"/>
                <a:cs typeface="Arial"/>
              </a:rPr>
              <a:t> </a:t>
            </a:r>
            <a:r>
              <a:rPr lang="en-US" sz="3200" baseline="0" dirty="0" smtClean="0">
                <a:solidFill>
                  <a:schemeClr val="bg1"/>
                </a:solidFill>
                <a:latin typeface="Arial"/>
                <a:cs typeface="Arial"/>
              </a:rPr>
              <a:t> =&gt; biofilms</a:t>
            </a:r>
            <a:endParaRPr lang="en-US" sz="3200" baseline="0" dirty="0">
              <a:solidFill>
                <a:schemeClr val="bg1"/>
              </a:solidFill>
              <a:latin typeface="Arial"/>
              <a:cs typeface="Arial"/>
            </a:endParaRPr>
          </a:p>
          <a:p>
            <a:pPr marL="290513" indent="-290513">
              <a:lnSpc>
                <a:spcPct val="90000"/>
              </a:lnSpc>
              <a:buFont typeface="Arial"/>
              <a:buChar char="•"/>
            </a:pPr>
            <a:r>
              <a:rPr lang="en-US" sz="3200" baseline="0" dirty="0">
                <a:solidFill>
                  <a:schemeClr val="bg1"/>
                </a:solidFill>
                <a:latin typeface="Arial"/>
                <a:cs typeface="Arial"/>
              </a:rPr>
              <a:t>microbes prefer certain temperature ranges</a:t>
            </a:r>
          </a:p>
          <a:p>
            <a:pPr marL="290513" indent="-290513">
              <a:lnSpc>
                <a:spcPct val="90000"/>
              </a:lnSpc>
              <a:buFont typeface="Arial"/>
              <a:buChar char="•"/>
            </a:pPr>
            <a:r>
              <a:rPr lang="en-US" sz="3200" baseline="0" dirty="0">
                <a:solidFill>
                  <a:schemeClr val="bg1"/>
                </a:solidFill>
                <a:latin typeface="Arial"/>
                <a:cs typeface="Arial"/>
              </a:rPr>
              <a:t>porosity decreases </a:t>
            </a:r>
            <a:r>
              <a:rPr lang="en-US" sz="3200" baseline="0" dirty="0" smtClean="0">
                <a:solidFill>
                  <a:schemeClr val="bg1"/>
                </a:solidFill>
                <a:latin typeface="Arial"/>
                <a:cs typeface="Arial"/>
              </a:rPr>
              <a:t>with depth </a:t>
            </a:r>
            <a:r>
              <a:rPr lang="en-US" sz="3200" baseline="0" dirty="0">
                <a:solidFill>
                  <a:schemeClr val="bg1"/>
                </a:solidFill>
                <a:latin typeface="Arial"/>
                <a:cs typeface="Arial"/>
              </a:rPr>
              <a:t>and age of ocean crust</a:t>
            </a:r>
          </a:p>
          <a:p>
            <a:pPr marL="290513" indent="-290513">
              <a:lnSpc>
                <a:spcPct val="90000"/>
              </a:lnSpc>
              <a:buFont typeface="Arial"/>
              <a:buChar char="•"/>
            </a:pPr>
            <a:r>
              <a:rPr lang="en-US" sz="3200" baseline="0" dirty="0">
                <a:solidFill>
                  <a:schemeClr val="bg1"/>
                </a:solidFill>
                <a:latin typeface="Arial"/>
                <a:cs typeface="Arial"/>
              </a:rPr>
              <a:t>porosity negligible below 3 km in basement</a:t>
            </a:r>
          </a:p>
          <a:p>
            <a:pPr marL="290513" indent="-290513">
              <a:lnSpc>
                <a:spcPct val="90000"/>
              </a:lnSpc>
              <a:buFont typeface="Arial"/>
              <a:buChar char="•"/>
            </a:pPr>
            <a:r>
              <a:rPr lang="en-US" sz="3200" baseline="0" dirty="0">
                <a:solidFill>
                  <a:schemeClr val="bg1"/>
                </a:solidFill>
                <a:latin typeface="Arial"/>
                <a:cs typeface="Arial"/>
              </a:rPr>
              <a:t>heat flow decreases as a function ocean crust age</a:t>
            </a:r>
          </a:p>
          <a:p>
            <a:pPr marL="290513" indent="-290513">
              <a:lnSpc>
                <a:spcPct val="90000"/>
              </a:lnSpc>
              <a:buFont typeface="Arial"/>
              <a:buChar char="•"/>
            </a:pPr>
            <a:r>
              <a:rPr lang="en-US" sz="3200" baseline="0" dirty="0">
                <a:solidFill>
                  <a:schemeClr val="bg1"/>
                </a:solidFill>
                <a:latin typeface="Arial"/>
                <a:cs typeface="Arial"/>
              </a:rPr>
              <a:t>temperature gradient in the ocean crust varies as a function of heat flow and </a:t>
            </a:r>
            <a:r>
              <a:rPr lang="en-US" sz="3200" baseline="0" dirty="0" smtClean="0">
                <a:solidFill>
                  <a:schemeClr val="bg1"/>
                </a:solidFill>
                <a:latin typeface="Arial"/>
                <a:cs typeface="Arial"/>
              </a:rPr>
              <a:t>sediment </a:t>
            </a:r>
            <a:r>
              <a:rPr lang="en-US" sz="3200" baseline="0" dirty="0">
                <a:solidFill>
                  <a:schemeClr val="bg1"/>
                </a:solidFill>
                <a:latin typeface="Arial"/>
                <a:cs typeface="Arial"/>
              </a:rPr>
              <a:t>thickness</a:t>
            </a:r>
          </a:p>
        </p:txBody>
      </p:sp>
      <p:sp>
        <p:nvSpPr>
          <p:cNvPr id="277" name="Text Box 64"/>
          <p:cNvSpPr txBox="1">
            <a:spLocks noChangeArrowheads="1"/>
          </p:cNvSpPr>
          <p:nvPr/>
        </p:nvSpPr>
        <p:spPr bwMode="auto">
          <a:xfrm>
            <a:off x="501037" y="4519725"/>
            <a:ext cx="10903185" cy="62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800" tIns="41899" rIns="83800" bIns="41899">
            <a:spAutoFit/>
          </a:bodyPr>
          <a:lstStyle>
            <a:lvl1pPr defTabSz="838200">
              <a:defRPr sz="2400" baseline="-25000">
                <a:solidFill>
                  <a:schemeClr val="tx1"/>
                </a:solidFill>
                <a:latin typeface="Arial" charset="0"/>
                <a:ea typeface="ＭＳ Ｐゴシック" charset="0"/>
                <a:cs typeface="ＭＳ Ｐゴシック" charset="0"/>
              </a:defRPr>
            </a:lvl1pPr>
            <a:lvl2pPr marL="419100" defTabSz="838200">
              <a:defRPr sz="2400" baseline="-25000">
                <a:solidFill>
                  <a:schemeClr val="tx1"/>
                </a:solidFill>
                <a:latin typeface="Arial" charset="0"/>
                <a:ea typeface="ＭＳ Ｐゴシック" charset="0"/>
              </a:defRPr>
            </a:lvl2pPr>
            <a:lvl3pPr marL="1143000" indent="-228600" defTabSz="838200">
              <a:defRPr sz="2400" baseline="-25000">
                <a:solidFill>
                  <a:schemeClr val="tx1"/>
                </a:solidFill>
                <a:latin typeface="Arial" charset="0"/>
                <a:ea typeface="ＭＳ Ｐゴシック" charset="0"/>
              </a:defRPr>
            </a:lvl3pPr>
            <a:lvl4pPr marL="1600200" indent="-228600" defTabSz="838200">
              <a:defRPr sz="2400" baseline="-25000">
                <a:solidFill>
                  <a:schemeClr val="tx1"/>
                </a:solidFill>
                <a:latin typeface="Arial" charset="0"/>
                <a:ea typeface="ＭＳ Ｐゴシック" charset="0"/>
              </a:defRPr>
            </a:lvl4pPr>
            <a:lvl5pPr marL="2057400" indent="-228600" defTabSz="838200">
              <a:defRPr sz="2400" baseline="-25000">
                <a:solidFill>
                  <a:schemeClr val="tx1"/>
                </a:solidFill>
                <a:latin typeface="Arial" charset="0"/>
                <a:ea typeface="ＭＳ Ｐゴシック" charset="0"/>
              </a:defRPr>
            </a:lvl5pPr>
            <a:lvl6pPr marL="25146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9pPr>
          </a:lstStyle>
          <a:p>
            <a:pPr>
              <a:lnSpc>
                <a:spcPct val="80000"/>
              </a:lnSpc>
            </a:pPr>
            <a:r>
              <a:rPr lang="en-US" sz="4200" b="1" baseline="0" dirty="0">
                <a:solidFill>
                  <a:srgbClr val="000000"/>
                </a:solidFill>
                <a:latin typeface="Arial"/>
                <a:cs typeface="Arial"/>
              </a:rPr>
              <a:t>Motivation &amp; Goals</a:t>
            </a:r>
            <a:endParaRPr lang="en-US" sz="2800" baseline="0" dirty="0">
              <a:solidFill>
                <a:srgbClr val="000000"/>
              </a:solidFill>
              <a:latin typeface="Arial"/>
              <a:cs typeface="Arial"/>
            </a:endParaRPr>
          </a:p>
        </p:txBody>
      </p:sp>
      <p:sp>
        <p:nvSpPr>
          <p:cNvPr id="278" name="TextBox 277"/>
          <p:cNvSpPr txBox="1"/>
          <p:nvPr/>
        </p:nvSpPr>
        <p:spPr>
          <a:xfrm>
            <a:off x="550361" y="5160208"/>
            <a:ext cx="11415477" cy="4286281"/>
          </a:xfrm>
          <a:prstGeom prst="rect">
            <a:avLst/>
          </a:prstGeom>
          <a:noFill/>
        </p:spPr>
        <p:txBody>
          <a:bodyPr wrap="square" lIns="91420" tIns="45710" rIns="91420" bIns="45710" rtlCol="0">
            <a:spAutoFit/>
          </a:bodyPr>
          <a:lstStyle/>
          <a:p>
            <a:pPr>
              <a:lnSpc>
                <a:spcPct val="80000"/>
              </a:lnSpc>
            </a:pPr>
            <a:r>
              <a:rPr lang="en-US" sz="3200" baseline="0" dirty="0">
                <a:solidFill>
                  <a:schemeClr val="bg1"/>
                </a:solidFill>
                <a:latin typeface="Arial"/>
                <a:cs typeface="Arial"/>
              </a:rPr>
              <a:t>Previous estimates of the biomass contained within the ocean basement differ by two orders of magnitude</a:t>
            </a:r>
          </a:p>
          <a:p>
            <a:pPr marL="457102" indent="-457102">
              <a:lnSpc>
                <a:spcPct val="80000"/>
              </a:lnSpc>
              <a:buFontTx/>
              <a:buChar char="-"/>
            </a:pPr>
            <a:r>
              <a:rPr lang="en-US" sz="3200" baseline="0" dirty="0">
                <a:solidFill>
                  <a:schemeClr val="bg1"/>
                </a:solidFill>
                <a:latin typeface="Arial"/>
                <a:cs typeface="Arial"/>
              </a:rPr>
              <a:t> 1.5 </a:t>
            </a:r>
            <a:r>
              <a:rPr lang="en-US" sz="3200" baseline="0" dirty="0" err="1">
                <a:solidFill>
                  <a:schemeClr val="bg1"/>
                </a:solidFill>
                <a:latin typeface="Arial"/>
                <a:cs typeface="Arial"/>
              </a:rPr>
              <a:t>Gt</a:t>
            </a:r>
            <a:r>
              <a:rPr lang="en-US" sz="3200" baseline="0" dirty="0">
                <a:solidFill>
                  <a:schemeClr val="bg1"/>
                </a:solidFill>
                <a:latin typeface="Arial"/>
                <a:cs typeface="Arial"/>
              </a:rPr>
              <a:t> C (Bar-On et al., 2018)</a:t>
            </a:r>
          </a:p>
          <a:p>
            <a:pPr marL="457102" indent="-457102">
              <a:lnSpc>
                <a:spcPct val="80000"/>
              </a:lnSpc>
              <a:buFontTx/>
              <a:buChar char="-"/>
            </a:pPr>
            <a:r>
              <a:rPr lang="en-US" sz="3200" baseline="0" dirty="0">
                <a:solidFill>
                  <a:schemeClr val="bg1"/>
                </a:solidFill>
                <a:latin typeface="Arial"/>
                <a:cs typeface="Arial"/>
              </a:rPr>
              <a:t>200 </a:t>
            </a:r>
            <a:r>
              <a:rPr lang="en-US" sz="3200" baseline="0" dirty="0" err="1">
                <a:solidFill>
                  <a:schemeClr val="bg1"/>
                </a:solidFill>
                <a:latin typeface="Arial"/>
                <a:cs typeface="Arial"/>
              </a:rPr>
              <a:t>Gt</a:t>
            </a:r>
            <a:r>
              <a:rPr lang="en-US" sz="3200" baseline="0" dirty="0">
                <a:solidFill>
                  <a:schemeClr val="bg1"/>
                </a:solidFill>
                <a:latin typeface="Arial"/>
                <a:cs typeface="Arial"/>
              </a:rPr>
              <a:t> C (</a:t>
            </a:r>
            <a:r>
              <a:rPr lang="en-US" sz="3200" baseline="0" dirty="0" err="1">
                <a:solidFill>
                  <a:schemeClr val="bg1"/>
                </a:solidFill>
                <a:latin typeface="Arial"/>
                <a:cs typeface="Arial"/>
              </a:rPr>
              <a:t>Heberling</a:t>
            </a:r>
            <a:r>
              <a:rPr lang="en-US" sz="3200" baseline="0" dirty="0">
                <a:solidFill>
                  <a:schemeClr val="bg1"/>
                </a:solidFill>
                <a:latin typeface="Arial"/>
                <a:cs typeface="Arial"/>
              </a:rPr>
              <a:t> et al., 2010)</a:t>
            </a:r>
          </a:p>
          <a:p>
            <a:pPr marL="457102" indent="-457102">
              <a:lnSpc>
                <a:spcPct val="80000"/>
              </a:lnSpc>
              <a:buFontTx/>
              <a:buChar char="-"/>
            </a:pPr>
            <a:endParaRPr lang="en-US" sz="3200" baseline="0" dirty="0">
              <a:solidFill>
                <a:schemeClr val="bg1"/>
              </a:solidFill>
              <a:latin typeface="Arial"/>
              <a:cs typeface="Arial"/>
            </a:endParaRPr>
          </a:p>
          <a:p>
            <a:pPr>
              <a:lnSpc>
                <a:spcPct val="90000"/>
              </a:lnSpc>
            </a:pPr>
            <a:r>
              <a:rPr lang="en-US" sz="3200" baseline="0" dirty="0">
                <a:solidFill>
                  <a:schemeClr val="bg1"/>
                </a:solidFill>
                <a:latin typeface="Arial"/>
                <a:cs typeface="Arial"/>
              </a:rPr>
              <a:t>We combine global maps of heat flow and sediment thickness with models of ocean porosity and microbial abundances (e.g., planktonic and </a:t>
            </a:r>
            <a:r>
              <a:rPr lang="en-US" sz="3200" baseline="0" dirty="0" smtClean="0">
                <a:solidFill>
                  <a:schemeClr val="bg1"/>
                </a:solidFill>
                <a:latin typeface="Arial"/>
                <a:cs typeface="Arial"/>
              </a:rPr>
              <a:t>biofilm) </a:t>
            </a:r>
            <a:r>
              <a:rPr lang="en-US" sz="3200" baseline="0" dirty="0">
                <a:solidFill>
                  <a:schemeClr val="bg1"/>
                </a:solidFill>
                <a:latin typeface="Arial"/>
                <a:cs typeface="Arial"/>
              </a:rPr>
              <a:t>to assess the previous biomass estimates and predict the habitability and distribution of microbes associated with various thermal regimes.</a:t>
            </a:r>
          </a:p>
        </p:txBody>
      </p:sp>
      <p:sp>
        <p:nvSpPr>
          <p:cNvPr id="279" name="Text Box 64"/>
          <p:cNvSpPr txBox="1">
            <a:spLocks noChangeArrowheads="1"/>
          </p:cNvSpPr>
          <p:nvPr/>
        </p:nvSpPr>
        <p:spPr bwMode="auto">
          <a:xfrm>
            <a:off x="501037" y="14723066"/>
            <a:ext cx="10903185" cy="62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800" tIns="41899" rIns="83800" bIns="41899">
            <a:spAutoFit/>
          </a:bodyPr>
          <a:lstStyle>
            <a:lvl1pPr defTabSz="838200">
              <a:defRPr sz="2400" baseline="-25000">
                <a:solidFill>
                  <a:schemeClr val="tx1"/>
                </a:solidFill>
                <a:latin typeface="Arial" charset="0"/>
                <a:ea typeface="ＭＳ Ｐゴシック" charset="0"/>
                <a:cs typeface="ＭＳ Ｐゴシック" charset="0"/>
              </a:defRPr>
            </a:lvl1pPr>
            <a:lvl2pPr marL="419100" defTabSz="838200">
              <a:defRPr sz="2400" baseline="-25000">
                <a:solidFill>
                  <a:schemeClr val="tx1"/>
                </a:solidFill>
                <a:latin typeface="Arial" charset="0"/>
                <a:ea typeface="ＭＳ Ｐゴシック" charset="0"/>
              </a:defRPr>
            </a:lvl2pPr>
            <a:lvl3pPr marL="1143000" indent="-228600" defTabSz="838200">
              <a:defRPr sz="2400" baseline="-25000">
                <a:solidFill>
                  <a:schemeClr val="tx1"/>
                </a:solidFill>
                <a:latin typeface="Arial" charset="0"/>
                <a:ea typeface="ＭＳ Ｐゴシック" charset="0"/>
              </a:defRPr>
            </a:lvl3pPr>
            <a:lvl4pPr marL="1600200" indent="-228600" defTabSz="838200">
              <a:defRPr sz="2400" baseline="-25000">
                <a:solidFill>
                  <a:schemeClr val="tx1"/>
                </a:solidFill>
                <a:latin typeface="Arial" charset="0"/>
                <a:ea typeface="ＭＳ Ｐゴシック" charset="0"/>
              </a:defRPr>
            </a:lvl4pPr>
            <a:lvl5pPr marL="2057400" indent="-228600" defTabSz="838200">
              <a:defRPr sz="2400" baseline="-25000">
                <a:solidFill>
                  <a:schemeClr val="tx1"/>
                </a:solidFill>
                <a:latin typeface="Arial" charset="0"/>
                <a:ea typeface="ＭＳ Ｐゴシック" charset="0"/>
              </a:defRPr>
            </a:lvl5pPr>
            <a:lvl6pPr marL="25146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9pPr>
          </a:lstStyle>
          <a:p>
            <a:pPr>
              <a:lnSpc>
                <a:spcPct val="80000"/>
              </a:lnSpc>
            </a:pPr>
            <a:r>
              <a:rPr lang="en-US" sz="4200" b="1" baseline="0" dirty="0">
                <a:solidFill>
                  <a:srgbClr val="000000"/>
                </a:solidFill>
                <a:latin typeface="Arial"/>
                <a:cs typeface="Arial"/>
              </a:rPr>
              <a:t>Background</a:t>
            </a:r>
            <a:endParaRPr lang="en-US" sz="2800" baseline="0" dirty="0">
              <a:solidFill>
                <a:srgbClr val="000000"/>
              </a:solidFill>
              <a:latin typeface="Arial"/>
              <a:cs typeface="Arial"/>
            </a:endParaRPr>
          </a:p>
        </p:txBody>
      </p:sp>
      <p:pic>
        <p:nvPicPr>
          <p:cNvPr id="280" name="Picture 279" descr="bar-o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30343" y="9628232"/>
            <a:ext cx="2918027" cy="2926978"/>
          </a:xfrm>
          <a:prstGeom prst="rect">
            <a:avLst/>
          </a:prstGeom>
        </p:spPr>
      </p:pic>
      <p:pic>
        <p:nvPicPr>
          <p:cNvPr id="281" name="Picture 280" descr="temp_rang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8575" y="31314172"/>
            <a:ext cx="7371490" cy="5026448"/>
          </a:xfrm>
          <a:prstGeom prst="rect">
            <a:avLst/>
          </a:prstGeom>
          <a:solidFill>
            <a:srgbClr val="FFFFFF"/>
          </a:solidFill>
        </p:spPr>
      </p:pic>
      <p:pic>
        <p:nvPicPr>
          <p:cNvPr id="282" name="Picture 281" descr="depth_plot.png"/>
          <p:cNvPicPr>
            <a:picLocks noChangeAspect="1"/>
          </p:cNvPicPr>
          <p:nvPr/>
        </p:nvPicPr>
        <p:blipFill rotWithShape="1">
          <a:blip r:embed="rId14">
            <a:extLst>
              <a:ext uri="{28A0092B-C50C-407E-A947-70E740481C1C}">
                <a14:useLocalDpi xmlns:a14="http://schemas.microsoft.com/office/drawing/2010/main" val="0"/>
              </a:ext>
            </a:extLst>
          </a:blip>
          <a:srcRect l="19174" t="15882"/>
          <a:stretch/>
        </p:blipFill>
        <p:spPr>
          <a:xfrm>
            <a:off x="2205156" y="26260320"/>
            <a:ext cx="2118679" cy="2874167"/>
          </a:xfrm>
          <a:prstGeom prst="rect">
            <a:avLst/>
          </a:prstGeom>
        </p:spPr>
      </p:pic>
      <p:pic>
        <p:nvPicPr>
          <p:cNvPr id="284" name="Picture 283" descr="age_plot.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85768" y="20366386"/>
            <a:ext cx="4078224" cy="4078224"/>
          </a:xfrm>
          <a:prstGeom prst="rect">
            <a:avLst/>
          </a:prstGeom>
        </p:spPr>
      </p:pic>
      <p:sp>
        <p:nvSpPr>
          <p:cNvPr id="286" name="TextBox 285"/>
          <p:cNvSpPr txBox="1"/>
          <p:nvPr/>
        </p:nvSpPr>
        <p:spPr>
          <a:xfrm>
            <a:off x="1584536" y="33374428"/>
            <a:ext cx="1752813" cy="400089"/>
          </a:xfrm>
          <a:prstGeom prst="rect">
            <a:avLst/>
          </a:prstGeom>
          <a:noFill/>
        </p:spPr>
        <p:txBody>
          <a:bodyPr wrap="none" lIns="91420" tIns="45710" rIns="91420" bIns="45710" rtlCol="0">
            <a:spAutoFit/>
          </a:bodyPr>
          <a:lstStyle/>
          <a:p>
            <a:r>
              <a:rPr lang="en-US" sz="2000" baseline="0" dirty="0" err="1">
                <a:solidFill>
                  <a:srgbClr val="000000"/>
                </a:solidFill>
                <a:latin typeface="Arial"/>
                <a:cs typeface="Arial"/>
              </a:rPr>
              <a:t>psychrophiles</a:t>
            </a:r>
            <a:endParaRPr lang="en-US" sz="2000" baseline="0" dirty="0">
              <a:solidFill>
                <a:srgbClr val="000000"/>
              </a:solidFill>
              <a:latin typeface="Arial"/>
              <a:cs typeface="Arial"/>
            </a:endParaRPr>
          </a:p>
        </p:txBody>
      </p:sp>
      <p:sp>
        <p:nvSpPr>
          <p:cNvPr id="287" name="TextBox 286"/>
          <p:cNvSpPr txBox="1"/>
          <p:nvPr/>
        </p:nvSpPr>
        <p:spPr>
          <a:xfrm>
            <a:off x="3146709" y="32426135"/>
            <a:ext cx="1481931" cy="400089"/>
          </a:xfrm>
          <a:prstGeom prst="rect">
            <a:avLst/>
          </a:prstGeom>
          <a:noFill/>
        </p:spPr>
        <p:txBody>
          <a:bodyPr wrap="none" lIns="91420" tIns="45710" rIns="91420" bIns="45710" rtlCol="0">
            <a:spAutoFit/>
          </a:bodyPr>
          <a:lstStyle/>
          <a:p>
            <a:r>
              <a:rPr lang="en-US" sz="2000" baseline="0" dirty="0" err="1">
                <a:solidFill>
                  <a:srgbClr val="000000"/>
                </a:solidFill>
                <a:latin typeface="Arial"/>
                <a:cs typeface="Arial"/>
              </a:rPr>
              <a:t>mesophiles</a:t>
            </a:r>
            <a:endParaRPr lang="en-US" sz="2000" baseline="0" dirty="0">
              <a:solidFill>
                <a:srgbClr val="000000"/>
              </a:solidFill>
              <a:latin typeface="Arial"/>
              <a:cs typeface="Arial"/>
            </a:endParaRPr>
          </a:p>
        </p:txBody>
      </p:sp>
      <p:sp>
        <p:nvSpPr>
          <p:cNvPr id="288" name="TextBox 287"/>
          <p:cNvSpPr txBox="1"/>
          <p:nvPr/>
        </p:nvSpPr>
        <p:spPr>
          <a:xfrm>
            <a:off x="4473107" y="32002794"/>
            <a:ext cx="1653001"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thermophiles</a:t>
            </a:r>
          </a:p>
        </p:txBody>
      </p:sp>
      <p:sp>
        <p:nvSpPr>
          <p:cNvPr id="289" name="TextBox 288"/>
          <p:cNvSpPr txBox="1"/>
          <p:nvPr/>
        </p:nvSpPr>
        <p:spPr>
          <a:xfrm>
            <a:off x="5733076" y="32454359"/>
            <a:ext cx="2294578" cy="400089"/>
          </a:xfrm>
          <a:prstGeom prst="rect">
            <a:avLst/>
          </a:prstGeom>
          <a:noFill/>
        </p:spPr>
        <p:txBody>
          <a:bodyPr wrap="none" lIns="91420" tIns="45710" rIns="91420" bIns="45710" rtlCol="0">
            <a:spAutoFit/>
          </a:bodyPr>
          <a:lstStyle/>
          <a:p>
            <a:r>
              <a:rPr lang="en-US" sz="2000" baseline="0" dirty="0" err="1">
                <a:solidFill>
                  <a:srgbClr val="000000"/>
                </a:solidFill>
                <a:latin typeface="Arial"/>
                <a:cs typeface="Arial"/>
              </a:rPr>
              <a:t>hyperthermophiles</a:t>
            </a:r>
            <a:endParaRPr lang="en-US" sz="2000" baseline="0" dirty="0">
              <a:solidFill>
                <a:srgbClr val="000000"/>
              </a:solidFill>
              <a:latin typeface="Arial"/>
              <a:cs typeface="Arial"/>
            </a:endParaRPr>
          </a:p>
        </p:txBody>
      </p:sp>
      <p:sp>
        <p:nvSpPr>
          <p:cNvPr id="291" name="TextBox 290"/>
          <p:cNvSpPr txBox="1"/>
          <p:nvPr/>
        </p:nvSpPr>
        <p:spPr>
          <a:xfrm>
            <a:off x="8108718" y="33099261"/>
            <a:ext cx="4185203" cy="1569640"/>
          </a:xfrm>
          <a:prstGeom prst="rect">
            <a:avLst/>
          </a:prstGeom>
          <a:noFill/>
        </p:spPr>
        <p:txBody>
          <a:bodyPr wrap="square" lIns="91420" tIns="45710" rIns="91420" bIns="45710" rtlCol="0">
            <a:spAutoFit/>
          </a:bodyPr>
          <a:lstStyle/>
          <a:p>
            <a:r>
              <a:rPr lang="en-US" sz="2400" baseline="0" dirty="0" smtClean="0">
                <a:solidFill>
                  <a:srgbClr val="000000"/>
                </a:solidFill>
                <a:latin typeface="Arial"/>
                <a:cs typeface="Arial"/>
              </a:rPr>
              <a:t>Graph of growth rate as a function of temperature for various classes of microbes (Brock, 1985). </a:t>
            </a:r>
            <a:endParaRPr lang="en-US" sz="2400" baseline="0" dirty="0">
              <a:solidFill>
                <a:srgbClr val="000000"/>
              </a:solidFill>
              <a:latin typeface="Arial"/>
              <a:cs typeface="Arial"/>
            </a:endParaRPr>
          </a:p>
        </p:txBody>
      </p:sp>
      <p:sp>
        <p:nvSpPr>
          <p:cNvPr id="292" name="TextBox 291"/>
          <p:cNvSpPr txBox="1"/>
          <p:nvPr/>
        </p:nvSpPr>
        <p:spPr>
          <a:xfrm>
            <a:off x="9653188" y="20982081"/>
            <a:ext cx="1582444" cy="695555"/>
          </a:xfrm>
          <a:prstGeom prst="rect">
            <a:avLst/>
          </a:prstGeom>
          <a:noFill/>
        </p:spPr>
        <p:txBody>
          <a:bodyPr wrap="none" lIns="91420" tIns="45710" rIns="91420" bIns="45710" rtlCol="0">
            <a:spAutoFit/>
          </a:bodyPr>
          <a:lstStyle/>
          <a:p>
            <a:pPr algn="ctr">
              <a:lnSpc>
                <a:spcPct val="80000"/>
              </a:lnSpc>
            </a:pPr>
            <a:r>
              <a:rPr lang="en-US" sz="2400" baseline="0" dirty="0" smtClean="0">
                <a:solidFill>
                  <a:srgbClr val="000000"/>
                </a:solidFill>
                <a:latin typeface="Arial"/>
                <a:cs typeface="Arial"/>
              </a:rPr>
              <a:t>Heat Flow</a:t>
            </a:r>
          </a:p>
          <a:p>
            <a:pPr algn="ctr">
              <a:lnSpc>
                <a:spcPct val="80000"/>
              </a:lnSpc>
            </a:pPr>
            <a:r>
              <a:rPr lang="en-US" sz="2400" baseline="0" dirty="0" smtClean="0">
                <a:solidFill>
                  <a:srgbClr val="000000"/>
                </a:solidFill>
                <a:latin typeface="Arial"/>
                <a:cs typeface="Arial"/>
              </a:rPr>
              <a:t>(</a:t>
            </a:r>
            <a:r>
              <a:rPr lang="en-US" sz="2400" baseline="0" dirty="0" err="1" smtClean="0">
                <a:solidFill>
                  <a:srgbClr val="000000"/>
                </a:solidFill>
                <a:latin typeface="Arial"/>
                <a:cs typeface="Arial"/>
              </a:rPr>
              <a:t>mW</a:t>
            </a:r>
            <a:r>
              <a:rPr lang="en-US" sz="2400" baseline="0" dirty="0" smtClean="0">
                <a:solidFill>
                  <a:srgbClr val="000000"/>
                </a:solidFill>
                <a:latin typeface="Arial"/>
                <a:cs typeface="Arial"/>
              </a:rPr>
              <a:t>/m</a:t>
            </a:r>
            <a:r>
              <a:rPr lang="en-US" sz="2400" baseline="30000" dirty="0" smtClean="0">
                <a:solidFill>
                  <a:srgbClr val="000000"/>
                </a:solidFill>
                <a:latin typeface="Arial"/>
                <a:cs typeface="Arial"/>
              </a:rPr>
              <a:t>2</a:t>
            </a:r>
            <a:r>
              <a:rPr lang="en-US" sz="2400" baseline="0" dirty="0" smtClean="0">
                <a:solidFill>
                  <a:srgbClr val="000000"/>
                </a:solidFill>
                <a:latin typeface="Arial"/>
                <a:cs typeface="Arial"/>
              </a:rPr>
              <a:t>)</a:t>
            </a:r>
          </a:p>
        </p:txBody>
      </p:sp>
      <p:sp>
        <p:nvSpPr>
          <p:cNvPr id="293" name="TextBox 292"/>
          <p:cNvSpPr txBox="1"/>
          <p:nvPr/>
        </p:nvSpPr>
        <p:spPr>
          <a:xfrm>
            <a:off x="9428724" y="23257294"/>
            <a:ext cx="1741091" cy="695555"/>
          </a:xfrm>
          <a:prstGeom prst="rect">
            <a:avLst/>
          </a:prstGeom>
          <a:noFill/>
        </p:spPr>
        <p:txBody>
          <a:bodyPr wrap="none" lIns="91420" tIns="45710" rIns="91420" bIns="45710" rtlCol="0">
            <a:spAutoFit/>
          </a:bodyPr>
          <a:lstStyle/>
          <a:p>
            <a:pPr algn="ctr">
              <a:lnSpc>
                <a:spcPct val="80000"/>
              </a:lnSpc>
            </a:pPr>
            <a:r>
              <a:rPr lang="en-US" sz="2400" baseline="0" dirty="0" smtClean="0">
                <a:solidFill>
                  <a:srgbClr val="000000"/>
                </a:solidFill>
                <a:latin typeface="Arial"/>
                <a:cs typeface="Arial"/>
              </a:rPr>
              <a:t>Normalized</a:t>
            </a:r>
          </a:p>
          <a:p>
            <a:pPr algn="ctr">
              <a:lnSpc>
                <a:spcPct val="80000"/>
              </a:lnSpc>
            </a:pPr>
            <a:r>
              <a:rPr lang="en-US" sz="2400" baseline="0" dirty="0" smtClean="0">
                <a:solidFill>
                  <a:srgbClr val="000000"/>
                </a:solidFill>
                <a:latin typeface="Arial"/>
                <a:cs typeface="Arial"/>
              </a:rPr>
              <a:t>Porosity</a:t>
            </a:r>
          </a:p>
        </p:txBody>
      </p:sp>
      <p:pic>
        <p:nvPicPr>
          <p:cNvPr id="294" name="Picture 293" descr="age_plot.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85768" y="20366386"/>
            <a:ext cx="4078224" cy="4078224"/>
          </a:xfrm>
          <a:prstGeom prst="rect">
            <a:avLst/>
          </a:prstGeom>
        </p:spPr>
      </p:pic>
      <p:sp>
        <p:nvSpPr>
          <p:cNvPr id="295" name="TextBox 294"/>
          <p:cNvSpPr txBox="1"/>
          <p:nvPr/>
        </p:nvSpPr>
        <p:spPr>
          <a:xfrm>
            <a:off x="7308283" y="24374636"/>
            <a:ext cx="327268"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0</a:t>
            </a:r>
          </a:p>
        </p:txBody>
      </p:sp>
      <p:sp>
        <p:nvSpPr>
          <p:cNvPr id="296" name="TextBox 295"/>
          <p:cNvSpPr txBox="1"/>
          <p:nvPr/>
        </p:nvSpPr>
        <p:spPr>
          <a:xfrm>
            <a:off x="10430336" y="24374636"/>
            <a:ext cx="612552"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150</a:t>
            </a:r>
          </a:p>
        </p:txBody>
      </p:sp>
      <p:sp>
        <p:nvSpPr>
          <p:cNvPr id="297" name="TextBox 296"/>
          <p:cNvSpPr txBox="1"/>
          <p:nvPr/>
        </p:nvSpPr>
        <p:spPr>
          <a:xfrm>
            <a:off x="8321773" y="24374636"/>
            <a:ext cx="469910"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50</a:t>
            </a:r>
          </a:p>
        </p:txBody>
      </p:sp>
      <p:sp>
        <p:nvSpPr>
          <p:cNvPr id="298" name="TextBox 297"/>
          <p:cNvSpPr txBox="1"/>
          <p:nvPr/>
        </p:nvSpPr>
        <p:spPr>
          <a:xfrm>
            <a:off x="9339369" y="24374636"/>
            <a:ext cx="612552"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100</a:t>
            </a:r>
          </a:p>
        </p:txBody>
      </p:sp>
      <p:sp>
        <p:nvSpPr>
          <p:cNvPr id="299" name="TextBox 298"/>
          <p:cNvSpPr txBox="1"/>
          <p:nvPr/>
        </p:nvSpPr>
        <p:spPr>
          <a:xfrm>
            <a:off x="8007561" y="24746258"/>
            <a:ext cx="2904571" cy="400089"/>
          </a:xfrm>
          <a:prstGeom prst="rect">
            <a:avLst/>
          </a:prstGeom>
          <a:noFill/>
        </p:spPr>
        <p:txBody>
          <a:bodyPr wrap="none" lIns="91420" tIns="45710" rIns="91420" bIns="45710" rtlCol="0">
            <a:spAutoFit/>
          </a:bodyPr>
          <a:lstStyle/>
          <a:p>
            <a:pPr algn="ctr">
              <a:lnSpc>
                <a:spcPct val="80000"/>
              </a:lnSpc>
            </a:pPr>
            <a:r>
              <a:rPr lang="en-US" sz="2400" baseline="0" dirty="0" smtClean="0">
                <a:solidFill>
                  <a:srgbClr val="000000"/>
                </a:solidFill>
                <a:latin typeface="Arial"/>
                <a:cs typeface="Arial"/>
              </a:rPr>
              <a:t>Basement Age (Ma)</a:t>
            </a:r>
          </a:p>
        </p:txBody>
      </p:sp>
      <p:sp>
        <p:nvSpPr>
          <p:cNvPr id="300" name="TextBox 299"/>
          <p:cNvSpPr txBox="1"/>
          <p:nvPr/>
        </p:nvSpPr>
        <p:spPr>
          <a:xfrm>
            <a:off x="7093806" y="22078066"/>
            <a:ext cx="327268"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0</a:t>
            </a:r>
          </a:p>
        </p:txBody>
      </p:sp>
      <p:sp>
        <p:nvSpPr>
          <p:cNvPr id="301" name="TextBox 300"/>
          <p:cNvSpPr txBox="1"/>
          <p:nvPr/>
        </p:nvSpPr>
        <p:spPr>
          <a:xfrm>
            <a:off x="6808519" y="20225622"/>
            <a:ext cx="612552"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200</a:t>
            </a:r>
          </a:p>
        </p:txBody>
      </p:sp>
      <p:sp>
        <p:nvSpPr>
          <p:cNvPr id="302" name="TextBox 301"/>
          <p:cNvSpPr txBox="1"/>
          <p:nvPr/>
        </p:nvSpPr>
        <p:spPr>
          <a:xfrm>
            <a:off x="7093806" y="24166556"/>
            <a:ext cx="327268"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0</a:t>
            </a:r>
          </a:p>
        </p:txBody>
      </p:sp>
      <p:sp>
        <p:nvSpPr>
          <p:cNvPr id="303" name="TextBox 302"/>
          <p:cNvSpPr txBox="1"/>
          <p:nvPr/>
        </p:nvSpPr>
        <p:spPr>
          <a:xfrm>
            <a:off x="7093806" y="22325655"/>
            <a:ext cx="327268"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1</a:t>
            </a:r>
          </a:p>
        </p:txBody>
      </p:sp>
      <p:sp>
        <p:nvSpPr>
          <p:cNvPr id="304" name="TextBox 303"/>
          <p:cNvSpPr txBox="1"/>
          <p:nvPr/>
        </p:nvSpPr>
        <p:spPr>
          <a:xfrm>
            <a:off x="8578755" y="20484530"/>
            <a:ext cx="2736907" cy="400089"/>
          </a:xfrm>
          <a:prstGeom prst="rect">
            <a:avLst/>
          </a:prstGeom>
          <a:noFill/>
        </p:spPr>
        <p:txBody>
          <a:bodyPr wrap="none" lIns="91420" tIns="45710" rIns="91420" bIns="45710" rtlCol="0">
            <a:spAutoFit/>
          </a:bodyPr>
          <a:lstStyle/>
          <a:p>
            <a:r>
              <a:rPr lang="en-US" sz="2000" baseline="0" dirty="0" smtClean="0">
                <a:solidFill>
                  <a:srgbClr val="000000"/>
                </a:solidFill>
                <a:latin typeface="Arial"/>
                <a:cs typeface="Arial"/>
              </a:rPr>
              <a:t>Stein </a:t>
            </a:r>
            <a:r>
              <a:rPr lang="en-US" sz="2000" baseline="0" dirty="0">
                <a:solidFill>
                  <a:srgbClr val="000000"/>
                </a:solidFill>
                <a:latin typeface="Arial"/>
                <a:cs typeface="Arial"/>
              </a:rPr>
              <a:t>and Stein (1994) </a:t>
            </a:r>
          </a:p>
        </p:txBody>
      </p:sp>
      <p:sp>
        <p:nvSpPr>
          <p:cNvPr id="305" name="TextBox 304"/>
          <p:cNvSpPr txBox="1"/>
          <p:nvPr/>
        </p:nvSpPr>
        <p:spPr>
          <a:xfrm>
            <a:off x="8878690" y="22668862"/>
            <a:ext cx="2436970" cy="400089"/>
          </a:xfrm>
          <a:prstGeom prst="rect">
            <a:avLst/>
          </a:prstGeom>
          <a:noFill/>
        </p:spPr>
        <p:txBody>
          <a:bodyPr wrap="none" lIns="91420" tIns="45710" rIns="91420" bIns="45710" rtlCol="0">
            <a:spAutoFit/>
          </a:bodyPr>
          <a:lstStyle/>
          <a:p>
            <a:r>
              <a:rPr lang="en-US" sz="2000" baseline="0" dirty="0" err="1" smtClean="0">
                <a:solidFill>
                  <a:srgbClr val="000000"/>
                </a:solidFill>
                <a:latin typeface="Arial"/>
                <a:cs typeface="Arial"/>
              </a:rPr>
              <a:t>Jarrard</a:t>
            </a:r>
            <a:r>
              <a:rPr lang="en-US" sz="2000" baseline="0" dirty="0" smtClean="0">
                <a:solidFill>
                  <a:srgbClr val="000000"/>
                </a:solidFill>
                <a:latin typeface="Arial"/>
                <a:cs typeface="Arial"/>
              </a:rPr>
              <a:t> </a:t>
            </a:r>
            <a:r>
              <a:rPr lang="en-US" sz="2000" baseline="0" dirty="0">
                <a:solidFill>
                  <a:srgbClr val="000000"/>
                </a:solidFill>
                <a:latin typeface="Arial"/>
                <a:cs typeface="Arial"/>
              </a:rPr>
              <a:t>et al. (2003) </a:t>
            </a:r>
          </a:p>
        </p:txBody>
      </p:sp>
      <p:pic>
        <p:nvPicPr>
          <p:cNvPr id="306" name="Picture 305" descr="bar-o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30343" y="9628232"/>
            <a:ext cx="2918027" cy="2926978"/>
          </a:xfrm>
          <a:prstGeom prst="rect">
            <a:avLst/>
          </a:prstGeom>
        </p:spPr>
      </p:pic>
      <p:sp>
        <p:nvSpPr>
          <p:cNvPr id="307" name="TextBox 306"/>
          <p:cNvSpPr txBox="1"/>
          <p:nvPr/>
        </p:nvSpPr>
        <p:spPr>
          <a:xfrm>
            <a:off x="1480951" y="9393469"/>
            <a:ext cx="1295957" cy="763266"/>
          </a:xfrm>
          <a:prstGeom prst="rect">
            <a:avLst/>
          </a:prstGeom>
          <a:noFill/>
        </p:spPr>
        <p:txBody>
          <a:bodyPr wrap="none" lIns="91420" tIns="45710" rIns="91420" bIns="45710" rtlCol="0">
            <a:spAutoFit/>
          </a:bodyPr>
          <a:lstStyle/>
          <a:p>
            <a:pPr>
              <a:lnSpc>
                <a:spcPct val="90000"/>
              </a:lnSpc>
            </a:pPr>
            <a:r>
              <a:rPr lang="en-US" sz="2400" b="1" baseline="0" dirty="0" smtClean="0">
                <a:solidFill>
                  <a:srgbClr val="000000"/>
                </a:solidFill>
                <a:latin typeface="Arial"/>
                <a:cs typeface="Arial"/>
              </a:rPr>
              <a:t>Marine</a:t>
            </a:r>
          </a:p>
          <a:p>
            <a:pPr>
              <a:lnSpc>
                <a:spcPct val="90000"/>
              </a:lnSpc>
            </a:pPr>
            <a:r>
              <a:rPr lang="en-US" sz="2400" b="1" baseline="0" dirty="0" smtClean="0">
                <a:solidFill>
                  <a:srgbClr val="000000"/>
                </a:solidFill>
                <a:latin typeface="Arial"/>
                <a:cs typeface="Arial"/>
              </a:rPr>
              <a:t>(6 </a:t>
            </a:r>
            <a:r>
              <a:rPr lang="en-US" sz="2400" b="1" baseline="0" dirty="0" err="1" smtClean="0">
                <a:solidFill>
                  <a:srgbClr val="000000"/>
                </a:solidFill>
                <a:latin typeface="Arial"/>
                <a:cs typeface="Arial"/>
              </a:rPr>
              <a:t>Gt</a:t>
            </a:r>
            <a:r>
              <a:rPr lang="en-US" sz="2400" b="1" baseline="0" dirty="0" smtClean="0">
                <a:solidFill>
                  <a:srgbClr val="000000"/>
                </a:solidFill>
                <a:latin typeface="Arial"/>
                <a:cs typeface="Arial"/>
              </a:rPr>
              <a:t> C)</a:t>
            </a:r>
            <a:endParaRPr lang="en-US" sz="2400" b="1" baseline="0" dirty="0">
              <a:solidFill>
                <a:srgbClr val="000000"/>
              </a:solidFill>
              <a:latin typeface="Arial"/>
              <a:cs typeface="Arial"/>
            </a:endParaRPr>
          </a:p>
        </p:txBody>
      </p:sp>
      <p:sp>
        <p:nvSpPr>
          <p:cNvPr id="308" name="TextBox 307"/>
          <p:cNvSpPr txBox="1"/>
          <p:nvPr/>
        </p:nvSpPr>
        <p:spPr>
          <a:xfrm>
            <a:off x="1097832" y="11098073"/>
            <a:ext cx="1860866" cy="1095664"/>
          </a:xfrm>
          <a:prstGeom prst="rect">
            <a:avLst/>
          </a:prstGeom>
          <a:noFill/>
        </p:spPr>
        <p:txBody>
          <a:bodyPr wrap="none" lIns="91420" tIns="45710" rIns="91420" bIns="45710" rtlCol="0">
            <a:spAutoFit/>
          </a:bodyPr>
          <a:lstStyle/>
          <a:p>
            <a:pPr>
              <a:lnSpc>
                <a:spcPct val="90000"/>
              </a:lnSpc>
            </a:pPr>
            <a:r>
              <a:rPr lang="en-US" sz="2400" b="1" baseline="0" dirty="0" smtClean="0">
                <a:solidFill>
                  <a:srgbClr val="000000"/>
                </a:solidFill>
                <a:latin typeface="Arial"/>
                <a:cs typeface="Arial"/>
              </a:rPr>
              <a:t>Deep</a:t>
            </a:r>
          </a:p>
          <a:p>
            <a:pPr>
              <a:lnSpc>
                <a:spcPct val="90000"/>
              </a:lnSpc>
            </a:pPr>
            <a:r>
              <a:rPr lang="en-US" sz="2400" b="1" baseline="0" dirty="0" smtClean="0">
                <a:solidFill>
                  <a:srgbClr val="000000"/>
                </a:solidFill>
                <a:latin typeface="Arial"/>
                <a:cs typeface="Arial"/>
              </a:rPr>
              <a:t>Subsurface</a:t>
            </a:r>
          </a:p>
          <a:p>
            <a:pPr>
              <a:lnSpc>
                <a:spcPct val="90000"/>
              </a:lnSpc>
            </a:pPr>
            <a:r>
              <a:rPr lang="en-US" sz="2400" b="1" baseline="0" dirty="0" smtClean="0">
                <a:solidFill>
                  <a:srgbClr val="000000"/>
                </a:solidFill>
                <a:latin typeface="Arial"/>
                <a:cs typeface="Arial"/>
              </a:rPr>
              <a:t>(72 </a:t>
            </a:r>
            <a:r>
              <a:rPr lang="en-US" sz="2400" b="1" baseline="0" dirty="0" err="1" smtClean="0">
                <a:solidFill>
                  <a:srgbClr val="000000"/>
                </a:solidFill>
                <a:latin typeface="Arial"/>
                <a:cs typeface="Arial"/>
              </a:rPr>
              <a:t>Gt</a:t>
            </a:r>
            <a:r>
              <a:rPr lang="en-US" sz="2400" b="1" baseline="0" dirty="0" smtClean="0">
                <a:solidFill>
                  <a:srgbClr val="000000"/>
                </a:solidFill>
                <a:latin typeface="Arial"/>
                <a:cs typeface="Arial"/>
              </a:rPr>
              <a:t> C)</a:t>
            </a:r>
            <a:endParaRPr lang="en-US" sz="2400" b="1" baseline="0" dirty="0">
              <a:solidFill>
                <a:srgbClr val="000000"/>
              </a:solidFill>
              <a:latin typeface="Arial"/>
              <a:cs typeface="Arial"/>
            </a:endParaRPr>
          </a:p>
        </p:txBody>
      </p:sp>
      <p:sp>
        <p:nvSpPr>
          <p:cNvPr id="309" name="TextBox 308"/>
          <p:cNvSpPr txBox="1"/>
          <p:nvPr/>
        </p:nvSpPr>
        <p:spPr>
          <a:xfrm>
            <a:off x="4106361" y="10406668"/>
            <a:ext cx="1667303" cy="830977"/>
          </a:xfrm>
          <a:prstGeom prst="rect">
            <a:avLst/>
          </a:prstGeom>
          <a:noFill/>
        </p:spPr>
        <p:txBody>
          <a:bodyPr wrap="none" lIns="91420" tIns="45710" rIns="91420" bIns="45710" rtlCol="0">
            <a:spAutoFit/>
          </a:bodyPr>
          <a:lstStyle/>
          <a:p>
            <a:r>
              <a:rPr lang="en-US" sz="2400" b="1" baseline="0" dirty="0" smtClean="0">
                <a:solidFill>
                  <a:srgbClr val="000000"/>
                </a:solidFill>
                <a:latin typeface="Arial"/>
                <a:cs typeface="Arial"/>
              </a:rPr>
              <a:t>Terrestrial</a:t>
            </a:r>
          </a:p>
          <a:p>
            <a:pPr>
              <a:lnSpc>
                <a:spcPct val="90000"/>
              </a:lnSpc>
            </a:pPr>
            <a:r>
              <a:rPr lang="en-US" sz="2400" b="1" baseline="0" dirty="0" smtClean="0">
                <a:solidFill>
                  <a:srgbClr val="000000"/>
                </a:solidFill>
                <a:latin typeface="Arial"/>
                <a:cs typeface="Arial"/>
              </a:rPr>
              <a:t>(470 </a:t>
            </a:r>
            <a:r>
              <a:rPr lang="en-US" sz="2400" b="1" baseline="0" dirty="0" err="1" smtClean="0">
                <a:solidFill>
                  <a:srgbClr val="000000"/>
                </a:solidFill>
                <a:latin typeface="Arial"/>
                <a:cs typeface="Arial"/>
              </a:rPr>
              <a:t>Gt</a:t>
            </a:r>
            <a:r>
              <a:rPr lang="en-US" sz="2400" b="1" baseline="0" dirty="0" smtClean="0">
                <a:solidFill>
                  <a:srgbClr val="000000"/>
                </a:solidFill>
                <a:latin typeface="Arial"/>
                <a:cs typeface="Arial"/>
              </a:rPr>
              <a:t> C)</a:t>
            </a:r>
            <a:endParaRPr lang="en-US" sz="2400" b="1" baseline="0" dirty="0">
              <a:solidFill>
                <a:srgbClr val="000000"/>
              </a:solidFill>
              <a:latin typeface="Arial"/>
              <a:cs typeface="Arial"/>
            </a:endParaRPr>
          </a:p>
        </p:txBody>
      </p:sp>
      <p:sp>
        <p:nvSpPr>
          <p:cNvPr id="310" name="TextBox 309"/>
          <p:cNvSpPr txBox="1"/>
          <p:nvPr/>
        </p:nvSpPr>
        <p:spPr>
          <a:xfrm>
            <a:off x="4627099" y="12894165"/>
            <a:ext cx="1911811" cy="1095664"/>
          </a:xfrm>
          <a:prstGeom prst="rect">
            <a:avLst/>
          </a:prstGeom>
          <a:noFill/>
        </p:spPr>
        <p:txBody>
          <a:bodyPr wrap="none" lIns="91420" tIns="45710" rIns="91420" bIns="45710" rtlCol="0">
            <a:spAutoFit/>
          </a:bodyPr>
          <a:lstStyle/>
          <a:p>
            <a:pPr algn="ctr">
              <a:lnSpc>
                <a:spcPct val="90000"/>
              </a:lnSpc>
            </a:pPr>
            <a:r>
              <a:rPr lang="en-US" sz="2400" b="1" baseline="0" dirty="0" smtClean="0">
                <a:solidFill>
                  <a:srgbClr val="000000"/>
                </a:solidFill>
                <a:latin typeface="Arial"/>
                <a:cs typeface="Arial"/>
              </a:rPr>
              <a:t>Continent</a:t>
            </a:r>
          </a:p>
          <a:p>
            <a:pPr algn="ctr">
              <a:lnSpc>
                <a:spcPct val="90000"/>
              </a:lnSpc>
            </a:pPr>
            <a:r>
              <a:rPr lang="en-US" sz="2400" b="1" baseline="0" dirty="0" smtClean="0">
                <a:solidFill>
                  <a:srgbClr val="000000"/>
                </a:solidFill>
                <a:latin typeface="Arial"/>
                <a:cs typeface="Arial"/>
              </a:rPr>
              <a:t>Basement</a:t>
            </a:r>
          </a:p>
          <a:p>
            <a:pPr algn="ctr">
              <a:lnSpc>
                <a:spcPct val="90000"/>
              </a:lnSpc>
            </a:pPr>
            <a:r>
              <a:rPr lang="en-US" sz="2400" b="1" baseline="0" dirty="0" smtClean="0">
                <a:solidFill>
                  <a:srgbClr val="000000"/>
                </a:solidFill>
                <a:latin typeface="Arial"/>
                <a:cs typeface="Arial"/>
              </a:rPr>
              <a:t>(8 - 60 </a:t>
            </a:r>
            <a:r>
              <a:rPr lang="en-US" sz="2400" b="1" baseline="0" dirty="0" err="1" smtClean="0">
                <a:solidFill>
                  <a:srgbClr val="000000"/>
                </a:solidFill>
                <a:latin typeface="Arial"/>
                <a:cs typeface="Arial"/>
              </a:rPr>
              <a:t>Gt</a:t>
            </a:r>
            <a:r>
              <a:rPr lang="en-US" sz="2400" b="1" baseline="0" dirty="0" smtClean="0">
                <a:solidFill>
                  <a:srgbClr val="000000"/>
                </a:solidFill>
                <a:latin typeface="Arial"/>
                <a:cs typeface="Arial"/>
              </a:rPr>
              <a:t> C)</a:t>
            </a:r>
            <a:endParaRPr lang="en-US" sz="2400" b="1" baseline="0" dirty="0">
              <a:solidFill>
                <a:srgbClr val="000000"/>
              </a:solidFill>
              <a:latin typeface="Arial"/>
              <a:cs typeface="Arial"/>
            </a:endParaRPr>
          </a:p>
        </p:txBody>
      </p:sp>
      <p:sp>
        <p:nvSpPr>
          <p:cNvPr id="311" name="TextBox 310"/>
          <p:cNvSpPr txBox="1"/>
          <p:nvPr/>
        </p:nvSpPr>
        <p:spPr>
          <a:xfrm>
            <a:off x="1296539" y="12894165"/>
            <a:ext cx="1655731" cy="1095664"/>
          </a:xfrm>
          <a:prstGeom prst="rect">
            <a:avLst/>
          </a:prstGeom>
          <a:noFill/>
        </p:spPr>
        <p:txBody>
          <a:bodyPr wrap="none" lIns="91420" tIns="45710" rIns="91420" bIns="45710" rtlCol="0">
            <a:spAutoFit/>
          </a:bodyPr>
          <a:lstStyle/>
          <a:p>
            <a:pPr algn="ctr">
              <a:lnSpc>
                <a:spcPct val="90000"/>
              </a:lnSpc>
            </a:pPr>
            <a:r>
              <a:rPr lang="en-US" sz="2400" b="1" baseline="0" dirty="0" smtClean="0">
                <a:solidFill>
                  <a:srgbClr val="000000"/>
                </a:solidFill>
                <a:latin typeface="Arial"/>
                <a:cs typeface="Arial"/>
              </a:rPr>
              <a:t>Ocean</a:t>
            </a:r>
          </a:p>
          <a:p>
            <a:pPr algn="ctr">
              <a:lnSpc>
                <a:spcPct val="90000"/>
              </a:lnSpc>
            </a:pPr>
            <a:r>
              <a:rPr lang="en-US" sz="2400" b="1" baseline="0" dirty="0">
                <a:solidFill>
                  <a:srgbClr val="000000"/>
                </a:solidFill>
                <a:latin typeface="Arial"/>
                <a:cs typeface="Arial"/>
              </a:rPr>
              <a:t>B</a:t>
            </a:r>
            <a:r>
              <a:rPr lang="en-US" sz="2400" b="1" baseline="0" dirty="0" smtClean="0">
                <a:solidFill>
                  <a:srgbClr val="000000"/>
                </a:solidFill>
                <a:latin typeface="Arial"/>
                <a:cs typeface="Arial"/>
              </a:rPr>
              <a:t>asement</a:t>
            </a:r>
          </a:p>
          <a:p>
            <a:pPr algn="ctr">
              <a:lnSpc>
                <a:spcPct val="90000"/>
              </a:lnSpc>
            </a:pPr>
            <a:r>
              <a:rPr lang="en-US" sz="2400" b="1" baseline="0" dirty="0" smtClean="0">
                <a:solidFill>
                  <a:srgbClr val="000000"/>
                </a:solidFill>
                <a:latin typeface="Arial"/>
                <a:cs typeface="Arial"/>
              </a:rPr>
              <a:t>(1.5 </a:t>
            </a:r>
            <a:r>
              <a:rPr lang="en-US" sz="2400" b="1" baseline="0" dirty="0" err="1" smtClean="0">
                <a:solidFill>
                  <a:srgbClr val="000000"/>
                </a:solidFill>
                <a:latin typeface="Arial"/>
                <a:cs typeface="Arial"/>
              </a:rPr>
              <a:t>Gt</a:t>
            </a:r>
            <a:r>
              <a:rPr lang="en-US" sz="2400" b="1" baseline="0" dirty="0" smtClean="0">
                <a:solidFill>
                  <a:srgbClr val="000000"/>
                </a:solidFill>
                <a:latin typeface="Arial"/>
                <a:cs typeface="Arial"/>
              </a:rPr>
              <a:t> C)</a:t>
            </a:r>
            <a:endParaRPr lang="en-US" sz="2400" b="1" baseline="0" dirty="0">
              <a:solidFill>
                <a:srgbClr val="000000"/>
              </a:solidFill>
              <a:latin typeface="Arial"/>
              <a:cs typeface="Arial"/>
            </a:endParaRPr>
          </a:p>
        </p:txBody>
      </p:sp>
      <p:sp>
        <p:nvSpPr>
          <p:cNvPr id="312" name="TextBox 311"/>
          <p:cNvSpPr txBox="1"/>
          <p:nvPr/>
        </p:nvSpPr>
        <p:spPr>
          <a:xfrm>
            <a:off x="2951410" y="12894165"/>
            <a:ext cx="1741091" cy="1095664"/>
          </a:xfrm>
          <a:prstGeom prst="rect">
            <a:avLst/>
          </a:prstGeom>
          <a:noFill/>
        </p:spPr>
        <p:txBody>
          <a:bodyPr wrap="none" lIns="91420" tIns="45710" rIns="91420" bIns="45710" rtlCol="0">
            <a:spAutoFit/>
          </a:bodyPr>
          <a:lstStyle/>
          <a:p>
            <a:pPr algn="ctr">
              <a:lnSpc>
                <a:spcPct val="90000"/>
              </a:lnSpc>
            </a:pPr>
            <a:r>
              <a:rPr lang="en-US" sz="2400" b="1" baseline="0" dirty="0" smtClean="0">
                <a:solidFill>
                  <a:srgbClr val="000000"/>
                </a:solidFill>
                <a:latin typeface="Arial"/>
                <a:cs typeface="Arial"/>
              </a:rPr>
              <a:t>Ocean</a:t>
            </a:r>
          </a:p>
          <a:p>
            <a:pPr algn="ctr">
              <a:lnSpc>
                <a:spcPct val="90000"/>
              </a:lnSpc>
            </a:pPr>
            <a:r>
              <a:rPr lang="en-US" sz="2400" b="1" baseline="0" dirty="0" smtClean="0">
                <a:solidFill>
                  <a:srgbClr val="000000"/>
                </a:solidFill>
                <a:latin typeface="Arial"/>
                <a:cs typeface="Arial"/>
              </a:rPr>
              <a:t>Sediments</a:t>
            </a:r>
          </a:p>
          <a:p>
            <a:pPr algn="ctr">
              <a:lnSpc>
                <a:spcPct val="90000"/>
              </a:lnSpc>
            </a:pPr>
            <a:r>
              <a:rPr lang="en-US" sz="2400" b="1" baseline="0" dirty="0" smtClean="0">
                <a:solidFill>
                  <a:srgbClr val="000000"/>
                </a:solidFill>
                <a:latin typeface="Arial"/>
                <a:cs typeface="Arial"/>
              </a:rPr>
              <a:t>(10 </a:t>
            </a:r>
            <a:r>
              <a:rPr lang="en-US" sz="2400" b="1" baseline="0" dirty="0" err="1" smtClean="0">
                <a:solidFill>
                  <a:srgbClr val="000000"/>
                </a:solidFill>
                <a:latin typeface="Arial"/>
                <a:cs typeface="Arial"/>
              </a:rPr>
              <a:t>Gt</a:t>
            </a:r>
            <a:r>
              <a:rPr lang="en-US" sz="2400" b="1" baseline="0" dirty="0" smtClean="0">
                <a:solidFill>
                  <a:srgbClr val="000000"/>
                </a:solidFill>
                <a:latin typeface="Arial"/>
                <a:cs typeface="Arial"/>
              </a:rPr>
              <a:t> C)</a:t>
            </a:r>
            <a:endParaRPr lang="en-US" sz="2400" b="1" baseline="0" dirty="0">
              <a:solidFill>
                <a:srgbClr val="000000"/>
              </a:solidFill>
              <a:latin typeface="Arial"/>
              <a:cs typeface="Arial"/>
            </a:endParaRPr>
          </a:p>
        </p:txBody>
      </p:sp>
      <p:cxnSp>
        <p:nvCxnSpPr>
          <p:cNvPr id="313" name="Straight Arrow Connector 312"/>
          <p:cNvCxnSpPr/>
          <p:nvPr/>
        </p:nvCxnSpPr>
        <p:spPr bwMode="auto">
          <a:xfrm flipV="1">
            <a:off x="2567188" y="12545549"/>
            <a:ext cx="359669" cy="34507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4" name="Straight Arrow Connector 313"/>
          <p:cNvCxnSpPr/>
          <p:nvPr/>
        </p:nvCxnSpPr>
        <p:spPr bwMode="auto">
          <a:xfrm flipH="1" flipV="1">
            <a:off x="3329183" y="12545549"/>
            <a:ext cx="296329" cy="36624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5" name="Straight Arrow Connector 314"/>
          <p:cNvCxnSpPr/>
          <p:nvPr/>
        </p:nvCxnSpPr>
        <p:spPr bwMode="auto">
          <a:xfrm flipH="1" flipV="1">
            <a:off x="4070004" y="12551973"/>
            <a:ext cx="775902" cy="36047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6" name="TextBox 315"/>
          <p:cNvSpPr txBox="1"/>
          <p:nvPr/>
        </p:nvSpPr>
        <p:spPr>
          <a:xfrm>
            <a:off x="7166165" y="9590472"/>
            <a:ext cx="4699018" cy="1569640"/>
          </a:xfrm>
          <a:prstGeom prst="rect">
            <a:avLst/>
          </a:prstGeom>
          <a:noFill/>
        </p:spPr>
        <p:txBody>
          <a:bodyPr wrap="square" lIns="91420" tIns="45710" rIns="91420" bIns="45710" rtlCol="0">
            <a:spAutoFit/>
          </a:bodyPr>
          <a:lstStyle/>
          <a:p>
            <a:r>
              <a:rPr lang="en-US" sz="2400" baseline="0" dirty="0">
                <a:solidFill>
                  <a:srgbClr val="000000"/>
                </a:solidFill>
                <a:latin typeface="Arial"/>
                <a:cs typeface="Arial"/>
              </a:rPr>
              <a:t>I</a:t>
            </a:r>
            <a:r>
              <a:rPr lang="en-US" sz="2400" baseline="0" dirty="0" smtClean="0">
                <a:solidFill>
                  <a:srgbClr val="000000"/>
                </a:solidFill>
                <a:latin typeface="Arial"/>
                <a:cs typeface="Arial"/>
              </a:rPr>
              <a:t>llustration of the relative contribution of microbes in various environments, modified from Bar-On et al. (2018).  </a:t>
            </a:r>
            <a:endParaRPr lang="en-US" sz="2400" baseline="0" dirty="0">
              <a:solidFill>
                <a:srgbClr val="000000"/>
              </a:solidFill>
              <a:latin typeface="Arial"/>
              <a:cs typeface="Arial"/>
            </a:endParaRPr>
          </a:p>
        </p:txBody>
      </p:sp>
      <p:cxnSp>
        <p:nvCxnSpPr>
          <p:cNvPr id="317" name="Straight Arrow Connector 316"/>
          <p:cNvCxnSpPr/>
          <p:nvPr/>
        </p:nvCxnSpPr>
        <p:spPr bwMode="auto">
          <a:xfrm flipV="1">
            <a:off x="2586813" y="12605589"/>
            <a:ext cx="359669" cy="345078"/>
          </a:xfrm>
          <a:prstGeom prst="straightConnector1">
            <a:avLst/>
          </a:prstGeom>
          <a:solidFill>
            <a:schemeClr val="accent1"/>
          </a:solidFill>
          <a:ln w="9525"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8" name="Straight Arrow Connector 317"/>
          <p:cNvCxnSpPr/>
          <p:nvPr/>
        </p:nvCxnSpPr>
        <p:spPr bwMode="auto">
          <a:xfrm flipH="1" flipV="1">
            <a:off x="3412310" y="12605589"/>
            <a:ext cx="296329" cy="366244"/>
          </a:xfrm>
          <a:prstGeom prst="straightConnector1">
            <a:avLst/>
          </a:prstGeom>
          <a:solidFill>
            <a:schemeClr val="accent1"/>
          </a:solidFill>
          <a:ln w="9525"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9" name="Straight Arrow Connector 318"/>
          <p:cNvCxnSpPr/>
          <p:nvPr/>
        </p:nvCxnSpPr>
        <p:spPr bwMode="auto">
          <a:xfrm flipH="1" flipV="1">
            <a:off x="4153131" y="12612013"/>
            <a:ext cx="775902" cy="360474"/>
          </a:xfrm>
          <a:prstGeom prst="straightConnector1">
            <a:avLst/>
          </a:prstGeom>
          <a:solidFill>
            <a:schemeClr val="accent1"/>
          </a:solidFill>
          <a:ln w="9525"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0" name="Rectangle 13"/>
          <p:cNvSpPr>
            <a:spLocks noChangeArrowheads="1"/>
          </p:cNvSpPr>
          <p:nvPr/>
        </p:nvSpPr>
        <p:spPr bwMode="auto">
          <a:xfrm>
            <a:off x="12695441" y="4435061"/>
            <a:ext cx="17693640" cy="33715737"/>
          </a:xfrm>
          <a:prstGeom prst="rect">
            <a:avLst/>
          </a:prstGeom>
          <a:solidFill>
            <a:srgbClr val="FFFFFF"/>
          </a:solidFill>
          <a:ln>
            <a:noFill/>
          </a:ln>
          <a:extLst/>
        </p:spPr>
        <p:txBody>
          <a:bodyPr wrap="none" lIns="83800" tIns="41899" rIns="83800" bIns="41899" anchor="ctr"/>
          <a:lstStyle/>
          <a:p>
            <a:pPr algn="ctr" defTabSz="838020"/>
            <a:endParaRPr lang="en-US" sz="2200" b="1" baseline="0" dirty="0">
              <a:latin typeface="Arial"/>
              <a:cs typeface="Arial"/>
            </a:endParaRPr>
          </a:p>
        </p:txBody>
      </p:sp>
      <p:sp>
        <p:nvSpPr>
          <p:cNvPr id="322" name="Text Box 64"/>
          <p:cNvSpPr txBox="1">
            <a:spLocks noChangeArrowheads="1"/>
          </p:cNvSpPr>
          <p:nvPr/>
        </p:nvSpPr>
        <p:spPr bwMode="auto">
          <a:xfrm>
            <a:off x="12907102" y="4519723"/>
            <a:ext cx="10903185" cy="62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800" tIns="41899" rIns="83800" bIns="41899">
            <a:spAutoFit/>
          </a:bodyPr>
          <a:lstStyle>
            <a:lvl1pPr defTabSz="838200">
              <a:defRPr sz="2400" baseline="-25000">
                <a:solidFill>
                  <a:schemeClr val="tx1"/>
                </a:solidFill>
                <a:latin typeface="Arial" charset="0"/>
                <a:ea typeface="ＭＳ Ｐゴシック" charset="0"/>
                <a:cs typeface="ＭＳ Ｐゴシック" charset="0"/>
              </a:defRPr>
            </a:lvl1pPr>
            <a:lvl2pPr marL="419100" defTabSz="838200">
              <a:defRPr sz="2400" baseline="-25000">
                <a:solidFill>
                  <a:schemeClr val="tx1"/>
                </a:solidFill>
                <a:latin typeface="Arial" charset="0"/>
                <a:ea typeface="ＭＳ Ｐゴシック" charset="0"/>
              </a:defRPr>
            </a:lvl2pPr>
            <a:lvl3pPr marL="1143000" indent="-228600" defTabSz="838200">
              <a:defRPr sz="2400" baseline="-25000">
                <a:solidFill>
                  <a:schemeClr val="tx1"/>
                </a:solidFill>
                <a:latin typeface="Arial" charset="0"/>
                <a:ea typeface="ＭＳ Ｐゴシック" charset="0"/>
              </a:defRPr>
            </a:lvl3pPr>
            <a:lvl4pPr marL="1600200" indent="-228600" defTabSz="838200">
              <a:defRPr sz="2400" baseline="-25000">
                <a:solidFill>
                  <a:schemeClr val="tx1"/>
                </a:solidFill>
                <a:latin typeface="Arial" charset="0"/>
                <a:ea typeface="ＭＳ Ｐゴシック" charset="0"/>
              </a:defRPr>
            </a:lvl4pPr>
            <a:lvl5pPr marL="2057400" indent="-228600" defTabSz="838200">
              <a:defRPr sz="2400" baseline="-25000">
                <a:solidFill>
                  <a:schemeClr val="tx1"/>
                </a:solidFill>
                <a:latin typeface="Arial" charset="0"/>
                <a:ea typeface="ＭＳ Ｐゴシック" charset="0"/>
              </a:defRPr>
            </a:lvl5pPr>
            <a:lvl6pPr marL="25146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9pPr>
          </a:lstStyle>
          <a:p>
            <a:pPr>
              <a:lnSpc>
                <a:spcPct val="80000"/>
              </a:lnSpc>
            </a:pPr>
            <a:r>
              <a:rPr lang="en-US" sz="4200" b="1" baseline="0" dirty="0">
                <a:solidFill>
                  <a:srgbClr val="000000"/>
                </a:solidFill>
                <a:latin typeface="Arial"/>
                <a:cs typeface="Arial"/>
              </a:rPr>
              <a:t>Data &amp; Methods</a:t>
            </a:r>
            <a:endParaRPr lang="en-US" sz="2800" baseline="0" dirty="0">
              <a:solidFill>
                <a:srgbClr val="000000"/>
              </a:solidFill>
              <a:latin typeface="Arial"/>
              <a:cs typeface="Arial"/>
            </a:endParaRPr>
          </a:p>
        </p:txBody>
      </p:sp>
      <p:sp>
        <p:nvSpPr>
          <p:cNvPr id="323" name="Text Box 64"/>
          <p:cNvSpPr txBox="1">
            <a:spLocks noChangeArrowheads="1"/>
          </p:cNvSpPr>
          <p:nvPr/>
        </p:nvSpPr>
        <p:spPr bwMode="auto">
          <a:xfrm>
            <a:off x="30883111" y="4519723"/>
            <a:ext cx="10903185" cy="62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800" tIns="41899" rIns="83800" bIns="41899">
            <a:spAutoFit/>
          </a:bodyPr>
          <a:lstStyle>
            <a:lvl1pPr defTabSz="838200">
              <a:defRPr sz="2400" baseline="-25000">
                <a:solidFill>
                  <a:schemeClr val="tx1"/>
                </a:solidFill>
                <a:latin typeface="Arial" charset="0"/>
                <a:ea typeface="ＭＳ Ｐゴシック" charset="0"/>
                <a:cs typeface="ＭＳ Ｐゴシック" charset="0"/>
              </a:defRPr>
            </a:lvl1pPr>
            <a:lvl2pPr marL="419100" defTabSz="838200">
              <a:defRPr sz="2400" baseline="-25000">
                <a:solidFill>
                  <a:schemeClr val="tx1"/>
                </a:solidFill>
                <a:latin typeface="Arial" charset="0"/>
                <a:ea typeface="ＭＳ Ｐゴシック" charset="0"/>
              </a:defRPr>
            </a:lvl2pPr>
            <a:lvl3pPr marL="1143000" indent="-228600" defTabSz="838200">
              <a:defRPr sz="2400" baseline="-25000">
                <a:solidFill>
                  <a:schemeClr val="tx1"/>
                </a:solidFill>
                <a:latin typeface="Arial" charset="0"/>
                <a:ea typeface="ＭＳ Ｐゴシック" charset="0"/>
              </a:defRPr>
            </a:lvl3pPr>
            <a:lvl4pPr marL="1600200" indent="-228600" defTabSz="838200">
              <a:defRPr sz="2400" baseline="-25000">
                <a:solidFill>
                  <a:schemeClr val="tx1"/>
                </a:solidFill>
                <a:latin typeface="Arial" charset="0"/>
                <a:ea typeface="ＭＳ Ｐゴシック" charset="0"/>
              </a:defRPr>
            </a:lvl4pPr>
            <a:lvl5pPr marL="2057400" indent="-228600" defTabSz="838200">
              <a:defRPr sz="2400" baseline="-25000">
                <a:solidFill>
                  <a:schemeClr val="tx1"/>
                </a:solidFill>
                <a:latin typeface="Arial" charset="0"/>
                <a:ea typeface="ＭＳ Ｐゴシック" charset="0"/>
              </a:defRPr>
            </a:lvl5pPr>
            <a:lvl6pPr marL="25146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9pPr>
          </a:lstStyle>
          <a:p>
            <a:pPr>
              <a:lnSpc>
                <a:spcPct val="80000"/>
              </a:lnSpc>
            </a:pPr>
            <a:r>
              <a:rPr lang="en-US" sz="4200" b="1" baseline="0" dirty="0">
                <a:solidFill>
                  <a:srgbClr val="000000"/>
                </a:solidFill>
                <a:latin typeface="Arial"/>
                <a:cs typeface="Arial"/>
              </a:rPr>
              <a:t>Observations</a:t>
            </a:r>
            <a:endParaRPr lang="en-US" sz="2800" baseline="0" dirty="0">
              <a:solidFill>
                <a:srgbClr val="000000"/>
              </a:solidFill>
              <a:latin typeface="Arial"/>
              <a:cs typeface="Arial"/>
            </a:endParaRPr>
          </a:p>
        </p:txBody>
      </p:sp>
      <p:sp>
        <p:nvSpPr>
          <p:cNvPr id="327" name="TextBox 326"/>
          <p:cNvSpPr txBox="1"/>
          <p:nvPr/>
        </p:nvSpPr>
        <p:spPr>
          <a:xfrm>
            <a:off x="21968522" y="8228561"/>
            <a:ext cx="3306849"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after </a:t>
            </a:r>
            <a:r>
              <a:rPr lang="en-US" sz="2000" baseline="0" dirty="0" err="1">
                <a:solidFill>
                  <a:srgbClr val="000000"/>
                </a:solidFill>
                <a:latin typeface="Arial"/>
                <a:cs typeface="Arial"/>
              </a:rPr>
              <a:t>Heberling</a:t>
            </a:r>
            <a:r>
              <a:rPr lang="en-US" sz="2000" baseline="0" dirty="0">
                <a:solidFill>
                  <a:srgbClr val="000000"/>
                </a:solidFill>
                <a:latin typeface="Arial"/>
                <a:cs typeface="Arial"/>
              </a:rPr>
              <a:t> et al. (2010)</a:t>
            </a:r>
          </a:p>
        </p:txBody>
      </p:sp>
      <p:sp>
        <p:nvSpPr>
          <p:cNvPr id="329" name="Rectangle 328"/>
          <p:cNvSpPr/>
          <p:nvPr/>
        </p:nvSpPr>
        <p:spPr>
          <a:xfrm>
            <a:off x="13012951" y="5529674"/>
            <a:ext cx="9376444" cy="502682"/>
          </a:xfrm>
          <a:prstGeom prst="rect">
            <a:avLst/>
          </a:prstGeom>
        </p:spPr>
        <p:txBody>
          <a:bodyPr wrap="none" lIns="91420" tIns="45710" rIns="91420" bIns="45710">
            <a:spAutoFit/>
          </a:bodyPr>
          <a:lstStyle/>
          <a:p>
            <a:pPr>
              <a:lnSpc>
                <a:spcPct val="80000"/>
              </a:lnSpc>
            </a:pPr>
            <a:r>
              <a:rPr lang="en-US" sz="3200" u="sng" baseline="0" dirty="0">
                <a:solidFill>
                  <a:srgbClr val="000000"/>
                </a:solidFill>
                <a:latin typeface="Arial"/>
                <a:cs typeface="Arial"/>
              </a:rPr>
              <a:t>Depth to </a:t>
            </a:r>
            <a:r>
              <a:rPr lang="en-US" sz="3200" u="sng" baseline="0" dirty="0" smtClean="0">
                <a:solidFill>
                  <a:srgbClr val="000000"/>
                </a:solidFill>
                <a:latin typeface="Arial"/>
                <a:cs typeface="Arial"/>
              </a:rPr>
              <a:t>Isotherms (heat flow, sediment thickness)</a:t>
            </a:r>
            <a:endParaRPr lang="en-US" sz="3200" u="sng" baseline="0" dirty="0">
              <a:solidFill>
                <a:srgbClr val="000000"/>
              </a:solidFill>
              <a:latin typeface="Arial"/>
              <a:cs typeface="Arial"/>
            </a:endParaRPr>
          </a:p>
        </p:txBody>
      </p:sp>
      <p:pic>
        <p:nvPicPr>
          <p:cNvPr id="330" name="Picture 329" descr="heatflow.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07171" y="6423497"/>
            <a:ext cx="4253837" cy="3045096"/>
          </a:xfrm>
          <a:prstGeom prst="rect">
            <a:avLst/>
          </a:prstGeom>
          <a:ln>
            <a:solidFill>
              <a:srgbClr val="000000"/>
            </a:solidFill>
          </a:ln>
        </p:spPr>
      </p:pic>
      <p:pic>
        <p:nvPicPr>
          <p:cNvPr id="331" name="Picture 330" descr="seds.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13287" y="6438435"/>
            <a:ext cx="4377261" cy="3007506"/>
          </a:xfrm>
          <a:prstGeom prst="rect">
            <a:avLst/>
          </a:prstGeom>
          <a:ln>
            <a:solidFill>
              <a:srgbClr val="000000"/>
            </a:solidFill>
          </a:ln>
        </p:spPr>
      </p:pic>
      <p:sp>
        <p:nvSpPr>
          <p:cNvPr id="332" name="TextBox 331"/>
          <p:cNvSpPr txBox="1"/>
          <p:nvPr/>
        </p:nvSpPr>
        <p:spPr>
          <a:xfrm>
            <a:off x="14098259" y="6008704"/>
            <a:ext cx="2436970" cy="400089"/>
          </a:xfrm>
          <a:prstGeom prst="rect">
            <a:avLst/>
          </a:prstGeom>
          <a:noFill/>
        </p:spPr>
        <p:txBody>
          <a:bodyPr wrap="none" lIns="91420" tIns="45710" rIns="91420" bIns="45710" rtlCol="0">
            <a:spAutoFit/>
          </a:bodyPr>
          <a:lstStyle/>
          <a:p>
            <a:pPr algn="r"/>
            <a:r>
              <a:rPr lang="en-US" sz="2000" baseline="0" dirty="0" err="1">
                <a:solidFill>
                  <a:srgbClr val="000000"/>
                </a:solidFill>
                <a:latin typeface="Arial"/>
                <a:cs typeface="Arial"/>
              </a:rPr>
              <a:t>Hamza</a:t>
            </a:r>
            <a:r>
              <a:rPr lang="en-US" sz="2000" baseline="0" dirty="0">
                <a:solidFill>
                  <a:srgbClr val="000000"/>
                </a:solidFill>
                <a:latin typeface="Arial"/>
                <a:cs typeface="Arial"/>
              </a:rPr>
              <a:t> et al. (2008)</a:t>
            </a:r>
          </a:p>
        </p:txBody>
      </p:sp>
      <p:sp>
        <p:nvSpPr>
          <p:cNvPr id="333" name="TextBox 332"/>
          <p:cNvSpPr txBox="1"/>
          <p:nvPr/>
        </p:nvSpPr>
        <p:spPr>
          <a:xfrm>
            <a:off x="18656462" y="6012942"/>
            <a:ext cx="2308980" cy="400089"/>
          </a:xfrm>
          <a:prstGeom prst="rect">
            <a:avLst/>
          </a:prstGeom>
          <a:noFill/>
        </p:spPr>
        <p:txBody>
          <a:bodyPr wrap="none" lIns="91420" tIns="45710" rIns="91420" bIns="45710" rtlCol="0">
            <a:spAutoFit/>
          </a:bodyPr>
          <a:lstStyle/>
          <a:p>
            <a:pPr algn="r"/>
            <a:r>
              <a:rPr lang="en-US" sz="2000" baseline="0" dirty="0" err="1">
                <a:solidFill>
                  <a:srgbClr val="000000"/>
                </a:solidFill>
                <a:latin typeface="Arial"/>
                <a:cs typeface="Arial"/>
              </a:rPr>
              <a:t>Laske</a:t>
            </a:r>
            <a:r>
              <a:rPr lang="en-US" sz="2000" baseline="0" dirty="0">
                <a:solidFill>
                  <a:srgbClr val="000000"/>
                </a:solidFill>
                <a:latin typeface="Arial"/>
                <a:cs typeface="Arial"/>
              </a:rPr>
              <a:t> et al. (2013)</a:t>
            </a:r>
          </a:p>
        </p:txBody>
      </p:sp>
      <p:pic>
        <p:nvPicPr>
          <p:cNvPr id="334" name="Picture 333" descr="map_plot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417250" y="6383110"/>
            <a:ext cx="4253837" cy="3047421"/>
          </a:xfrm>
          <a:prstGeom prst="rect">
            <a:avLst/>
          </a:prstGeom>
          <a:ln>
            <a:solidFill>
              <a:srgbClr val="000000"/>
            </a:solidFill>
          </a:ln>
        </p:spPr>
      </p:pic>
      <p:sp>
        <p:nvSpPr>
          <p:cNvPr id="335" name="Right Arrow 334"/>
          <p:cNvSpPr/>
          <p:nvPr/>
        </p:nvSpPr>
        <p:spPr bwMode="auto">
          <a:xfrm>
            <a:off x="22110220" y="7553286"/>
            <a:ext cx="3165842" cy="61257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20" tIns="45710" rIns="91420" bIns="45710" numCol="1" rtlCol="0" anchor="t" anchorCtr="0" compatLnSpc="1">
            <a:prstTxWarp prst="textNoShape">
              <a:avLst/>
            </a:prstTxWarp>
          </a:bodyPr>
          <a:lstStyle/>
          <a:p>
            <a:pPr defTabSz="914204"/>
            <a:endParaRPr lang="en-US">
              <a:solidFill>
                <a:srgbClr val="000000"/>
              </a:solidFill>
              <a:latin typeface="Arial"/>
              <a:cs typeface="Arial"/>
            </a:endParaRPr>
          </a:p>
        </p:txBody>
      </p:sp>
      <p:pic>
        <p:nvPicPr>
          <p:cNvPr id="336" name="Picture 335" descr="AGE.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284263" y="19522426"/>
            <a:ext cx="4480560" cy="3197957"/>
          </a:xfrm>
          <a:prstGeom prst="rect">
            <a:avLst/>
          </a:prstGeom>
          <a:ln>
            <a:solidFill>
              <a:srgbClr val="000000"/>
            </a:solidFill>
          </a:ln>
        </p:spPr>
      </p:pic>
      <p:pic>
        <p:nvPicPr>
          <p:cNvPr id="337" name="Picture 336" descr="pore volume.png"/>
          <p:cNvPicPr>
            <a:picLocks noChangeAspect="1"/>
          </p:cNvPicPr>
          <p:nvPr/>
        </p:nvPicPr>
        <p:blipFill rotWithShape="1">
          <a:blip r:embed="rId20">
            <a:extLst>
              <a:ext uri="{28A0092B-C50C-407E-A947-70E740481C1C}">
                <a14:useLocalDpi xmlns:a14="http://schemas.microsoft.com/office/drawing/2010/main" val="0"/>
              </a:ext>
            </a:extLst>
          </a:blip>
          <a:srcRect l="-578" r="-1"/>
          <a:stretch/>
        </p:blipFill>
        <p:spPr>
          <a:xfrm>
            <a:off x="25276062" y="19522428"/>
            <a:ext cx="4691021" cy="3204565"/>
          </a:xfrm>
          <a:prstGeom prst="rect">
            <a:avLst/>
          </a:prstGeom>
          <a:ln>
            <a:solidFill>
              <a:srgbClr val="000000"/>
            </a:solidFill>
          </a:ln>
        </p:spPr>
      </p:pic>
      <p:sp>
        <p:nvSpPr>
          <p:cNvPr id="338" name="Rectangle 337"/>
          <p:cNvSpPr/>
          <p:nvPr/>
        </p:nvSpPr>
        <p:spPr>
          <a:xfrm>
            <a:off x="13012951" y="18599683"/>
            <a:ext cx="5955637" cy="502682"/>
          </a:xfrm>
          <a:prstGeom prst="rect">
            <a:avLst/>
          </a:prstGeom>
        </p:spPr>
        <p:txBody>
          <a:bodyPr wrap="none" lIns="91420" tIns="45710" rIns="91420" bIns="45710">
            <a:spAutoFit/>
          </a:bodyPr>
          <a:lstStyle/>
          <a:p>
            <a:pPr>
              <a:lnSpc>
                <a:spcPct val="80000"/>
              </a:lnSpc>
            </a:pPr>
            <a:r>
              <a:rPr lang="en-US" sz="3200" u="sng" baseline="0" dirty="0">
                <a:solidFill>
                  <a:srgbClr val="000000"/>
                </a:solidFill>
                <a:latin typeface="Arial"/>
                <a:cs typeface="Arial"/>
              </a:rPr>
              <a:t>Basement Porosity (age, depth)</a:t>
            </a:r>
          </a:p>
        </p:txBody>
      </p:sp>
      <p:grpSp>
        <p:nvGrpSpPr>
          <p:cNvPr id="339" name="Group 338"/>
          <p:cNvGrpSpPr/>
          <p:nvPr/>
        </p:nvGrpSpPr>
        <p:grpSpPr>
          <a:xfrm>
            <a:off x="17946652" y="19488363"/>
            <a:ext cx="3012528" cy="3201369"/>
            <a:chOff x="18482859" y="11168710"/>
            <a:chExt cx="2834640" cy="3201369"/>
          </a:xfrm>
        </p:grpSpPr>
        <p:sp>
          <p:nvSpPr>
            <p:cNvPr id="340" name="Rounded Rectangle 339"/>
            <p:cNvSpPr/>
            <p:nvPr/>
          </p:nvSpPr>
          <p:spPr bwMode="auto">
            <a:xfrm>
              <a:off x="18482859" y="11168710"/>
              <a:ext cx="2834640" cy="3201369"/>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204"/>
              <a:endParaRPr lang="en-US">
                <a:solidFill>
                  <a:srgbClr val="000000"/>
                </a:solidFill>
                <a:latin typeface="Arial"/>
                <a:cs typeface="Arial"/>
              </a:endParaRPr>
            </a:p>
          </p:txBody>
        </p:sp>
        <p:sp>
          <p:nvSpPr>
            <p:cNvPr id="341" name="TextBox 340"/>
            <p:cNvSpPr txBox="1"/>
            <p:nvPr/>
          </p:nvSpPr>
          <p:spPr>
            <a:xfrm>
              <a:off x="18611259" y="11236444"/>
              <a:ext cx="2577288" cy="796115"/>
            </a:xfrm>
            <a:prstGeom prst="rect">
              <a:avLst/>
            </a:prstGeom>
            <a:noFill/>
          </p:spPr>
          <p:txBody>
            <a:bodyPr wrap="none" rtlCol="0">
              <a:spAutoFit/>
            </a:bodyPr>
            <a:lstStyle/>
            <a:p>
              <a:pPr algn="ctr">
                <a:lnSpc>
                  <a:spcPct val="80000"/>
                </a:lnSpc>
              </a:pPr>
              <a:r>
                <a:rPr lang="en-US" sz="2800" baseline="0" dirty="0">
                  <a:solidFill>
                    <a:srgbClr val="000000"/>
                  </a:solidFill>
                  <a:latin typeface="Arial"/>
                  <a:cs typeface="Arial"/>
                </a:rPr>
                <a:t>Ocean Crust</a:t>
              </a:r>
            </a:p>
            <a:p>
              <a:pPr algn="ctr">
                <a:lnSpc>
                  <a:spcPct val="80000"/>
                </a:lnSpc>
              </a:pPr>
              <a:r>
                <a:rPr lang="en-US" sz="2800" baseline="0" dirty="0">
                  <a:solidFill>
                    <a:srgbClr val="000000"/>
                  </a:solidFill>
                  <a:latin typeface="Arial"/>
                  <a:cs typeface="Arial"/>
                </a:rPr>
                <a:t>Porosity Models</a:t>
              </a:r>
            </a:p>
          </p:txBody>
        </p:sp>
        <p:pic>
          <p:nvPicPr>
            <p:cNvPr id="342" name="Picture 341"/>
            <p:cNvPicPr>
              <a:picLocks noChangeAspect="1"/>
            </p:cNvPicPr>
            <p:nvPr/>
          </p:nvPicPr>
          <p:blipFill>
            <a:blip r:embed="rId21"/>
            <a:stretch>
              <a:fillRect/>
            </a:stretch>
          </p:blipFill>
          <p:spPr>
            <a:xfrm>
              <a:off x="18672624" y="12041301"/>
              <a:ext cx="2459736" cy="1740101"/>
            </a:xfrm>
            <a:prstGeom prst="rect">
              <a:avLst/>
            </a:prstGeom>
          </p:spPr>
        </p:pic>
        <p:sp>
          <p:nvSpPr>
            <p:cNvPr id="343" name="TextBox 342"/>
            <p:cNvSpPr txBox="1"/>
            <p:nvPr/>
          </p:nvSpPr>
          <p:spPr>
            <a:xfrm>
              <a:off x="18611825" y="13744368"/>
              <a:ext cx="2441113" cy="595035"/>
            </a:xfrm>
            <a:prstGeom prst="rect">
              <a:avLst/>
            </a:prstGeom>
            <a:noFill/>
          </p:spPr>
          <p:txBody>
            <a:bodyPr wrap="none" rtlCol="0">
              <a:spAutoFit/>
            </a:bodyPr>
            <a:lstStyle/>
            <a:p>
              <a:pPr>
                <a:lnSpc>
                  <a:spcPct val="80000"/>
                </a:lnSpc>
              </a:pPr>
              <a:r>
                <a:rPr lang="en-US" sz="2000" baseline="0" dirty="0">
                  <a:solidFill>
                    <a:srgbClr val="000000"/>
                  </a:solidFill>
                  <a:latin typeface="Arial"/>
                  <a:cs typeface="Arial"/>
                </a:rPr>
                <a:t>Becker et al (1982)</a:t>
              </a:r>
            </a:p>
            <a:p>
              <a:pPr>
                <a:lnSpc>
                  <a:spcPct val="80000"/>
                </a:lnSpc>
              </a:pPr>
              <a:r>
                <a:rPr lang="en-US" sz="2000" baseline="0" dirty="0">
                  <a:solidFill>
                    <a:srgbClr val="000000"/>
                  </a:solidFill>
                  <a:latin typeface="Arial"/>
                  <a:cs typeface="Arial"/>
                </a:rPr>
                <a:t>Johnson et al. (2000) </a:t>
              </a:r>
            </a:p>
          </p:txBody>
        </p:sp>
      </p:grpSp>
      <p:grpSp>
        <p:nvGrpSpPr>
          <p:cNvPr id="344" name="Group 343"/>
          <p:cNvGrpSpPr/>
          <p:nvPr/>
        </p:nvGrpSpPr>
        <p:grpSpPr>
          <a:xfrm>
            <a:off x="21141175" y="19488363"/>
            <a:ext cx="3012528" cy="3201369"/>
            <a:chOff x="21648130" y="11168710"/>
            <a:chExt cx="2834640" cy="3201369"/>
          </a:xfrm>
        </p:grpSpPr>
        <p:sp>
          <p:nvSpPr>
            <p:cNvPr id="345" name="Rounded Rectangle 344"/>
            <p:cNvSpPr/>
            <p:nvPr/>
          </p:nvSpPr>
          <p:spPr bwMode="auto">
            <a:xfrm>
              <a:off x="21648130" y="11168710"/>
              <a:ext cx="2834640" cy="3201369"/>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204"/>
              <a:endParaRPr lang="en-US">
                <a:solidFill>
                  <a:srgbClr val="000000"/>
                </a:solidFill>
                <a:latin typeface="Arial"/>
                <a:cs typeface="Arial"/>
              </a:endParaRPr>
            </a:p>
          </p:txBody>
        </p:sp>
        <p:pic>
          <p:nvPicPr>
            <p:cNvPr id="346" name="Picture 345"/>
            <p:cNvPicPr>
              <a:picLocks noChangeAspect="1"/>
            </p:cNvPicPr>
            <p:nvPr/>
          </p:nvPicPr>
          <p:blipFill>
            <a:blip r:embed="rId22"/>
            <a:stretch>
              <a:fillRect/>
            </a:stretch>
          </p:blipFill>
          <p:spPr>
            <a:xfrm>
              <a:off x="21867503" y="12212254"/>
              <a:ext cx="2422360" cy="1434828"/>
            </a:xfrm>
            <a:prstGeom prst="rect">
              <a:avLst/>
            </a:prstGeom>
          </p:spPr>
        </p:pic>
        <p:sp>
          <p:nvSpPr>
            <p:cNvPr id="347" name="TextBox 346"/>
            <p:cNvSpPr txBox="1"/>
            <p:nvPr/>
          </p:nvSpPr>
          <p:spPr>
            <a:xfrm>
              <a:off x="22062525" y="11261848"/>
              <a:ext cx="2089951" cy="796115"/>
            </a:xfrm>
            <a:prstGeom prst="rect">
              <a:avLst/>
            </a:prstGeom>
            <a:noFill/>
          </p:spPr>
          <p:txBody>
            <a:bodyPr wrap="none" rtlCol="0">
              <a:spAutoFit/>
            </a:bodyPr>
            <a:lstStyle/>
            <a:p>
              <a:pPr algn="ctr">
                <a:lnSpc>
                  <a:spcPct val="80000"/>
                </a:lnSpc>
              </a:pPr>
              <a:r>
                <a:rPr lang="en-US" sz="2800" baseline="0" dirty="0">
                  <a:solidFill>
                    <a:srgbClr val="000000"/>
                  </a:solidFill>
                  <a:latin typeface="Arial"/>
                  <a:cs typeface="Arial"/>
                </a:rPr>
                <a:t>Porosity Age</a:t>
              </a:r>
            </a:p>
            <a:p>
              <a:pPr algn="ctr">
                <a:lnSpc>
                  <a:spcPct val="80000"/>
                </a:lnSpc>
              </a:pPr>
              <a:r>
                <a:rPr lang="en-US" sz="2800" baseline="0" dirty="0">
                  <a:solidFill>
                    <a:srgbClr val="000000"/>
                  </a:solidFill>
                  <a:latin typeface="Arial"/>
                  <a:cs typeface="Arial"/>
                </a:rPr>
                <a:t>Dependence</a:t>
              </a:r>
            </a:p>
          </p:txBody>
        </p:sp>
        <p:sp>
          <p:nvSpPr>
            <p:cNvPr id="348" name="Rectangle 347"/>
            <p:cNvSpPr/>
            <p:nvPr/>
          </p:nvSpPr>
          <p:spPr>
            <a:xfrm>
              <a:off x="21826754" y="13660353"/>
              <a:ext cx="2293106" cy="656590"/>
            </a:xfrm>
            <a:prstGeom prst="rect">
              <a:avLst/>
            </a:prstGeom>
          </p:spPr>
          <p:txBody>
            <a:bodyPr wrap="none">
              <a:spAutoFit/>
            </a:bodyPr>
            <a:lstStyle/>
            <a:p>
              <a:r>
                <a:rPr lang="en-US" sz="2000" baseline="0" dirty="0" err="1">
                  <a:solidFill>
                    <a:srgbClr val="000000"/>
                  </a:solidFill>
                  <a:latin typeface="Arial"/>
                  <a:cs typeface="Arial"/>
                </a:rPr>
                <a:t>Jarrard</a:t>
              </a:r>
              <a:r>
                <a:rPr lang="en-US" sz="2000" baseline="0" dirty="0">
                  <a:solidFill>
                    <a:srgbClr val="000000"/>
                  </a:solidFill>
                  <a:latin typeface="Arial"/>
                  <a:cs typeface="Arial"/>
                </a:rPr>
                <a:t> et al. (2003)</a:t>
              </a:r>
            </a:p>
            <a:p>
              <a:pPr>
                <a:lnSpc>
                  <a:spcPct val="80000"/>
                </a:lnSpc>
              </a:pPr>
              <a:r>
                <a:rPr lang="en-US" sz="2000" baseline="0" dirty="0" err="1">
                  <a:solidFill>
                    <a:srgbClr val="000000"/>
                  </a:solidFill>
                  <a:latin typeface="Arial"/>
                  <a:cs typeface="Arial"/>
                </a:rPr>
                <a:t>Whitmarsh</a:t>
              </a:r>
              <a:r>
                <a:rPr lang="en-US" sz="2000" baseline="0" dirty="0">
                  <a:solidFill>
                    <a:srgbClr val="000000"/>
                  </a:solidFill>
                  <a:latin typeface="Arial"/>
                  <a:cs typeface="Arial"/>
                </a:rPr>
                <a:t> (1978)</a:t>
              </a:r>
            </a:p>
          </p:txBody>
        </p:sp>
      </p:grpSp>
      <p:sp>
        <p:nvSpPr>
          <p:cNvPr id="349" name="TextBox 348"/>
          <p:cNvSpPr txBox="1"/>
          <p:nvPr/>
        </p:nvSpPr>
        <p:spPr>
          <a:xfrm>
            <a:off x="14492625" y="19139286"/>
            <a:ext cx="2322881" cy="400089"/>
          </a:xfrm>
          <a:prstGeom prst="rect">
            <a:avLst/>
          </a:prstGeom>
          <a:noFill/>
        </p:spPr>
        <p:txBody>
          <a:bodyPr wrap="none" lIns="91420" tIns="45710" rIns="91420" bIns="45710" rtlCol="0">
            <a:spAutoFit/>
          </a:bodyPr>
          <a:lstStyle/>
          <a:p>
            <a:pPr algn="r"/>
            <a:r>
              <a:rPr lang="en-US" sz="2000" baseline="0" dirty="0">
                <a:solidFill>
                  <a:srgbClr val="000000"/>
                </a:solidFill>
                <a:latin typeface="Arial"/>
                <a:cs typeface="Arial"/>
              </a:rPr>
              <a:t>Müller et al. (2016)</a:t>
            </a:r>
          </a:p>
        </p:txBody>
      </p:sp>
      <p:sp>
        <p:nvSpPr>
          <p:cNvPr id="350" name="Rectangle 349"/>
          <p:cNvSpPr/>
          <p:nvPr/>
        </p:nvSpPr>
        <p:spPr>
          <a:xfrm>
            <a:off x="15128425" y="25039240"/>
            <a:ext cx="1188506" cy="502682"/>
          </a:xfrm>
          <a:prstGeom prst="rect">
            <a:avLst/>
          </a:prstGeom>
        </p:spPr>
        <p:txBody>
          <a:bodyPr wrap="none" lIns="91420" tIns="45710" rIns="91420" bIns="45710">
            <a:spAutoFit/>
          </a:bodyPr>
          <a:lstStyle/>
          <a:p>
            <a:pPr>
              <a:lnSpc>
                <a:spcPct val="80000"/>
              </a:lnSpc>
            </a:pPr>
            <a:r>
              <a:rPr lang="en-US" sz="3200" baseline="0" dirty="0">
                <a:solidFill>
                  <a:srgbClr val="000000"/>
                </a:solidFill>
                <a:latin typeface="Arial"/>
                <a:cs typeface="Arial"/>
              </a:rPr>
              <a:t>Voids</a:t>
            </a:r>
          </a:p>
        </p:txBody>
      </p:sp>
      <p:sp>
        <p:nvSpPr>
          <p:cNvPr id="351" name="Rectangle 350"/>
          <p:cNvSpPr/>
          <p:nvPr/>
        </p:nvSpPr>
        <p:spPr>
          <a:xfrm>
            <a:off x="21057274" y="25093925"/>
            <a:ext cx="1120779" cy="502682"/>
          </a:xfrm>
          <a:prstGeom prst="rect">
            <a:avLst/>
          </a:prstGeom>
        </p:spPr>
        <p:txBody>
          <a:bodyPr wrap="none" lIns="91420" tIns="45710" rIns="91420" bIns="45710">
            <a:spAutoFit/>
          </a:bodyPr>
          <a:lstStyle/>
          <a:p>
            <a:pPr>
              <a:lnSpc>
                <a:spcPct val="80000"/>
              </a:lnSpc>
            </a:pPr>
            <a:r>
              <a:rPr lang="en-US" sz="3200" baseline="0" dirty="0">
                <a:solidFill>
                  <a:srgbClr val="000000"/>
                </a:solidFill>
                <a:latin typeface="Arial"/>
                <a:cs typeface="Arial"/>
              </a:rPr>
              <a:t>Rock</a:t>
            </a:r>
          </a:p>
        </p:txBody>
      </p:sp>
      <p:sp>
        <p:nvSpPr>
          <p:cNvPr id="352" name="Rectangle 351"/>
          <p:cNvSpPr/>
          <p:nvPr/>
        </p:nvSpPr>
        <p:spPr>
          <a:xfrm>
            <a:off x="26921058" y="25126841"/>
            <a:ext cx="1188506" cy="502682"/>
          </a:xfrm>
          <a:prstGeom prst="rect">
            <a:avLst/>
          </a:prstGeom>
        </p:spPr>
        <p:txBody>
          <a:bodyPr wrap="none" lIns="91420" tIns="45710" rIns="91420" bIns="45710">
            <a:spAutoFit/>
          </a:bodyPr>
          <a:lstStyle/>
          <a:p>
            <a:pPr>
              <a:lnSpc>
                <a:spcPct val="80000"/>
              </a:lnSpc>
            </a:pPr>
            <a:r>
              <a:rPr lang="en-US" sz="3200" baseline="0" dirty="0">
                <a:solidFill>
                  <a:srgbClr val="000000"/>
                </a:solidFill>
                <a:latin typeface="Arial"/>
                <a:cs typeface="Arial"/>
              </a:rPr>
              <a:t>Veins</a:t>
            </a:r>
          </a:p>
        </p:txBody>
      </p:sp>
      <p:pic>
        <p:nvPicPr>
          <p:cNvPr id="354" name="Picture 353" descr="Screen Shot 2018-12-02 at 10.06.24 AM.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397675" y="25691777"/>
            <a:ext cx="4235317" cy="4276120"/>
          </a:xfrm>
          <a:prstGeom prst="rect">
            <a:avLst/>
          </a:prstGeom>
        </p:spPr>
      </p:pic>
      <p:pic>
        <p:nvPicPr>
          <p:cNvPr id="355" name="Picture 354" descr="Screen Shot 2018-12-02 at 10.12.57 AM.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607503" y="25691777"/>
            <a:ext cx="4230391" cy="4279392"/>
          </a:xfrm>
          <a:prstGeom prst="rect">
            <a:avLst/>
          </a:prstGeom>
        </p:spPr>
      </p:pic>
      <p:sp>
        <p:nvSpPr>
          <p:cNvPr id="356" name="TextBox 355"/>
          <p:cNvSpPr txBox="1"/>
          <p:nvPr/>
        </p:nvSpPr>
        <p:spPr>
          <a:xfrm>
            <a:off x="31817053" y="5989652"/>
            <a:ext cx="2209168" cy="1323419"/>
          </a:xfrm>
          <a:prstGeom prst="rect">
            <a:avLst/>
          </a:prstGeom>
          <a:noFill/>
        </p:spPr>
        <p:txBody>
          <a:bodyPr wrap="none" lIns="91420" tIns="45710" rIns="91420" bIns="45710" rtlCol="0">
            <a:spAutoFit/>
          </a:bodyPr>
          <a:lstStyle/>
          <a:p>
            <a:pPr algn="ctr"/>
            <a:r>
              <a:rPr lang="en-US" sz="3200" baseline="0" dirty="0" smtClean="0">
                <a:solidFill>
                  <a:srgbClr val="000000"/>
                </a:solidFill>
                <a:latin typeface="Arial"/>
                <a:cs typeface="Arial"/>
              </a:rPr>
              <a:t>Voids</a:t>
            </a:r>
          </a:p>
          <a:p>
            <a:pPr algn="ctr"/>
            <a:r>
              <a:rPr lang="is-IS" sz="2400" baseline="0" dirty="0" smtClean="0">
                <a:solidFill>
                  <a:srgbClr val="000000"/>
                </a:solidFill>
                <a:latin typeface="Arial"/>
                <a:cs typeface="Arial"/>
              </a:rPr>
              <a:t>2.2</a:t>
            </a:r>
            <a:r>
              <a:rPr lang="is-IS" sz="2400" dirty="0" smtClean="0">
                <a:solidFill>
                  <a:srgbClr val="000000"/>
                </a:solidFill>
                <a:latin typeface="Arial"/>
                <a:cs typeface="Arial"/>
              </a:rPr>
              <a:t> x 10</a:t>
            </a:r>
            <a:r>
              <a:rPr lang="is-IS" sz="2400" baseline="30000" dirty="0" smtClean="0">
                <a:solidFill>
                  <a:srgbClr val="000000"/>
                </a:solidFill>
                <a:latin typeface="Arial"/>
                <a:cs typeface="Arial"/>
              </a:rPr>
              <a:t>26</a:t>
            </a:r>
            <a:r>
              <a:rPr lang="is-IS" sz="2400" baseline="0" dirty="0" smtClean="0">
                <a:solidFill>
                  <a:srgbClr val="000000"/>
                </a:solidFill>
                <a:latin typeface="Arial"/>
                <a:cs typeface="Arial"/>
              </a:rPr>
              <a:t> </a:t>
            </a:r>
            <a:r>
              <a:rPr lang="is-IS" sz="2400" baseline="0" dirty="0">
                <a:solidFill>
                  <a:srgbClr val="000000"/>
                </a:solidFill>
                <a:latin typeface="Arial"/>
                <a:cs typeface="Arial"/>
              </a:rPr>
              <a:t>cells</a:t>
            </a:r>
          </a:p>
          <a:p>
            <a:pPr algn="ctr"/>
            <a:r>
              <a:rPr lang="is-IS" sz="2400" baseline="0" dirty="0" smtClean="0">
                <a:solidFill>
                  <a:srgbClr val="000000"/>
                </a:solidFill>
                <a:latin typeface="Arial"/>
                <a:cs typeface="Arial"/>
              </a:rPr>
              <a:t>~51% </a:t>
            </a:r>
            <a:r>
              <a:rPr lang="is-IS" sz="2400" baseline="0" dirty="0">
                <a:solidFill>
                  <a:srgbClr val="000000"/>
                </a:solidFill>
                <a:latin typeface="Arial"/>
                <a:cs typeface="Arial"/>
              </a:rPr>
              <a:t>of total</a:t>
            </a:r>
            <a:endParaRPr lang="en-US" sz="2400" baseline="0" dirty="0">
              <a:solidFill>
                <a:srgbClr val="000000"/>
              </a:solidFill>
              <a:latin typeface="Arial"/>
              <a:cs typeface="Arial"/>
            </a:endParaRPr>
          </a:p>
        </p:txBody>
      </p:sp>
      <p:sp>
        <p:nvSpPr>
          <p:cNvPr id="358" name="TextBox 357"/>
          <p:cNvSpPr txBox="1"/>
          <p:nvPr/>
        </p:nvSpPr>
        <p:spPr>
          <a:xfrm>
            <a:off x="36991130" y="5989652"/>
            <a:ext cx="2209168" cy="1815861"/>
          </a:xfrm>
          <a:prstGeom prst="rect">
            <a:avLst/>
          </a:prstGeom>
          <a:noFill/>
        </p:spPr>
        <p:txBody>
          <a:bodyPr wrap="none" lIns="91420" tIns="45710" rIns="91420" bIns="45710" rtlCol="0">
            <a:spAutoFit/>
          </a:bodyPr>
          <a:lstStyle/>
          <a:p>
            <a:pPr algn="ctr"/>
            <a:r>
              <a:rPr lang="en-US" sz="3200" baseline="0" dirty="0" smtClean="0">
                <a:solidFill>
                  <a:srgbClr val="000000"/>
                </a:solidFill>
                <a:latin typeface="Arial"/>
                <a:cs typeface="Arial"/>
              </a:rPr>
              <a:t>Rock</a:t>
            </a:r>
          </a:p>
          <a:p>
            <a:pPr algn="ctr"/>
            <a:r>
              <a:rPr lang="tr-TR" sz="2400" baseline="0" dirty="0" smtClean="0">
                <a:solidFill>
                  <a:srgbClr val="000000"/>
                </a:solidFill>
                <a:latin typeface="Arial"/>
                <a:cs typeface="Arial"/>
              </a:rPr>
              <a:t>1.6</a:t>
            </a:r>
            <a:r>
              <a:rPr lang="tr-TR" sz="2400" dirty="0" smtClean="0">
                <a:solidFill>
                  <a:srgbClr val="000000"/>
                </a:solidFill>
                <a:latin typeface="Arial"/>
                <a:cs typeface="Arial"/>
              </a:rPr>
              <a:t> x 10</a:t>
            </a:r>
            <a:r>
              <a:rPr lang="tr-TR" sz="2400" baseline="30000" dirty="0" smtClean="0">
                <a:solidFill>
                  <a:srgbClr val="000000"/>
                </a:solidFill>
                <a:latin typeface="Arial"/>
                <a:cs typeface="Arial"/>
              </a:rPr>
              <a:t>24</a:t>
            </a:r>
            <a:r>
              <a:rPr lang="tr-TR" sz="2400" baseline="0" dirty="0" smtClean="0">
                <a:solidFill>
                  <a:srgbClr val="000000"/>
                </a:solidFill>
                <a:latin typeface="Arial"/>
                <a:cs typeface="Arial"/>
              </a:rPr>
              <a:t> </a:t>
            </a:r>
            <a:r>
              <a:rPr lang="tr-TR" sz="2400" baseline="0" dirty="0" err="1">
                <a:solidFill>
                  <a:srgbClr val="000000"/>
                </a:solidFill>
                <a:latin typeface="Arial"/>
                <a:cs typeface="Arial"/>
              </a:rPr>
              <a:t>cells</a:t>
            </a:r>
            <a:endParaRPr lang="tr-TR" sz="2400" baseline="0" dirty="0">
              <a:solidFill>
                <a:srgbClr val="000000"/>
              </a:solidFill>
              <a:latin typeface="Arial"/>
              <a:cs typeface="Arial"/>
            </a:endParaRPr>
          </a:p>
          <a:p>
            <a:pPr algn="ctr"/>
            <a:r>
              <a:rPr lang="is-IS" sz="2400" baseline="0" dirty="0" smtClean="0">
                <a:solidFill>
                  <a:srgbClr val="000000"/>
                </a:solidFill>
                <a:latin typeface="Arial"/>
                <a:cs typeface="Arial"/>
              </a:rPr>
              <a:t>~8% </a:t>
            </a:r>
            <a:r>
              <a:rPr lang="is-IS" sz="2400" baseline="0" dirty="0">
                <a:solidFill>
                  <a:srgbClr val="000000"/>
                </a:solidFill>
                <a:latin typeface="Arial"/>
                <a:cs typeface="Arial"/>
              </a:rPr>
              <a:t>of total</a:t>
            </a:r>
            <a:endParaRPr lang="en-US" sz="2400" baseline="0" dirty="0">
              <a:solidFill>
                <a:srgbClr val="000000"/>
              </a:solidFill>
              <a:latin typeface="Arial"/>
              <a:cs typeface="Arial"/>
            </a:endParaRPr>
          </a:p>
          <a:p>
            <a:pPr algn="ctr"/>
            <a:endParaRPr lang="en-US" sz="3200" baseline="0" dirty="0">
              <a:solidFill>
                <a:srgbClr val="000000"/>
              </a:solidFill>
              <a:latin typeface="Arial"/>
              <a:cs typeface="Arial"/>
            </a:endParaRPr>
          </a:p>
        </p:txBody>
      </p:sp>
      <p:sp>
        <p:nvSpPr>
          <p:cNvPr id="359" name="Rectangle 358"/>
          <p:cNvSpPr/>
          <p:nvPr/>
        </p:nvSpPr>
        <p:spPr>
          <a:xfrm>
            <a:off x="13012951" y="24494496"/>
            <a:ext cx="2373927" cy="502682"/>
          </a:xfrm>
          <a:prstGeom prst="rect">
            <a:avLst/>
          </a:prstGeom>
        </p:spPr>
        <p:txBody>
          <a:bodyPr wrap="none" lIns="91420" tIns="45710" rIns="91420" bIns="45710">
            <a:spAutoFit/>
          </a:bodyPr>
          <a:lstStyle/>
          <a:p>
            <a:pPr>
              <a:lnSpc>
                <a:spcPct val="80000"/>
              </a:lnSpc>
            </a:pPr>
            <a:r>
              <a:rPr lang="en-US" sz="3200" u="sng" baseline="0" dirty="0">
                <a:solidFill>
                  <a:srgbClr val="000000"/>
                </a:solidFill>
                <a:latin typeface="Arial"/>
                <a:cs typeface="Arial"/>
              </a:rPr>
              <a:t>Cell Density</a:t>
            </a:r>
          </a:p>
        </p:txBody>
      </p:sp>
      <p:sp>
        <p:nvSpPr>
          <p:cNvPr id="360" name="TextBox 359"/>
          <p:cNvSpPr txBox="1"/>
          <p:nvPr/>
        </p:nvSpPr>
        <p:spPr>
          <a:xfrm>
            <a:off x="25241292" y="34414881"/>
            <a:ext cx="4802133" cy="523200"/>
          </a:xfrm>
          <a:prstGeom prst="rect">
            <a:avLst/>
          </a:prstGeom>
          <a:noFill/>
        </p:spPr>
        <p:txBody>
          <a:bodyPr wrap="none" lIns="91420" tIns="45710" rIns="91420" bIns="45710" rtlCol="0">
            <a:spAutoFit/>
          </a:bodyPr>
          <a:lstStyle/>
          <a:p>
            <a:pPr algn="r"/>
            <a:r>
              <a:rPr lang="tr-TR" sz="2800" baseline="0" dirty="0">
                <a:solidFill>
                  <a:srgbClr val="000000"/>
                </a:solidFill>
                <a:latin typeface="Arial"/>
                <a:cs typeface="Arial"/>
              </a:rPr>
              <a:t>6.6x10</a:t>
            </a:r>
            <a:r>
              <a:rPr lang="tr-TR" sz="2800" baseline="30000" dirty="0">
                <a:solidFill>
                  <a:srgbClr val="000000"/>
                </a:solidFill>
                <a:latin typeface="Arial"/>
                <a:cs typeface="Arial"/>
              </a:rPr>
              <a:t>9</a:t>
            </a:r>
            <a:r>
              <a:rPr lang="tr-TR" sz="2800" baseline="0" dirty="0">
                <a:solidFill>
                  <a:srgbClr val="000000"/>
                </a:solidFill>
                <a:latin typeface="Arial"/>
                <a:cs typeface="Arial"/>
              </a:rPr>
              <a:t> </a:t>
            </a:r>
            <a:r>
              <a:rPr lang="tr-TR" sz="2800" baseline="0" dirty="0" err="1">
                <a:solidFill>
                  <a:srgbClr val="000000"/>
                </a:solidFill>
                <a:latin typeface="Arial"/>
                <a:cs typeface="Arial"/>
              </a:rPr>
              <a:t>to</a:t>
            </a:r>
            <a:r>
              <a:rPr lang="tr-TR" sz="2800" baseline="0" dirty="0">
                <a:solidFill>
                  <a:srgbClr val="000000"/>
                </a:solidFill>
                <a:latin typeface="Arial"/>
                <a:cs typeface="Arial"/>
              </a:rPr>
              <a:t> </a:t>
            </a:r>
            <a:r>
              <a:rPr lang="tr-TR" sz="2800" b="1" baseline="0" dirty="0">
                <a:solidFill>
                  <a:srgbClr val="000000"/>
                </a:solidFill>
                <a:latin typeface="Arial"/>
                <a:cs typeface="Arial"/>
              </a:rPr>
              <a:t>46.6</a:t>
            </a:r>
            <a:r>
              <a:rPr lang="tr-TR" sz="2800" baseline="0" dirty="0">
                <a:solidFill>
                  <a:srgbClr val="000000"/>
                </a:solidFill>
                <a:latin typeface="Arial"/>
                <a:cs typeface="Arial"/>
              </a:rPr>
              <a:t>x10</a:t>
            </a:r>
            <a:r>
              <a:rPr lang="tr-TR" sz="2800" baseline="30000" dirty="0">
                <a:solidFill>
                  <a:srgbClr val="000000"/>
                </a:solidFill>
                <a:latin typeface="Arial"/>
                <a:cs typeface="Arial"/>
              </a:rPr>
              <a:t>9 </a:t>
            </a:r>
            <a:r>
              <a:rPr lang="tr-TR" sz="2800" baseline="0" dirty="0" err="1">
                <a:solidFill>
                  <a:srgbClr val="000000"/>
                </a:solidFill>
                <a:latin typeface="Arial"/>
                <a:cs typeface="Arial"/>
              </a:rPr>
              <a:t>cells</a:t>
            </a:r>
            <a:r>
              <a:rPr lang="tr-TR" sz="2800" baseline="0" dirty="0">
                <a:solidFill>
                  <a:srgbClr val="000000"/>
                </a:solidFill>
                <a:latin typeface="Arial"/>
                <a:cs typeface="Arial"/>
              </a:rPr>
              <a:t>/cm</a:t>
            </a:r>
            <a:r>
              <a:rPr lang="tr-TR" sz="2800" baseline="30000" dirty="0">
                <a:solidFill>
                  <a:srgbClr val="000000"/>
                </a:solidFill>
                <a:latin typeface="Arial"/>
                <a:cs typeface="Arial"/>
              </a:rPr>
              <a:t>3</a:t>
            </a:r>
          </a:p>
        </p:txBody>
      </p:sp>
      <p:sp>
        <p:nvSpPr>
          <p:cNvPr id="361" name="TextBox 360"/>
          <p:cNvSpPr txBox="1"/>
          <p:nvPr/>
        </p:nvSpPr>
        <p:spPr>
          <a:xfrm>
            <a:off x="19533708" y="34369723"/>
            <a:ext cx="4655851" cy="523200"/>
          </a:xfrm>
          <a:prstGeom prst="rect">
            <a:avLst/>
          </a:prstGeom>
          <a:noFill/>
        </p:spPr>
        <p:txBody>
          <a:bodyPr wrap="none" lIns="91420" tIns="45710" rIns="91420" bIns="45710" rtlCol="0">
            <a:spAutoFit/>
          </a:bodyPr>
          <a:lstStyle/>
          <a:p>
            <a:pPr algn="r"/>
            <a:r>
              <a:rPr lang="tr-TR" sz="2800" baseline="0" dirty="0">
                <a:solidFill>
                  <a:srgbClr val="000000"/>
                </a:solidFill>
                <a:latin typeface="Arial"/>
                <a:cs typeface="Arial"/>
              </a:rPr>
              <a:t>1.0x10</a:t>
            </a:r>
            <a:r>
              <a:rPr lang="tr-TR" sz="2800" baseline="30000" dirty="0">
                <a:solidFill>
                  <a:srgbClr val="000000"/>
                </a:solidFill>
                <a:latin typeface="Arial"/>
                <a:cs typeface="Arial"/>
              </a:rPr>
              <a:t>2</a:t>
            </a:r>
            <a:r>
              <a:rPr lang="tr-TR" sz="2800" baseline="0" dirty="0">
                <a:solidFill>
                  <a:srgbClr val="000000"/>
                </a:solidFill>
                <a:latin typeface="Arial"/>
                <a:cs typeface="Arial"/>
              </a:rPr>
              <a:t> </a:t>
            </a:r>
            <a:r>
              <a:rPr lang="tr-TR" sz="2800" baseline="0" dirty="0" err="1">
                <a:solidFill>
                  <a:srgbClr val="000000"/>
                </a:solidFill>
                <a:latin typeface="Arial"/>
                <a:cs typeface="Arial"/>
              </a:rPr>
              <a:t>to</a:t>
            </a:r>
            <a:r>
              <a:rPr lang="tr-TR" sz="2800" baseline="0" dirty="0">
                <a:solidFill>
                  <a:srgbClr val="000000"/>
                </a:solidFill>
                <a:latin typeface="Arial"/>
                <a:cs typeface="Arial"/>
              </a:rPr>
              <a:t> </a:t>
            </a:r>
            <a:r>
              <a:rPr lang="tr-TR" sz="2800" b="1" baseline="0" dirty="0">
                <a:solidFill>
                  <a:srgbClr val="000000"/>
                </a:solidFill>
                <a:latin typeface="Arial"/>
                <a:cs typeface="Arial"/>
              </a:rPr>
              <a:t>1.0x10</a:t>
            </a:r>
            <a:r>
              <a:rPr lang="tr-TR" sz="2800" b="1" baseline="30000" dirty="0">
                <a:solidFill>
                  <a:srgbClr val="000000"/>
                </a:solidFill>
                <a:latin typeface="Arial"/>
                <a:cs typeface="Arial"/>
              </a:rPr>
              <a:t>4</a:t>
            </a:r>
            <a:r>
              <a:rPr lang="tr-TR" sz="2800" baseline="0" dirty="0">
                <a:solidFill>
                  <a:srgbClr val="000000"/>
                </a:solidFill>
                <a:latin typeface="Arial"/>
                <a:cs typeface="Arial"/>
              </a:rPr>
              <a:t> </a:t>
            </a:r>
            <a:r>
              <a:rPr lang="tr-TR" sz="2800" baseline="0" dirty="0" err="1">
                <a:solidFill>
                  <a:srgbClr val="000000"/>
                </a:solidFill>
                <a:latin typeface="Arial"/>
                <a:cs typeface="Arial"/>
              </a:rPr>
              <a:t>cells</a:t>
            </a:r>
            <a:r>
              <a:rPr lang="tr-TR" sz="2800" baseline="0" dirty="0">
                <a:solidFill>
                  <a:srgbClr val="000000"/>
                </a:solidFill>
                <a:latin typeface="Arial"/>
                <a:cs typeface="Arial"/>
              </a:rPr>
              <a:t>/cm</a:t>
            </a:r>
            <a:r>
              <a:rPr lang="tr-TR" sz="2800" baseline="30000" dirty="0">
                <a:solidFill>
                  <a:srgbClr val="000000"/>
                </a:solidFill>
                <a:latin typeface="Arial"/>
                <a:cs typeface="Arial"/>
              </a:rPr>
              <a:t>3</a:t>
            </a:r>
          </a:p>
        </p:txBody>
      </p:sp>
      <p:pic>
        <p:nvPicPr>
          <p:cNvPr id="362" name="Picture 361" descr="excel_graphs.png"/>
          <p:cNvPicPr>
            <a:picLocks noChangeAspect="1"/>
          </p:cNvPicPr>
          <p:nvPr/>
        </p:nvPicPr>
        <p:blipFill rotWithShape="1">
          <a:blip r:embed="rId25">
            <a:extLst>
              <a:ext uri="{28A0092B-C50C-407E-A947-70E740481C1C}">
                <a14:useLocalDpi xmlns:a14="http://schemas.microsoft.com/office/drawing/2010/main" val="0"/>
              </a:ext>
            </a:extLst>
          </a:blip>
          <a:srcRect t="33685"/>
          <a:stretch/>
        </p:blipFill>
        <p:spPr>
          <a:xfrm>
            <a:off x="13046552" y="31735568"/>
            <a:ext cx="5352288" cy="5162325"/>
          </a:xfrm>
          <a:prstGeom prst="rect">
            <a:avLst/>
          </a:prstGeom>
        </p:spPr>
      </p:pic>
      <p:pic>
        <p:nvPicPr>
          <p:cNvPr id="363" name="Picture 362" descr="excel_graphs.png"/>
          <p:cNvPicPr>
            <a:picLocks noChangeAspect="1"/>
          </p:cNvPicPr>
          <p:nvPr/>
        </p:nvPicPr>
        <p:blipFill rotWithShape="1">
          <a:blip r:embed="rId25">
            <a:extLst>
              <a:ext uri="{28A0092B-C50C-407E-A947-70E740481C1C}">
                <a14:useLocalDpi xmlns:a14="http://schemas.microsoft.com/office/drawing/2010/main" val="0"/>
              </a:ext>
            </a:extLst>
          </a:blip>
          <a:srcRect b="67910"/>
          <a:stretch/>
        </p:blipFill>
        <p:spPr>
          <a:xfrm>
            <a:off x="18941539" y="31833977"/>
            <a:ext cx="5352288" cy="2498090"/>
          </a:xfrm>
          <a:prstGeom prst="rect">
            <a:avLst/>
          </a:prstGeom>
        </p:spPr>
      </p:pic>
      <p:pic>
        <p:nvPicPr>
          <p:cNvPr id="364" name="Picture 363" descr="poro_profile.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863571" y="31859605"/>
            <a:ext cx="5303520" cy="2404872"/>
          </a:xfrm>
          <a:prstGeom prst="rect">
            <a:avLst/>
          </a:prstGeom>
        </p:spPr>
      </p:pic>
      <p:sp>
        <p:nvSpPr>
          <p:cNvPr id="365" name="TextBox 364"/>
          <p:cNvSpPr txBox="1"/>
          <p:nvPr/>
        </p:nvSpPr>
        <p:spPr>
          <a:xfrm>
            <a:off x="26839242" y="32425797"/>
            <a:ext cx="3190663" cy="830977"/>
          </a:xfrm>
          <a:prstGeom prst="rect">
            <a:avLst/>
          </a:prstGeom>
          <a:noFill/>
        </p:spPr>
        <p:txBody>
          <a:bodyPr wrap="square" lIns="91420" tIns="45710" rIns="91420" bIns="45710" rtlCol="0">
            <a:spAutoFit/>
          </a:bodyPr>
          <a:lstStyle/>
          <a:p>
            <a:r>
              <a:rPr lang="en-US" sz="2400" baseline="0" dirty="0" smtClean="0">
                <a:solidFill>
                  <a:srgbClr val="000000"/>
                </a:solidFill>
                <a:latin typeface="Arial"/>
                <a:cs typeface="Arial"/>
              </a:rPr>
              <a:t>2% veins</a:t>
            </a:r>
          </a:p>
          <a:p>
            <a:r>
              <a:rPr lang="en-US" sz="2400" baseline="0" dirty="0" smtClean="0">
                <a:solidFill>
                  <a:srgbClr val="000000"/>
                </a:solidFill>
                <a:latin typeface="Arial"/>
                <a:cs typeface="Arial"/>
              </a:rPr>
              <a:t>5% </a:t>
            </a:r>
            <a:r>
              <a:rPr lang="en-US" sz="2400" baseline="0" dirty="0" err="1" smtClean="0">
                <a:solidFill>
                  <a:srgbClr val="000000"/>
                </a:solidFill>
                <a:latin typeface="Arial"/>
                <a:cs typeface="Arial"/>
              </a:rPr>
              <a:t>celadonite</a:t>
            </a:r>
            <a:r>
              <a:rPr lang="en-US" sz="2400" baseline="0" dirty="0" smtClean="0">
                <a:solidFill>
                  <a:srgbClr val="000000"/>
                </a:solidFill>
                <a:latin typeface="Arial"/>
                <a:cs typeface="Arial"/>
              </a:rPr>
              <a:t> + </a:t>
            </a:r>
            <a:r>
              <a:rPr lang="en-US" sz="2400" baseline="0" dirty="0" err="1" smtClean="0">
                <a:solidFill>
                  <a:srgbClr val="000000"/>
                </a:solidFill>
                <a:latin typeface="Arial"/>
                <a:cs typeface="Arial"/>
              </a:rPr>
              <a:t>FeO</a:t>
            </a:r>
            <a:endParaRPr lang="en-US" sz="2400" baseline="0" dirty="0">
              <a:solidFill>
                <a:srgbClr val="000000"/>
              </a:solidFill>
              <a:latin typeface="Arial"/>
              <a:cs typeface="Arial"/>
            </a:endParaRPr>
          </a:p>
        </p:txBody>
      </p:sp>
      <p:sp>
        <p:nvSpPr>
          <p:cNvPr id="366" name="TextBox 365"/>
          <p:cNvSpPr txBox="1"/>
          <p:nvPr/>
        </p:nvSpPr>
        <p:spPr>
          <a:xfrm>
            <a:off x="13037502" y="36872102"/>
            <a:ext cx="5517236" cy="1140805"/>
          </a:xfrm>
          <a:prstGeom prst="rect">
            <a:avLst/>
          </a:prstGeom>
          <a:noFill/>
        </p:spPr>
        <p:txBody>
          <a:bodyPr wrap="none" lIns="91420" tIns="45710" rIns="91420" bIns="45710" rtlCol="0">
            <a:spAutoFit/>
          </a:bodyPr>
          <a:lstStyle/>
          <a:p>
            <a:pPr>
              <a:lnSpc>
                <a:spcPct val="80000"/>
              </a:lnSpc>
            </a:pPr>
            <a:r>
              <a:rPr lang="en-US" sz="2800" baseline="0" dirty="0">
                <a:solidFill>
                  <a:srgbClr val="000000"/>
                </a:solidFill>
                <a:latin typeface="Arial"/>
                <a:cs typeface="Arial"/>
              </a:rPr>
              <a:t>Cell Density = 1.2x10</a:t>
            </a:r>
            <a:r>
              <a:rPr lang="en-US" sz="2800" baseline="30000" dirty="0">
                <a:solidFill>
                  <a:srgbClr val="000000"/>
                </a:solidFill>
                <a:latin typeface="Arial"/>
                <a:cs typeface="Arial"/>
              </a:rPr>
              <a:t>5</a:t>
            </a:r>
            <a:r>
              <a:rPr lang="en-US" sz="2800" baseline="0" dirty="0">
                <a:solidFill>
                  <a:srgbClr val="000000"/>
                </a:solidFill>
                <a:latin typeface="Arial"/>
                <a:cs typeface="Arial"/>
              </a:rPr>
              <a:t> * age</a:t>
            </a:r>
            <a:r>
              <a:rPr lang="en-US" sz="2800" baseline="30000" dirty="0">
                <a:solidFill>
                  <a:srgbClr val="000000"/>
                </a:solidFill>
                <a:latin typeface="Arial"/>
                <a:cs typeface="Arial"/>
              </a:rPr>
              <a:t>-1.5 </a:t>
            </a:r>
            <a:endParaRPr lang="en-US" sz="2800" baseline="30000" dirty="0" smtClean="0">
              <a:solidFill>
                <a:srgbClr val="000000"/>
              </a:solidFill>
              <a:latin typeface="Arial"/>
              <a:cs typeface="Arial"/>
            </a:endParaRPr>
          </a:p>
          <a:p>
            <a:pPr>
              <a:lnSpc>
                <a:spcPct val="80000"/>
              </a:lnSpc>
            </a:pPr>
            <a:r>
              <a:rPr lang="en-US" sz="2800" baseline="30000" dirty="0">
                <a:solidFill>
                  <a:srgbClr val="000000"/>
                </a:solidFill>
                <a:latin typeface="Arial"/>
                <a:cs typeface="Arial"/>
              </a:rPr>
              <a:t> </a:t>
            </a:r>
            <a:r>
              <a:rPr lang="en-US" sz="2800" baseline="30000" dirty="0" smtClean="0">
                <a:solidFill>
                  <a:srgbClr val="000000"/>
                </a:solidFill>
                <a:latin typeface="Arial"/>
                <a:cs typeface="Arial"/>
              </a:rPr>
              <a:t>                              </a:t>
            </a:r>
            <a:r>
              <a:rPr lang="en-US" sz="2800" baseline="0" dirty="0" smtClean="0">
                <a:solidFill>
                  <a:srgbClr val="000000"/>
                </a:solidFill>
                <a:latin typeface="Arial"/>
                <a:cs typeface="Arial"/>
              </a:rPr>
              <a:t>+ </a:t>
            </a:r>
            <a:r>
              <a:rPr lang="en-US" sz="2800" baseline="0" dirty="0">
                <a:solidFill>
                  <a:srgbClr val="000000"/>
                </a:solidFill>
                <a:latin typeface="Arial"/>
                <a:cs typeface="Arial"/>
              </a:rPr>
              <a:t>3.2x10</a:t>
            </a:r>
            <a:r>
              <a:rPr lang="en-US" sz="2800" baseline="30000" dirty="0">
                <a:solidFill>
                  <a:srgbClr val="000000"/>
                </a:solidFill>
                <a:latin typeface="Arial"/>
                <a:cs typeface="Arial"/>
              </a:rPr>
              <a:t>4 </a:t>
            </a:r>
            <a:r>
              <a:rPr lang="en-US" sz="2800" baseline="0" dirty="0">
                <a:solidFill>
                  <a:srgbClr val="000000"/>
                </a:solidFill>
                <a:latin typeface="Arial"/>
                <a:cs typeface="Arial"/>
              </a:rPr>
              <a:t>* </a:t>
            </a:r>
            <a:r>
              <a:rPr lang="en-US" sz="2800" baseline="0" dirty="0" smtClean="0">
                <a:solidFill>
                  <a:srgbClr val="000000"/>
                </a:solidFill>
                <a:latin typeface="Arial"/>
                <a:cs typeface="Arial"/>
              </a:rPr>
              <a:t>depth</a:t>
            </a:r>
            <a:r>
              <a:rPr lang="en-US" sz="2800" baseline="30000" dirty="0">
                <a:solidFill>
                  <a:srgbClr val="000000"/>
                </a:solidFill>
                <a:latin typeface="Arial"/>
                <a:cs typeface="Arial"/>
              </a:rPr>
              <a:t>-0.46</a:t>
            </a:r>
            <a:r>
              <a:rPr lang="en-US" sz="2800" baseline="0" dirty="0">
                <a:solidFill>
                  <a:srgbClr val="000000"/>
                </a:solidFill>
                <a:latin typeface="Arial"/>
                <a:cs typeface="Arial"/>
              </a:rPr>
              <a:t> </a:t>
            </a:r>
            <a:endParaRPr lang="en-US" sz="2800" baseline="0" dirty="0" smtClean="0">
              <a:solidFill>
                <a:srgbClr val="000000"/>
              </a:solidFill>
              <a:latin typeface="Arial"/>
              <a:cs typeface="Arial"/>
            </a:endParaRPr>
          </a:p>
          <a:p>
            <a:pPr>
              <a:lnSpc>
                <a:spcPct val="80000"/>
              </a:lnSpc>
            </a:pPr>
            <a:r>
              <a:rPr lang="en-US" sz="2800" dirty="0">
                <a:solidFill>
                  <a:srgbClr val="000000"/>
                </a:solidFill>
                <a:latin typeface="Arial"/>
                <a:cs typeface="Arial"/>
              </a:rPr>
              <a:t> </a:t>
            </a:r>
            <a:r>
              <a:rPr lang="en-US" sz="2800" dirty="0" smtClean="0">
                <a:solidFill>
                  <a:srgbClr val="000000"/>
                </a:solidFill>
                <a:latin typeface="Arial"/>
                <a:cs typeface="Arial"/>
              </a:rPr>
              <a:t>                    </a:t>
            </a:r>
            <a:r>
              <a:rPr lang="mr-IN" sz="2800" baseline="0" dirty="0" smtClean="0">
                <a:solidFill>
                  <a:srgbClr val="000000"/>
                </a:solidFill>
                <a:latin typeface="Arial"/>
                <a:cs typeface="Arial"/>
              </a:rPr>
              <a:t>–</a:t>
            </a:r>
            <a:r>
              <a:rPr lang="en-US" sz="2800" baseline="0" dirty="0" smtClean="0">
                <a:solidFill>
                  <a:srgbClr val="000000"/>
                </a:solidFill>
                <a:latin typeface="Arial"/>
                <a:cs typeface="Arial"/>
              </a:rPr>
              <a:t> </a:t>
            </a:r>
            <a:r>
              <a:rPr lang="en-US" sz="2800" baseline="0" dirty="0">
                <a:solidFill>
                  <a:srgbClr val="000000"/>
                </a:solidFill>
                <a:latin typeface="Arial"/>
                <a:cs typeface="Arial"/>
              </a:rPr>
              <a:t>1.9x10</a:t>
            </a:r>
            <a:r>
              <a:rPr lang="en-US" sz="2800" baseline="30000" dirty="0">
                <a:solidFill>
                  <a:srgbClr val="000000"/>
                </a:solidFill>
                <a:latin typeface="Arial"/>
                <a:cs typeface="Arial"/>
              </a:rPr>
              <a:t>3</a:t>
            </a:r>
          </a:p>
        </p:txBody>
      </p:sp>
      <p:sp>
        <p:nvSpPr>
          <p:cNvPr id="369" name="TextBox 368"/>
          <p:cNvSpPr txBox="1"/>
          <p:nvPr/>
        </p:nvSpPr>
        <p:spPr>
          <a:xfrm>
            <a:off x="13607503" y="16856020"/>
            <a:ext cx="15336416" cy="830977"/>
          </a:xfrm>
          <a:prstGeom prst="rect">
            <a:avLst/>
          </a:prstGeom>
          <a:noFill/>
        </p:spPr>
        <p:txBody>
          <a:bodyPr wrap="square" lIns="91420" tIns="45710" rIns="91420" bIns="45710" rtlCol="0">
            <a:spAutoFit/>
          </a:bodyPr>
          <a:lstStyle/>
          <a:p>
            <a:r>
              <a:rPr lang="en-US" sz="2400" baseline="0" dirty="0" smtClean="0">
                <a:solidFill>
                  <a:srgbClr val="000000"/>
                </a:solidFill>
                <a:latin typeface="Arial"/>
                <a:cs typeface="Arial"/>
              </a:rPr>
              <a:t>Representative cross-section of North Atlantic Ocean illustrating the location of basement isotherms relative to seafloor depth, sediment thickness, and the porous upper 3 km of ocean crust.  </a:t>
            </a:r>
            <a:endParaRPr lang="en-US" sz="2400" baseline="0" dirty="0">
              <a:solidFill>
                <a:srgbClr val="000000"/>
              </a:solidFill>
              <a:latin typeface="Arial"/>
              <a:cs typeface="Arial"/>
            </a:endParaRPr>
          </a:p>
        </p:txBody>
      </p:sp>
      <p:sp>
        <p:nvSpPr>
          <p:cNvPr id="381" name="TextBox 380"/>
          <p:cNvSpPr txBox="1"/>
          <p:nvPr/>
        </p:nvSpPr>
        <p:spPr>
          <a:xfrm>
            <a:off x="29288093" y="10214320"/>
            <a:ext cx="851497" cy="400110"/>
          </a:xfrm>
          <a:prstGeom prst="rect">
            <a:avLst/>
          </a:prstGeom>
          <a:noFill/>
        </p:spPr>
        <p:txBody>
          <a:bodyPr wrap="square" rtlCol="0">
            <a:spAutoFit/>
          </a:bodyPr>
          <a:lstStyle/>
          <a:p>
            <a:pPr>
              <a:lnSpc>
                <a:spcPct val="80000"/>
              </a:lnSpc>
            </a:pPr>
            <a:r>
              <a:rPr lang="en-US" sz="2400" baseline="0" dirty="0">
                <a:solidFill>
                  <a:srgbClr val="000000"/>
                </a:solidFill>
                <a:latin typeface="Arial"/>
                <a:cs typeface="Arial"/>
              </a:rPr>
              <a:t>0 km</a:t>
            </a:r>
          </a:p>
        </p:txBody>
      </p:sp>
      <p:sp>
        <p:nvSpPr>
          <p:cNvPr id="389" name="TextBox 388"/>
          <p:cNvSpPr txBox="1"/>
          <p:nvPr/>
        </p:nvSpPr>
        <p:spPr>
          <a:xfrm>
            <a:off x="37092244" y="15352175"/>
            <a:ext cx="2374127" cy="896636"/>
          </a:xfrm>
          <a:prstGeom prst="rect">
            <a:avLst/>
          </a:prstGeom>
          <a:noFill/>
        </p:spPr>
        <p:txBody>
          <a:bodyPr wrap="none" lIns="91420" tIns="45710" rIns="91420" bIns="45710" rtlCol="0">
            <a:spAutoFit/>
          </a:bodyPr>
          <a:lstStyle/>
          <a:p>
            <a:pPr algn="ctr">
              <a:lnSpc>
                <a:spcPct val="80000"/>
              </a:lnSpc>
            </a:pPr>
            <a:r>
              <a:rPr lang="en-US" sz="3200" baseline="0" dirty="0" err="1">
                <a:solidFill>
                  <a:srgbClr val="000000"/>
                </a:solidFill>
                <a:latin typeface="Arial"/>
                <a:cs typeface="Arial"/>
              </a:rPr>
              <a:t>Mesophiles</a:t>
            </a:r>
            <a:endParaRPr lang="en-US" sz="3200" baseline="0" dirty="0">
              <a:solidFill>
                <a:srgbClr val="000000"/>
              </a:solidFill>
              <a:latin typeface="Arial"/>
              <a:cs typeface="Arial"/>
            </a:endParaRPr>
          </a:p>
          <a:p>
            <a:pPr algn="ctr">
              <a:lnSpc>
                <a:spcPct val="80000"/>
              </a:lnSpc>
            </a:pPr>
            <a:r>
              <a:rPr lang="en-US" sz="3200" baseline="0" dirty="0">
                <a:solidFill>
                  <a:srgbClr val="000000"/>
                </a:solidFill>
                <a:latin typeface="Arial"/>
                <a:cs typeface="Arial"/>
              </a:rPr>
              <a:t>(20 </a:t>
            </a:r>
            <a:r>
              <a:rPr lang="mr-IN" sz="3200" baseline="0" dirty="0">
                <a:solidFill>
                  <a:srgbClr val="000000"/>
                </a:solidFill>
                <a:latin typeface="Arial"/>
                <a:cs typeface="Arial"/>
              </a:rPr>
              <a:t>–</a:t>
            </a:r>
            <a:r>
              <a:rPr lang="en-US" sz="3200" baseline="0" dirty="0">
                <a:solidFill>
                  <a:srgbClr val="000000"/>
                </a:solidFill>
                <a:latin typeface="Arial"/>
                <a:cs typeface="Arial"/>
              </a:rPr>
              <a:t> 45 ˚C)</a:t>
            </a:r>
          </a:p>
        </p:txBody>
      </p:sp>
      <p:sp>
        <p:nvSpPr>
          <p:cNvPr id="390" name="TextBox 389"/>
          <p:cNvSpPr txBox="1"/>
          <p:nvPr/>
        </p:nvSpPr>
        <p:spPr>
          <a:xfrm>
            <a:off x="31868448" y="13524258"/>
            <a:ext cx="2739211" cy="896636"/>
          </a:xfrm>
          <a:prstGeom prst="rect">
            <a:avLst/>
          </a:prstGeom>
          <a:noFill/>
        </p:spPr>
        <p:txBody>
          <a:bodyPr wrap="none" lIns="91420" tIns="45710" rIns="91420" bIns="45710" rtlCol="0">
            <a:spAutoFit/>
          </a:bodyPr>
          <a:lstStyle/>
          <a:p>
            <a:pPr algn="ctr">
              <a:lnSpc>
                <a:spcPct val="80000"/>
              </a:lnSpc>
            </a:pPr>
            <a:r>
              <a:rPr lang="en-US" sz="3200" baseline="0" dirty="0" err="1">
                <a:solidFill>
                  <a:srgbClr val="000000"/>
                </a:solidFill>
                <a:latin typeface="Arial"/>
                <a:cs typeface="Arial"/>
              </a:rPr>
              <a:t>Psychrophiles</a:t>
            </a:r>
            <a:endParaRPr lang="en-US" sz="3200" baseline="0" dirty="0">
              <a:solidFill>
                <a:srgbClr val="000000"/>
              </a:solidFill>
              <a:latin typeface="Arial"/>
              <a:cs typeface="Arial"/>
            </a:endParaRPr>
          </a:p>
          <a:p>
            <a:pPr algn="ctr">
              <a:lnSpc>
                <a:spcPct val="80000"/>
              </a:lnSpc>
            </a:pPr>
            <a:r>
              <a:rPr lang="en-US" sz="3200" baseline="0" dirty="0">
                <a:solidFill>
                  <a:srgbClr val="000000"/>
                </a:solidFill>
                <a:latin typeface="Arial"/>
                <a:cs typeface="Arial"/>
              </a:rPr>
              <a:t>(0 </a:t>
            </a:r>
            <a:r>
              <a:rPr lang="mr-IN" sz="3200" baseline="0" dirty="0">
                <a:solidFill>
                  <a:srgbClr val="000000"/>
                </a:solidFill>
                <a:latin typeface="Arial"/>
                <a:cs typeface="Arial"/>
              </a:rPr>
              <a:t>–</a:t>
            </a:r>
            <a:r>
              <a:rPr lang="en-US" sz="3200" baseline="0" dirty="0">
                <a:solidFill>
                  <a:srgbClr val="000000"/>
                </a:solidFill>
                <a:latin typeface="Arial"/>
                <a:cs typeface="Arial"/>
              </a:rPr>
              <a:t> 20 ˚C)</a:t>
            </a:r>
          </a:p>
        </p:txBody>
      </p:sp>
      <p:sp>
        <p:nvSpPr>
          <p:cNvPr id="391" name="TextBox 390"/>
          <p:cNvSpPr txBox="1"/>
          <p:nvPr/>
        </p:nvSpPr>
        <p:spPr>
          <a:xfrm>
            <a:off x="41985196" y="17180092"/>
            <a:ext cx="2670683" cy="896636"/>
          </a:xfrm>
          <a:prstGeom prst="rect">
            <a:avLst/>
          </a:prstGeom>
          <a:noFill/>
        </p:spPr>
        <p:txBody>
          <a:bodyPr wrap="none" lIns="91420" tIns="45710" rIns="91420" bIns="45710" rtlCol="0">
            <a:spAutoFit/>
          </a:bodyPr>
          <a:lstStyle/>
          <a:p>
            <a:pPr algn="ctr">
              <a:lnSpc>
                <a:spcPct val="80000"/>
              </a:lnSpc>
            </a:pPr>
            <a:r>
              <a:rPr lang="en-US" sz="3200" baseline="0" dirty="0">
                <a:solidFill>
                  <a:srgbClr val="000000"/>
                </a:solidFill>
                <a:latin typeface="Arial"/>
                <a:cs typeface="Arial"/>
              </a:rPr>
              <a:t>Thermophiles</a:t>
            </a:r>
          </a:p>
          <a:p>
            <a:pPr algn="ctr">
              <a:lnSpc>
                <a:spcPct val="80000"/>
              </a:lnSpc>
            </a:pPr>
            <a:r>
              <a:rPr lang="en-US" sz="3200" baseline="0" dirty="0">
                <a:solidFill>
                  <a:srgbClr val="000000"/>
                </a:solidFill>
                <a:latin typeface="Arial"/>
                <a:cs typeface="Arial"/>
              </a:rPr>
              <a:t>(45 </a:t>
            </a:r>
            <a:r>
              <a:rPr lang="mr-IN" sz="3200" baseline="0" dirty="0">
                <a:solidFill>
                  <a:srgbClr val="000000"/>
                </a:solidFill>
                <a:latin typeface="Arial"/>
                <a:cs typeface="Arial"/>
              </a:rPr>
              <a:t>–</a:t>
            </a:r>
            <a:r>
              <a:rPr lang="en-US" sz="3200" baseline="0" dirty="0">
                <a:solidFill>
                  <a:srgbClr val="000000"/>
                </a:solidFill>
                <a:latin typeface="Arial"/>
                <a:cs typeface="Arial"/>
              </a:rPr>
              <a:t> 80 ˚C)</a:t>
            </a:r>
          </a:p>
        </p:txBody>
      </p:sp>
      <p:sp>
        <p:nvSpPr>
          <p:cNvPr id="392" name="TextBox 391"/>
          <p:cNvSpPr txBox="1"/>
          <p:nvPr/>
        </p:nvSpPr>
        <p:spPr>
          <a:xfrm>
            <a:off x="46530077" y="19008008"/>
            <a:ext cx="3628677" cy="896636"/>
          </a:xfrm>
          <a:prstGeom prst="rect">
            <a:avLst/>
          </a:prstGeom>
          <a:noFill/>
        </p:spPr>
        <p:txBody>
          <a:bodyPr wrap="none" lIns="91420" tIns="45710" rIns="91420" bIns="45710" rtlCol="0">
            <a:spAutoFit/>
          </a:bodyPr>
          <a:lstStyle/>
          <a:p>
            <a:pPr algn="ctr">
              <a:lnSpc>
                <a:spcPct val="80000"/>
              </a:lnSpc>
            </a:pPr>
            <a:r>
              <a:rPr lang="en-US" sz="3200" baseline="0" dirty="0" err="1">
                <a:solidFill>
                  <a:srgbClr val="000000"/>
                </a:solidFill>
                <a:latin typeface="Arial"/>
                <a:cs typeface="Arial"/>
              </a:rPr>
              <a:t>Hyperthermophiles</a:t>
            </a:r>
            <a:endParaRPr lang="en-US" sz="3200" baseline="0" dirty="0">
              <a:solidFill>
                <a:srgbClr val="000000"/>
              </a:solidFill>
              <a:latin typeface="Arial"/>
              <a:cs typeface="Arial"/>
            </a:endParaRPr>
          </a:p>
          <a:p>
            <a:pPr algn="ctr">
              <a:lnSpc>
                <a:spcPct val="80000"/>
              </a:lnSpc>
            </a:pPr>
            <a:r>
              <a:rPr lang="en-US" sz="3200" baseline="0" dirty="0">
                <a:solidFill>
                  <a:srgbClr val="000000"/>
                </a:solidFill>
                <a:latin typeface="Arial"/>
                <a:cs typeface="Arial"/>
              </a:rPr>
              <a:t>(80 </a:t>
            </a:r>
            <a:r>
              <a:rPr lang="mr-IN" sz="3200" baseline="0" dirty="0">
                <a:solidFill>
                  <a:srgbClr val="000000"/>
                </a:solidFill>
                <a:latin typeface="Arial"/>
                <a:cs typeface="Arial"/>
              </a:rPr>
              <a:t>–</a:t>
            </a:r>
            <a:r>
              <a:rPr lang="en-US" sz="3200" baseline="0" dirty="0">
                <a:solidFill>
                  <a:srgbClr val="000000"/>
                </a:solidFill>
                <a:latin typeface="Arial"/>
                <a:cs typeface="Arial"/>
              </a:rPr>
              <a:t> 122 ˚C)</a:t>
            </a:r>
          </a:p>
        </p:txBody>
      </p:sp>
      <p:sp>
        <p:nvSpPr>
          <p:cNvPr id="393" name="TextBox 392"/>
          <p:cNvSpPr txBox="1"/>
          <p:nvPr/>
        </p:nvSpPr>
        <p:spPr>
          <a:xfrm>
            <a:off x="30830206" y="25502347"/>
            <a:ext cx="11436115" cy="7191692"/>
          </a:xfrm>
          <a:prstGeom prst="rect">
            <a:avLst/>
          </a:prstGeom>
          <a:noFill/>
        </p:spPr>
        <p:txBody>
          <a:bodyPr wrap="square" lIns="91420" tIns="45710" rIns="91420" bIns="45710" rtlCol="0">
            <a:spAutoFit/>
          </a:bodyPr>
          <a:lstStyle/>
          <a:p>
            <a:pPr>
              <a:lnSpc>
                <a:spcPct val="90000"/>
              </a:lnSpc>
            </a:pPr>
            <a:r>
              <a:rPr lang="en-US" sz="3200" baseline="0" dirty="0" smtClean="0">
                <a:solidFill>
                  <a:srgbClr val="000000"/>
                </a:solidFill>
                <a:latin typeface="Arial"/>
                <a:cs typeface="Arial"/>
              </a:rPr>
              <a:t>Our biomass </a:t>
            </a:r>
            <a:r>
              <a:rPr lang="en-US" sz="3200" baseline="0" dirty="0">
                <a:solidFill>
                  <a:srgbClr val="000000"/>
                </a:solidFill>
                <a:latin typeface="Arial"/>
                <a:cs typeface="Arial"/>
              </a:rPr>
              <a:t>estimate </a:t>
            </a:r>
            <a:r>
              <a:rPr lang="en-US" sz="3200" baseline="0" dirty="0" smtClean="0">
                <a:solidFill>
                  <a:srgbClr val="000000"/>
                </a:solidFill>
                <a:latin typeface="Arial"/>
                <a:cs typeface="Arial"/>
              </a:rPr>
              <a:t>of ocean crust (~6 x 10</a:t>
            </a:r>
            <a:r>
              <a:rPr lang="en-US" sz="3200" baseline="30000" dirty="0" smtClean="0">
                <a:solidFill>
                  <a:srgbClr val="000000"/>
                </a:solidFill>
                <a:latin typeface="Arial"/>
                <a:cs typeface="Arial"/>
              </a:rPr>
              <a:t>-3 </a:t>
            </a:r>
            <a:r>
              <a:rPr lang="en-US" sz="3200" baseline="0" dirty="0" err="1">
                <a:solidFill>
                  <a:srgbClr val="000000"/>
                </a:solidFill>
                <a:latin typeface="Arial"/>
                <a:cs typeface="Arial"/>
              </a:rPr>
              <a:t>Gt</a:t>
            </a:r>
            <a:r>
              <a:rPr lang="en-US" sz="3200" baseline="0" dirty="0">
                <a:solidFill>
                  <a:srgbClr val="000000"/>
                </a:solidFill>
                <a:latin typeface="Arial"/>
                <a:cs typeface="Arial"/>
              </a:rPr>
              <a:t> C</a:t>
            </a:r>
            <a:r>
              <a:rPr lang="en-US" sz="3200" baseline="0" dirty="0" smtClean="0">
                <a:solidFill>
                  <a:srgbClr val="000000"/>
                </a:solidFill>
                <a:latin typeface="Arial"/>
                <a:cs typeface="Arial"/>
              </a:rPr>
              <a:t>) is</a:t>
            </a:r>
          </a:p>
          <a:p>
            <a:pPr marL="355600" indent="-355600">
              <a:lnSpc>
                <a:spcPct val="90000"/>
              </a:lnSpc>
              <a:buFont typeface="Arial"/>
              <a:buChar char="•"/>
            </a:pPr>
            <a:r>
              <a:rPr lang="en-US" sz="3200" dirty="0" smtClean="0">
                <a:solidFill>
                  <a:srgbClr val="000000"/>
                </a:solidFill>
                <a:latin typeface="Arial"/>
                <a:cs typeface="Arial"/>
              </a:rPr>
              <a:t>3 orders of magnitude below previous estimates (2.8 </a:t>
            </a:r>
            <a:r>
              <a:rPr lang="en-US" sz="3200" dirty="0" err="1" smtClean="0">
                <a:solidFill>
                  <a:srgbClr val="000000"/>
                </a:solidFill>
                <a:latin typeface="Arial"/>
                <a:cs typeface="Arial"/>
              </a:rPr>
              <a:t>Gt</a:t>
            </a:r>
            <a:r>
              <a:rPr lang="en-US" sz="3200" dirty="0" smtClean="0">
                <a:solidFill>
                  <a:srgbClr val="000000"/>
                </a:solidFill>
                <a:latin typeface="Arial"/>
                <a:cs typeface="Arial"/>
              </a:rPr>
              <a:t> C)</a:t>
            </a:r>
          </a:p>
          <a:p>
            <a:pPr marL="355600" indent="-355600">
              <a:lnSpc>
                <a:spcPct val="90000"/>
              </a:lnSpc>
              <a:buFont typeface="Arial"/>
              <a:buChar char="•"/>
            </a:pPr>
            <a:r>
              <a:rPr lang="en-US" sz="3200" dirty="0" smtClean="0">
                <a:solidFill>
                  <a:srgbClr val="000000"/>
                </a:solidFill>
                <a:latin typeface="Arial"/>
                <a:cs typeface="Arial"/>
              </a:rPr>
              <a:t>3 orders of magnitude below continent estimates (8.4 </a:t>
            </a:r>
            <a:r>
              <a:rPr lang="en-US" sz="3200" dirty="0" err="1" smtClean="0">
                <a:solidFill>
                  <a:srgbClr val="000000"/>
                </a:solidFill>
                <a:latin typeface="Arial"/>
                <a:cs typeface="Arial"/>
              </a:rPr>
              <a:t>Gt</a:t>
            </a:r>
            <a:r>
              <a:rPr lang="en-US" sz="3200" dirty="0" smtClean="0">
                <a:solidFill>
                  <a:srgbClr val="000000"/>
                </a:solidFill>
                <a:latin typeface="Arial"/>
                <a:cs typeface="Arial"/>
              </a:rPr>
              <a:t> C)</a:t>
            </a:r>
          </a:p>
          <a:p>
            <a:pPr marL="355600" indent="-355600">
              <a:lnSpc>
                <a:spcPct val="90000"/>
              </a:lnSpc>
              <a:buFont typeface="Arial"/>
              <a:buChar char="•"/>
            </a:pPr>
            <a:r>
              <a:rPr lang="en-US" sz="3200" dirty="0" smtClean="0">
                <a:solidFill>
                  <a:srgbClr val="000000"/>
                </a:solidFill>
                <a:latin typeface="Arial"/>
                <a:cs typeface="Arial"/>
              </a:rPr>
              <a:t>3 orders of magnitude below ocean sediments (6.1 </a:t>
            </a:r>
            <a:r>
              <a:rPr lang="en-US" sz="3200" dirty="0" err="1" smtClean="0">
                <a:solidFill>
                  <a:srgbClr val="000000"/>
                </a:solidFill>
                <a:latin typeface="Arial"/>
                <a:cs typeface="Arial"/>
              </a:rPr>
              <a:t>Gt</a:t>
            </a:r>
            <a:r>
              <a:rPr lang="en-US" sz="3200" dirty="0" smtClean="0">
                <a:solidFill>
                  <a:srgbClr val="000000"/>
                </a:solidFill>
                <a:latin typeface="Arial"/>
                <a:cs typeface="Arial"/>
              </a:rPr>
              <a:t> C)</a:t>
            </a:r>
            <a:endParaRPr lang="en-US" sz="3200" baseline="0" dirty="0" smtClean="0">
              <a:solidFill>
                <a:srgbClr val="000000"/>
              </a:solidFill>
              <a:latin typeface="Arial"/>
              <a:cs typeface="Arial"/>
            </a:endParaRPr>
          </a:p>
          <a:p>
            <a:pPr>
              <a:lnSpc>
                <a:spcPct val="90000"/>
              </a:lnSpc>
            </a:pPr>
            <a:endParaRPr lang="en-US" sz="3200" baseline="0" dirty="0">
              <a:solidFill>
                <a:srgbClr val="000000"/>
              </a:solidFill>
              <a:latin typeface="Arial"/>
              <a:cs typeface="Arial"/>
            </a:endParaRPr>
          </a:p>
          <a:p>
            <a:pPr>
              <a:lnSpc>
                <a:spcPct val="90000"/>
              </a:lnSpc>
            </a:pPr>
            <a:r>
              <a:rPr lang="en-US" sz="3200" baseline="0" dirty="0">
                <a:solidFill>
                  <a:srgbClr val="000000"/>
                </a:solidFill>
                <a:latin typeface="Arial"/>
                <a:cs typeface="Arial"/>
              </a:rPr>
              <a:t>Microbial abundance decreases with increasing temperature, basement age, and depth into basement</a:t>
            </a:r>
          </a:p>
          <a:p>
            <a:pPr>
              <a:lnSpc>
                <a:spcPct val="90000"/>
              </a:lnSpc>
            </a:pPr>
            <a:endParaRPr lang="en-US" sz="3200" baseline="0" dirty="0">
              <a:solidFill>
                <a:srgbClr val="000000"/>
              </a:solidFill>
              <a:latin typeface="Arial"/>
              <a:cs typeface="Arial"/>
            </a:endParaRPr>
          </a:p>
          <a:p>
            <a:pPr>
              <a:lnSpc>
                <a:spcPct val="90000"/>
              </a:lnSpc>
            </a:pPr>
            <a:r>
              <a:rPr lang="en-US" sz="3200" baseline="0" dirty="0" smtClean="0">
                <a:solidFill>
                  <a:srgbClr val="000000"/>
                </a:solidFill>
                <a:latin typeface="Arial"/>
                <a:cs typeface="Arial"/>
              </a:rPr>
              <a:t>Microbial</a:t>
            </a:r>
            <a:r>
              <a:rPr lang="en-US" sz="3200" dirty="0" smtClean="0">
                <a:solidFill>
                  <a:srgbClr val="000000"/>
                </a:solidFill>
                <a:latin typeface="Arial"/>
                <a:cs typeface="Arial"/>
              </a:rPr>
              <a:t> abundance estimates are greatest</a:t>
            </a:r>
            <a:r>
              <a:rPr lang="en-US" sz="3200" baseline="0" dirty="0" smtClean="0">
                <a:solidFill>
                  <a:srgbClr val="000000"/>
                </a:solidFill>
                <a:latin typeface="Arial"/>
                <a:cs typeface="Arial"/>
              </a:rPr>
              <a:t> </a:t>
            </a:r>
            <a:r>
              <a:rPr lang="en-US" sz="3200" baseline="0" dirty="0">
                <a:solidFill>
                  <a:srgbClr val="000000"/>
                </a:solidFill>
                <a:latin typeface="Arial"/>
                <a:cs typeface="Arial"/>
              </a:rPr>
              <a:t>in voids </a:t>
            </a:r>
            <a:r>
              <a:rPr lang="en-US" sz="3200" baseline="0" dirty="0" smtClean="0">
                <a:solidFill>
                  <a:srgbClr val="000000"/>
                </a:solidFill>
                <a:latin typeface="Arial"/>
                <a:cs typeface="Arial"/>
              </a:rPr>
              <a:t>(51%)</a:t>
            </a:r>
            <a:r>
              <a:rPr lang="en-US" sz="3200" dirty="0" smtClean="0">
                <a:solidFill>
                  <a:srgbClr val="000000"/>
                </a:solidFill>
                <a:latin typeface="Arial"/>
                <a:cs typeface="Arial"/>
              </a:rPr>
              <a:t> and veins</a:t>
            </a:r>
            <a:r>
              <a:rPr lang="en-US" sz="3200" baseline="0" dirty="0" smtClean="0">
                <a:solidFill>
                  <a:srgbClr val="000000"/>
                </a:solidFill>
                <a:latin typeface="Arial"/>
                <a:cs typeface="Arial"/>
              </a:rPr>
              <a:t> (41%) and much lower on solid rock (8%)</a:t>
            </a:r>
          </a:p>
          <a:p>
            <a:pPr>
              <a:lnSpc>
                <a:spcPct val="90000"/>
              </a:lnSpc>
            </a:pPr>
            <a:endParaRPr lang="en-US" sz="3200" dirty="0">
              <a:solidFill>
                <a:srgbClr val="000000"/>
              </a:solidFill>
              <a:latin typeface="Arial"/>
              <a:cs typeface="Arial"/>
            </a:endParaRPr>
          </a:p>
          <a:p>
            <a:pPr>
              <a:lnSpc>
                <a:spcPct val="90000"/>
              </a:lnSpc>
            </a:pPr>
            <a:r>
              <a:rPr lang="en-US" sz="3200" baseline="0" dirty="0" smtClean="0">
                <a:solidFill>
                  <a:srgbClr val="000000"/>
                </a:solidFill>
                <a:latin typeface="Arial"/>
                <a:cs typeface="Arial"/>
              </a:rPr>
              <a:t>Microbial abundance is greatest in the shallowest crust</a:t>
            </a:r>
            <a:r>
              <a:rPr lang="en-US" sz="3200" dirty="0" smtClean="0">
                <a:solidFill>
                  <a:srgbClr val="000000"/>
                </a:solidFill>
                <a:latin typeface="Arial"/>
                <a:cs typeface="Arial"/>
              </a:rPr>
              <a:t> within lower temperature environments (&lt;20˚C) </a:t>
            </a:r>
            <a:r>
              <a:rPr lang="en-US" sz="3200" dirty="0" err="1" smtClean="0">
                <a:solidFill>
                  <a:srgbClr val="000000"/>
                </a:solidFill>
                <a:latin typeface="Arial"/>
                <a:cs typeface="Arial"/>
              </a:rPr>
              <a:t>inhabitated</a:t>
            </a:r>
            <a:r>
              <a:rPr lang="en-US" sz="3200" dirty="0" smtClean="0">
                <a:solidFill>
                  <a:srgbClr val="000000"/>
                </a:solidFill>
                <a:latin typeface="Arial"/>
                <a:cs typeface="Arial"/>
              </a:rPr>
              <a:t> by </a:t>
            </a:r>
            <a:r>
              <a:rPr lang="en-US" sz="3200" dirty="0" err="1" smtClean="0">
                <a:solidFill>
                  <a:srgbClr val="000000"/>
                </a:solidFill>
                <a:latin typeface="Arial"/>
                <a:cs typeface="Arial"/>
              </a:rPr>
              <a:t>psychrophiles</a:t>
            </a:r>
            <a:r>
              <a:rPr lang="en-US" sz="3200" dirty="0" smtClean="0">
                <a:solidFill>
                  <a:srgbClr val="000000"/>
                </a:solidFill>
                <a:latin typeface="Arial"/>
                <a:cs typeface="Arial"/>
              </a:rPr>
              <a:t> (95%).</a:t>
            </a:r>
            <a:endParaRPr lang="en-US" sz="3200" baseline="0" dirty="0" smtClean="0">
              <a:solidFill>
                <a:srgbClr val="000000"/>
              </a:solidFill>
              <a:latin typeface="Arial"/>
              <a:cs typeface="Arial"/>
            </a:endParaRPr>
          </a:p>
          <a:p>
            <a:pPr>
              <a:lnSpc>
                <a:spcPct val="90000"/>
              </a:lnSpc>
            </a:pPr>
            <a:endParaRPr lang="en-US" sz="3200" dirty="0">
              <a:solidFill>
                <a:srgbClr val="000000"/>
              </a:solidFill>
              <a:latin typeface="Arial"/>
              <a:cs typeface="Arial"/>
            </a:endParaRPr>
          </a:p>
          <a:p>
            <a:pPr>
              <a:lnSpc>
                <a:spcPct val="90000"/>
              </a:lnSpc>
            </a:pPr>
            <a:endParaRPr lang="en-US" sz="3200" baseline="0" dirty="0">
              <a:solidFill>
                <a:srgbClr val="000000"/>
              </a:solidFill>
              <a:latin typeface="Arial"/>
              <a:cs typeface="Arial"/>
            </a:endParaRPr>
          </a:p>
        </p:txBody>
      </p:sp>
      <p:sp>
        <p:nvSpPr>
          <p:cNvPr id="395" name="TextBox 394"/>
          <p:cNvSpPr txBox="1"/>
          <p:nvPr/>
        </p:nvSpPr>
        <p:spPr>
          <a:xfrm>
            <a:off x="31505087" y="22974403"/>
            <a:ext cx="12870885" cy="461645"/>
          </a:xfrm>
          <a:prstGeom prst="rect">
            <a:avLst/>
          </a:prstGeom>
          <a:noFill/>
        </p:spPr>
        <p:txBody>
          <a:bodyPr wrap="square" lIns="91420" tIns="45710" rIns="91420" bIns="45710" rtlCol="0">
            <a:spAutoFit/>
          </a:bodyPr>
          <a:lstStyle/>
          <a:p>
            <a:r>
              <a:rPr lang="en-US" sz="2400" baseline="0" dirty="0" smtClean="0">
                <a:solidFill>
                  <a:srgbClr val="000000"/>
                </a:solidFill>
                <a:latin typeface="Arial"/>
                <a:cs typeface="Arial"/>
              </a:rPr>
              <a:t>Global distributions of microbes in ocean crust defined by preferred temperature ranges.  </a:t>
            </a:r>
            <a:endParaRPr lang="en-US" sz="2400" baseline="0" dirty="0">
              <a:solidFill>
                <a:srgbClr val="000000"/>
              </a:solidFill>
              <a:latin typeface="Arial"/>
              <a:cs typeface="Arial"/>
            </a:endParaRPr>
          </a:p>
        </p:txBody>
      </p:sp>
      <p:sp>
        <p:nvSpPr>
          <p:cNvPr id="399" name="Text Box 64"/>
          <p:cNvSpPr txBox="1">
            <a:spLocks noChangeArrowheads="1"/>
          </p:cNvSpPr>
          <p:nvPr/>
        </p:nvSpPr>
        <p:spPr bwMode="auto">
          <a:xfrm>
            <a:off x="30883111" y="24640657"/>
            <a:ext cx="10903185" cy="62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800" tIns="41899" rIns="83800" bIns="41899">
            <a:spAutoFit/>
          </a:bodyPr>
          <a:lstStyle>
            <a:lvl1pPr defTabSz="838200">
              <a:defRPr sz="2400" baseline="-25000">
                <a:solidFill>
                  <a:schemeClr val="tx1"/>
                </a:solidFill>
                <a:latin typeface="Arial" charset="0"/>
                <a:ea typeface="ＭＳ Ｐゴシック" charset="0"/>
                <a:cs typeface="ＭＳ Ｐゴシック" charset="0"/>
              </a:defRPr>
            </a:lvl1pPr>
            <a:lvl2pPr marL="419100" defTabSz="838200">
              <a:defRPr sz="2400" baseline="-25000">
                <a:solidFill>
                  <a:schemeClr val="tx1"/>
                </a:solidFill>
                <a:latin typeface="Arial" charset="0"/>
                <a:ea typeface="ＭＳ Ｐゴシック" charset="0"/>
              </a:defRPr>
            </a:lvl2pPr>
            <a:lvl3pPr marL="1143000" indent="-228600" defTabSz="838200">
              <a:defRPr sz="2400" baseline="-25000">
                <a:solidFill>
                  <a:schemeClr val="tx1"/>
                </a:solidFill>
                <a:latin typeface="Arial" charset="0"/>
                <a:ea typeface="ＭＳ Ｐゴシック" charset="0"/>
              </a:defRPr>
            </a:lvl3pPr>
            <a:lvl4pPr marL="1600200" indent="-228600" defTabSz="838200">
              <a:defRPr sz="2400" baseline="-25000">
                <a:solidFill>
                  <a:schemeClr val="tx1"/>
                </a:solidFill>
                <a:latin typeface="Arial" charset="0"/>
                <a:ea typeface="ＭＳ Ｐゴシック" charset="0"/>
              </a:defRPr>
            </a:lvl4pPr>
            <a:lvl5pPr marL="2057400" indent="-228600" defTabSz="838200">
              <a:defRPr sz="2400" baseline="-25000">
                <a:solidFill>
                  <a:schemeClr val="tx1"/>
                </a:solidFill>
                <a:latin typeface="Arial" charset="0"/>
                <a:ea typeface="ＭＳ Ｐゴシック" charset="0"/>
              </a:defRPr>
            </a:lvl5pPr>
            <a:lvl6pPr marL="25146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9pPr>
          </a:lstStyle>
          <a:p>
            <a:pPr>
              <a:lnSpc>
                <a:spcPct val="80000"/>
              </a:lnSpc>
            </a:pPr>
            <a:r>
              <a:rPr lang="en-US" sz="4200" b="1" baseline="0" dirty="0" smtClean="0">
                <a:solidFill>
                  <a:srgbClr val="000000"/>
                </a:solidFill>
                <a:latin typeface="Arial"/>
                <a:cs typeface="Arial"/>
              </a:rPr>
              <a:t>Summary</a:t>
            </a:r>
            <a:endParaRPr lang="en-US" sz="2800" baseline="0" dirty="0">
              <a:solidFill>
                <a:srgbClr val="000000"/>
              </a:solidFill>
              <a:latin typeface="Arial"/>
              <a:cs typeface="Arial"/>
            </a:endParaRPr>
          </a:p>
        </p:txBody>
      </p:sp>
      <p:graphicFrame>
        <p:nvGraphicFramePr>
          <p:cNvPr id="400" name="Object 399"/>
          <p:cNvGraphicFramePr>
            <a:graphicFrameLocks noChangeAspect="1"/>
          </p:cNvGraphicFramePr>
          <p:nvPr>
            <p:extLst>
              <p:ext uri="{D42A27DB-BD31-4B8C-83A1-F6EECF244321}">
                <p14:modId xmlns:p14="http://schemas.microsoft.com/office/powerpoint/2010/main" val="1372817417"/>
              </p:ext>
            </p:extLst>
          </p:nvPr>
        </p:nvGraphicFramePr>
        <p:xfrm>
          <a:off x="22071174" y="6377207"/>
          <a:ext cx="3204888" cy="1222130"/>
        </p:xfrm>
        <a:graphic>
          <a:graphicData uri="http://schemas.openxmlformats.org/presentationml/2006/ole">
            <mc:AlternateContent xmlns:mc="http://schemas.openxmlformats.org/markup-compatibility/2006">
              <mc:Choice xmlns:v="urn:schemas-microsoft-com:vml" Requires="v">
                <p:oleObj spid="_x0000_s1069" name="Equation" r:id="rId27" imgW="4762500" imgH="1816100" progId="Equation.3">
                  <p:embed/>
                </p:oleObj>
              </mc:Choice>
              <mc:Fallback>
                <p:oleObj name="Equation" r:id="rId27" imgW="4762500" imgH="1816100" progId="Equation.3">
                  <p:embed/>
                  <p:pic>
                    <p:nvPicPr>
                      <p:cNvPr id="0" name=""/>
                      <p:cNvPicPr/>
                      <p:nvPr/>
                    </p:nvPicPr>
                    <p:blipFill>
                      <a:blip r:embed="rId28"/>
                      <a:stretch>
                        <a:fillRect/>
                      </a:stretch>
                    </p:blipFill>
                    <p:spPr>
                      <a:xfrm>
                        <a:off x="22071174" y="6377207"/>
                        <a:ext cx="3204888" cy="1222130"/>
                      </a:xfrm>
                      <a:prstGeom prst="rect">
                        <a:avLst/>
                      </a:prstGeom>
                    </p:spPr>
                  </p:pic>
                </p:oleObj>
              </mc:Fallback>
            </mc:AlternateContent>
          </a:graphicData>
        </a:graphic>
      </p:graphicFrame>
      <p:grpSp>
        <p:nvGrpSpPr>
          <p:cNvPr id="409" name="Group 408"/>
          <p:cNvGrpSpPr/>
          <p:nvPr/>
        </p:nvGrpSpPr>
        <p:grpSpPr>
          <a:xfrm>
            <a:off x="13585333" y="10348725"/>
            <a:ext cx="16058597" cy="6394164"/>
            <a:chOff x="14347237" y="10348725"/>
            <a:chExt cx="16058597" cy="6394164"/>
          </a:xfrm>
        </p:grpSpPr>
        <p:pic>
          <p:nvPicPr>
            <p:cNvPr id="371" name="Picture 370" descr="profile_crust.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347237" y="10348725"/>
              <a:ext cx="15617697" cy="6394164"/>
            </a:xfrm>
            <a:prstGeom prst="rect">
              <a:avLst/>
            </a:prstGeom>
            <a:solidFill>
              <a:srgbClr val="FFFFFF"/>
            </a:solidFill>
          </p:spPr>
        </p:pic>
        <p:sp>
          <p:nvSpPr>
            <p:cNvPr id="372" name="TextBox 371"/>
            <p:cNvSpPr txBox="1"/>
            <p:nvPr/>
          </p:nvSpPr>
          <p:spPr>
            <a:xfrm>
              <a:off x="14449879" y="14272488"/>
              <a:ext cx="2152152" cy="695575"/>
            </a:xfrm>
            <a:prstGeom prst="rect">
              <a:avLst/>
            </a:prstGeom>
            <a:noFill/>
          </p:spPr>
          <p:txBody>
            <a:bodyPr wrap="none" rtlCol="0">
              <a:spAutoFit/>
            </a:bodyPr>
            <a:lstStyle/>
            <a:p>
              <a:pPr>
                <a:lnSpc>
                  <a:spcPct val="80000"/>
                </a:lnSpc>
              </a:pPr>
              <a:r>
                <a:rPr lang="en-US" sz="2400" baseline="0" dirty="0">
                  <a:latin typeface="Arial"/>
                  <a:cs typeface="Arial"/>
                </a:rPr>
                <a:t>Porous Ocean</a:t>
              </a:r>
            </a:p>
            <a:p>
              <a:pPr>
                <a:lnSpc>
                  <a:spcPct val="80000"/>
                </a:lnSpc>
              </a:pPr>
              <a:r>
                <a:rPr lang="en-US" sz="2400" baseline="0" dirty="0">
                  <a:latin typeface="Arial"/>
                  <a:cs typeface="Arial"/>
                </a:rPr>
                <a:t>Crust</a:t>
              </a:r>
            </a:p>
          </p:txBody>
        </p:sp>
        <p:sp>
          <p:nvSpPr>
            <p:cNvPr id="373" name="TextBox 372"/>
            <p:cNvSpPr txBox="1"/>
            <p:nvPr/>
          </p:nvSpPr>
          <p:spPr>
            <a:xfrm rot="16200000">
              <a:off x="28643136" y="14027962"/>
              <a:ext cx="740457" cy="348813"/>
            </a:xfrm>
            <a:prstGeom prst="rect">
              <a:avLst/>
            </a:prstGeom>
            <a:noFill/>
          </p:spPr>
          <p:txBody>
            <a:bodyPr wrap="none" rtlCol="0">
              <a:spAutoFit/>
            </a:bodyPr>
            <a:lstStyle/>
            <a:p>
              <a:pPr>
                <a:lnSpc>
                  <a:spcPct val="80000"/>
                </a:lnSpc>
              </a:pPr>
              <a:r>
                <a:rPr lang="en-US" sz="2000" baseline="0" dirty="0">
                  <a:solidFill>
                    <a:srgbClr val="000000"/>
                  </a:solidFill>
                  <a:latin typeface="Arial"/>
                  <a:cs typeface="Arial"/>
                </a:rPr>
                <a:t>3 km</a:t>
              </a:r>
            </a:p>
          </p:txBody>
        </p:sp>
        <p:sp>
          <p:nvSpPr>
            <p:cNvPr id="374" name="TextBox 373"/>
            <p:cNvSpPr txBox="1"/>
            <p:nvPr/>
          </p:nvSpPr>
          <p:spPr>
            <a:xfrm>
              <a:off x="14448139" y="12743987"/>
              <a:ext cx="1492716" cy="400110"/>
            </a:xfrm>
            <a:prstGeom prst="rect">
              <a:avLst/>
            </a:prstGeom>
            <a:noFill/>
          </p:spPr>
          <p:txBody>
            <a:bodyPr wrap="none" rtlCol="0">
              <a:spAutoFit/>
            </a:bodyPr>
            <a:lstStyle/>
            <a:p>
              <a:pPr>
                <a:lnSpc>
                  <a:spcPct val="80000"/>
                </a:lnSpc>
              </a:pPr>
              <a:r>
                <a:rPr lang="en-US" sz="2400" baseline="0" dirty="0" smtClean="0">
                  <a:solidFill>
                    <a:srgbClr val="000000"/>
                  </a:solidFill>
                  <a:latin typeface="Arial"/>
                  <a:cs typeface="Arial"/>
                </a:rPr>
                <a:t>Sediment</a:t>
              </a:r>
              <a:endParaRPr lang="en-US" sz="2400" baseline="0" dirty="0">
                <a:solidFill>
                  <a:srgbClr val="000000"/>
                </a:solidFill>
                <a:latin typeface="Arial"/>
                <a:cs typeface="Arial"/>
              </a:endParaRPr>
            </a:p>
          </p:txBody>
        </p:sp>
        <p:sp>
          <p:nvSpPr>
            <p:cNvPr id="375" name="TextBox 374"/>
            <p:cNvSpPr txBox="1"/>
            <p:nvPr/>
          </p:nvSpPr>
          <p:spPr>
            <a:xfrm>
              <a:off x="19226534" y="10834767"/>
              <a:ext cx="1365127" cy="400110"/>
            </a:xfrm>
            <a:prstGeom prst="rect">
              <a:avLst/>
            </a:prstGeom>
            <a:noFill/>
          </p:spPr>
          <p:txBody>
            <a:bodyPr wrap="none" rtlCol="0">
              <a:spAutoFit/>
            </a:bodyPr>
            <a:lstStyle/>
            <a:p>
              <a:pPr>
                <a:lnSpc>
                  <a:spcPct val="80000"/>
                </a:lnSpc>
              </a:pPr>
              <a:r>
                <a:rPr lang="en-US" sz="2400" baseline="0" dirty="0">
                  <a:solidFill>
                    <a:srgbClr val="000000"/>
                  </a:solidFill>
                  <a:latin typeface="Arial"/>
                  <a:cs typeface="Arial"/>
                </a:rPr>
                <a:t>1000 km</a:t>
              </a:r>
            </a:p>
          </p:txBody>
        </p:sp>
        <p:sp>
          <p:nvSpPr>
            <p:cNvPr id="376" name="TextBox 375"/>
            <p:cNvSpPr txBox="1"/>
            <p:nvPr/>
          </p:nvSpPr>
          <p:spPr>
            <a:xfrm>
              <a:off x="26313606" y="11069320"/>
              <a:ext cx="937276" cy="400110"/>
            </a:xfrm>
            <a:prstGeom prst="rect">
              <a:avLst/>
            </a:prstGeom>
            <a:noFill/>
          </p:spPr>
          <p:txBody>
            <a:bodyPr wrap="none" rtlCol="0">
              <a:spAutoFit/>
            </a:bodyPr>
            <a:lstStyle/>
            <a:p>
              <a:pPr>
                <a:lnSpc>
                  <a:spcPct val="80000"/>
                </a:lnSpc>
              </a:pPr>
              <a:r>
                <a:rPr lang="en-US" sz="2400" b="1" baseline="0" dirty="0">
                  <a:solidFill>
                    <a:srgbClr val="0000FF"/>
                  </a:solidFill>
                  <a:latin typeface="Arial"/>
                  <a:cs typeface="Arial"/>
                </a:rPr>
                <a:t>20 ˚C</a:t>
              </a:r>
            </a:p>
          </p:txBody>
        </p:sp>
        <p:sp>
          <p:nvSpPr>
            <p:cNvPr id="377" name="TextBox 376"/>
            <p:cNvSpPr txBox="1"/>
            <p:nvPr/>
          </p:nvSpPr>
          <p:spPr>
            <a:xfrm>
              <a:off x="26313606" y="11480561"/>
              <a:ext cx="937276" cy="400110"/>
            </a:xfrm>
            <a:prstGeom prst="rect">
              <a:avLst/>
            </a:prstGeom>
            <a:noFill/>
          </p:spPr>
          <p:txBody>
            <a:bodyPr wrap="none" rtlCol="0">
              <a:spAutoFit/>
            </a:bodyPr>
            <a:lstStyle/>
            <a:p>
              <a:pPr>
                <a:lnSpc>
                  <a:spcPct val="80000"/>
                </a:lnSpc>
              </a:pPr>
              <a:r>
                <a:rPr lang="en-US" sz="2400" b="1" baseline="0" dirty="0">
                  <a:solidFill>
                    <a:srgbClr val="00D400"/>
                  </a:solidFill>
                  <a:latin typeface="Arial"/>
                  <a:cs typeface="Arial"/>
                </a:rPr>
                <a:t>45 ˚C</a:t>
              </a:r>
            </a:p>
          </p:txBody>
        </p:sp>
        <p:sp>
          <p:nvSpPr>
            <p:cNvPr id="378" name="TextBox 377"/>
            <p:cNvSpPr txBox="1"/>
            <p:nvPr/>
          </p:nvSpPr>
          <p:spPr>
            <a:xfrm>
              <a:off x="26313606" y="11891803"/>
              <a:ext cx="937276" cy="400110"/>
            </a:xfrm>
            <a:prstGeom prst="rect">
              <a:avLst/>
            </a:prstGeom>
            <a:noFill/>
          </p:spPr>
          <p:txBody>
            <a:bodyPr wrap="none" rtlCol="0">
              <a:spAutoFit/>
            </a:bodyPr>
            <a:lstStyle/>
            <a:p>
              <a:pPr>
                <a:lnSpc>
                  <a:spcPct val="80000"/>
                </a:lnSpc>
              </a:pPr>
              <a:r>
                <a:rPr lang="en-US" sz="2400" b="1" baseline="0" dirty="0">
                  <a:solidFill>
                    <a:srgbClr val="FF6600"/>
                  </a:solidFill>
                  <a:latin typeface="Arial"/>
                  <a:cs typeface="Arial"/>
                </a:rPr>
                <a:t>80 ˚C</a:t>
              </a:r>
            </a:p>
          </p:txBody>
        </p:sp>
        <p:sp>
          <p:nvSpPr>
            <p:cNvPr id="379" name="TextBox 378"/>
            <p:cNvSpPr txBox="1"/>
            <p:nvPr/>
          </p:nvSpPr>
          <p:spPr>
            <a:xfrm>
              <a:off x="26170964" y="12303045"/>
              <a:ext cx="1108446" cy="400110"/>
            </a:xfrm>
            <a:prstGeom prst="rect">
              <a:avLst/>
            </a:prstGeom>
            <a:noFill/>
          </p:spPr>
          <p:txBody>
            <a:bodyPr wrap="none" rtlCol="0">
              <a:spAutoFit/>
            </a:bodyPr>
            <a:lstStyle/>
            <a:p>
              <a:pPr>
                <a:lnSpc>
                  <a:spcPct val="80000"/>
                </a:lnSpc>
              </a:pPr>
              <a:r>
                <a:rPr lang="en-US" sz="2400" b="1" baseline="0" dirty="0">
                  <a:solidFill>
                    <a:srgbClr val="FF0000"/>
                  </a:solidFill>
                  <a:latin typeface="Arial"/>
                  <a:cs typeface="Arial"/>
                </a:rPr>
                <a:t>122 ˚C</a:t>
              </a:r>
            </a:p>
          </p:txBody>
        </p:sp>
        <p:sp>
          <p:nvSpPr>
            <p:cNvPr id="380" name="TextBox 379"/>
            <p:cNvSpPr txBox="1"/>
            <p:nvPr/>
          </p:nvSpPr>
          <p:spPr>
            <a:xfrm>
              <a:off x="25978852" y="10412583"/>
              <a:ext cx="1655772" cy="695575"/>
            </a:xfrm>
            <a:prstGeom prst="rect">
              <a:avLst/>
            </a:prstGeom>
            <a:noFill/>
          </p:spPr>
          <p:txBody>
            <a:bodyPr wrap="none" rtlCol="0">
              <a:spAutoFit/>
            </a:bodyPr>
            <a:lstStyle/>
            <a:p>
              <a:pPr>
                <a:lnSpc>
                  <a:spcPct val="80000"/>
                </a:lnSpc>
              </a:pPr>
              <a:r>
                <a:rPr lang="en-US" sz="2400" b="1" baseline="0" dirty="0">
                  <a:solidFill>
                    <a:srgbClr val="000000"/>
                  </a:solidFill>
                  <a:latin typeface="Arial"/>
                  <a:cs typeface="Arial"/>
                </a:rPr>
                <a:t>Basement</a:t>
              </a:r>
            </a:p>
            <a:p>
              <a:pPr>
                <a:lnSpc>
                  <a:spcPct val="80000"/>
                </a:lnSpc>
              </a:pPr>
              <a:r>
                <a:rPr lang="en-US" sz="2400" b="1" baseline="0" dirty="0">
                  <a:solidFill>
                    <a:srgbClr val="000000"/>
                  </a:solidFill>
                  <a:latin typeface="Arial"/>
                  <a:cs typeface="Arial"/>
                </a:rPr>
                <a:t>Isotherms</a:t>
              </a:r>
            </a:p>
          </p:txBody>
        </p:sp>
        <p:sp>
          <p:nvSpPr>
            <p:cNvPr id="382" name="TextBox 381"/>
            <p:cNvSpPr txBox="1"/>
            <p:nvPr/>
          </p:nvSpPr>
          <p:spPr>
            <a:xfrm>
              <a:off x="29878827" y="16008002"/>
              <a:ext cx="527007" cy="400110"/>
            </a:xfrm>
            <a:prstGeom prst="rect">
              <a:avLst/>
            </a:prstGeom>
            <a:noFill/>
          </p:spPr>
          <p:txBody>
            <a:bodyPr wrap="none" rtlCol="0">
              <a:spAutoFit/>
            </a:bodyPr>
            <a:lstStyle/>
            <a:p>
              <a:pPr>
                <a:lnSpc>
                  <a:spcPct val="80000"/>
                </a:lnSpc>
              </a:pPr>
              <a:r>
                <a:rPr lang="en-US" sz="2400" baseline="0" dirty="0">
                  <a:solidFill>
                    <a:srgbClr val="000000"/>
                  </a:solidFill>
                  <a:latin typeface="Arial"/>
                  <a:cs typeface="Arial"/>
                </a:rPr>
                <a:t>12</a:t>
              </a:r>
            </a:p>
          </p:txBody>
        </p:sp>
        <p:sp>
          <p:nvSpPr>
            <p:cNvPr id="383" name="TextBox 382"/>
            <p:cNvSpPr txBox="1"/>
            <p:nvPr/>
          </p:nvSpPr>
          <p:spPr>
            <a:xfrm>
              <a:off x="30049997" y="12152761"/>
              <a:ext cx="355837" cy="400110"/>
            </a:xfrm>
            <a:prstGeom prst="rect">
              <a:avLst/>
            </a:prstGeom>
            <a:noFill/>
          </p:spPr>
          <p:txBody>
            <a:bodyPr wrap="none" rtlCol="0">
              <a:spAutoFit/>
            </a:bodyPr>
            <a:lstStyle/>
            <a:p>
              <a:pPr>
                <a:lnSpc>
                  <a:spcPct val="80000"/>
                </a:lnSpc>
              </a:pPr>
              <a:r>
                <a:rPr lang="en-US" sz="2400" baseline="0" dirty="0">
                  <a:solidFill>
                    <a:srgbClr val="000000"/>
                  </a:solidFill>
                  <a:latin typeface="Arial"/>
                  <a:cs typeface="Arial"/>
                </a:rPr>
                <a:t>4</a:t>
              </a:r>
            </a:p>
          </p:txBody>
        </p:sp>
        <p:sp>
          <p:nvSpPr>
            <p:cNvPr id="384" name="TextBox 383"/>
            <p:cNvSpPr txBox="1"/>
            <p:nvPr/>
          </p:nvSpPr>
          <p:spPr>
            <a:xfrm>
              <a:off x="30049997" y="14044095"/>
              <a:ext cx="355837" cy="400110"/>
            </a:xfrm>
            <a:prstGeom prst="rect">
              <a:avLst/>
            </a:prstGeom>
            <a:noFill/>
          </p:spPr>
          <p:txBody>
            <a:bodyPr wrap="none" rtlCol="0">
              <a:spAutoFit/>
            </a:bodyPr>
            <a:lstStyle/>
            <a:p>
              <a:pPr>
                <a:lnSpc>
                  <a:spcPct val="80000"/>
                </a:lnSpc>
              </a:pPr>
              <a:r>
                <a:rPr lang="en-US" sz="2400" baseline="0" dirty="0">
                  <a:solidFill>
                    <a:srgbClr val="000000"/>
                  </a:solidFill>
                  <a:latin typeface="Arial"/>
                  <a:cs typeface="Arial"/>
                </a:rPr>
                <a:t>8</a:t>
              </a:r>
            </a:p>
          </p:txBody>
        </p:sp>
        <p:sp>
          <p:nvSpPr>
            <p:cNvPr id="385" name="TextBox 384"/>
            <p:cNvSpPr txBox="1"/>
            <p:nvPr/>
          </p:nvSpPr>
          <p:spPr>
            <a:xfrm>
              <a:off x="15084941" y="15277082"/>
              <a:ext cx="1851789" cy="400110"/>
            </a:xfrm>
            <a:prstGeom prst="rect">
              <a:avLst/>
            </a:prstGeom>
            <a:noFill/>
          </p:spPr>
          <p:txBody>
            <a:bodyPr wrap="none" rtlCol="0">
              <a:spAutoFit/>
            </a:bodyPr>
            <a:lstStyle/>
            <a:p>
              <a:pPr>
                <a:lnSpc>
                  <a:spcPct val="80000"/>
                </a:lnSpc>
              </a:pPr>
              <a:r>
                <a:rPr lang="en-US" sz="2400" baseline="0" dirty="0">
                  <a:latin typeface="Arial"/>
                  <a:cs typeface="Arial"/>
                </a:rPr>
                <a:t>Lower Crust</a:t>
              </a:r>
            </a:p>
          </p:txBody>
        </p:sp>
        <p:sp>
          <p:nvSpPr>
            <p:cNvPr id="386" name="TextBox 385"/>
            <p:cNvSpPr txBox="1"/>
            <p:nvPr/>
          </p:nvSpPr>
          <p:spPr>
            <a:xfrm>
              <a:off x="16277618" y="16058896"/>
              <a:ext cx="1108446" cy="400110"/>
            </a:xfrm>
            <a:prstGeom prst="rect">
              <a:avLst/>
            </a:prstGeom>
            <a:noFill/>
          </p:spPr>
          <p:txBody>
            <a:bodyPr wrap="none" rtlCol="0">
              <a:spAutoFit/>
            </a:bodyPr>
            <a:lstStyle/>
            <a:p>
              <a:pPr>
                <a:lnSpc>
                  <a:spcPct val="80000"/>
                </a:lnSpc>
              </a:pPr>
              <a:r>
                <a:rPr lang="en-US" sz="2400" baseline="0" dirty="0">
                  <a:solidFill>
                    <a:srgbClr val="000000"/>
                  </a:solidFill>
                  <a:latin typeface="Arial"/>
                  <a:cs typeface="Arial"/>
                </a:rPr>
                <a:t>Mantle</a:t>
              </a:r>
            </a:p>
          </p:txBody>
        </p:sp>
        <p:cxnSp>
          <p:nvCxnSpPr>
            <p:cNvPr id="407" name="Straight Arrow Connector 406"/>
            <p:cNvCxnSpPr/>
            <p:nvPr/>
          </p:nvCxnSpPr>
          <p:spPr>
            <a:xfrm>
              <a:off x="29247487" y="13555150"/>
              <a:ext cx="0" cy="1329259"/>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grpSp>
      <p:pic>
        <p:nvPicPr>
          <p:cNvPr id="410" name="Picture 409" descr="Screen Shot 2018-12-06 at 4.51.45 AM.png"/>
          <p:cNvPicPr>
            <a:picLocks noChangeAspect="1"/>
          </p:cNvPicPr>
          <p:nvPr/>
        </p:nvPicPr>
        <p:blipFill rotWithShape="1">
          <a:blip r:embed="rId30">
            <a:extLst>
              <a:ext uri="{28A0092B-C50C-407E-A947-70E740481C1C}">
                <a14:useLocalDpi xmlns:a14="http://schemas.microsoft.com/office/drawing/2010/main" val="0"/>
              </a:ext>
            </a:extLst>
          </a:blip>
          <a:srcRect r="304"/>
          <a:stretch/>
        </p:blipFill>
        <p:spPr>
          <a:xfrm>
            <a:off x="30671451" y="7298989"/>
            <a:ext cx="4974616" cy="3694533"/>
          </a:xfrm>
          <a:prstGeom prst="rect">
            <a:avLst/>
          </a:prstGeom>
        </p:spPr>
      </p:pic>
      <p:pic>
        <p:nvPicPr>
          <p:cNvPr id="411" name="Picture 410" descr="Screen Shot 2018-12-06 at 4.51.22 AM.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5697266" y="7298989"/>
            <a:ext cx="5004109" cy="3732769"/>
          </a:xfrm>
          <a:prstGeom prst="rect">
            <a:avLst/>
          </a:prstGeom>
        </p:spPr>
      </p:pic>
      <p:pic>
        <p:nvPicPr>
          <p:cNvPr id="412" name="Picture 411" descr="Screen Shot 2018-12-06 at 4.50.59 AM.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0752574" y="7298989"/>
            <a:ext cx="5028006" cy="3723210"/>
          </a:xfrm>
          <a:prstGeom prst="rect">
            <a:avLst/>
          </a:prstGeom>
        </p:spPr>
      </p:pic>
      <p:pic>
        <p:nvPicPr>
          <p:cNvPr id="413" name="Picture 412" descr="Screen Shot 2018-12-06 at 4.50.36 AM.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5831779" y="7298989"/>
            <a:ext cx="5090139" cy="3723210"/>
          </a:xfrm>
          <a:prstGeom prst="rect">
            <a:avLst/>
          </a:prstGeom>
        </p:spPr>
      </p:pic>
      <p:sp>
        <p:nvSpPr>
          <p:cNvPr id="414" name="Right Arrow 413"/>
          <p:cNvSpPr/>
          <p:nvPr/>
        </p:nvSpPr>
        <p:spPr bwMode="auto">
          <a:xfrm>
            <a:off x="24293827" y="20833264"/>
            <a:ext cx="886291" cy="682657"/>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20" tIns="45710" rIns="91420" bIns="45710" numCol="1" rtlCol="0" anchor="t" anchorCtr="0" compatLnSpc="1">
            <a:prstTxWarp prst="textNoShape">
              <a:avLst/>
            </a:prstTxWarp>
          </a:bodyPr>
          <a:lstStyle/>
          <a:p>
            <a:pPr defTabSz="914204"/>
            <a:endParaRPr lang="en-US">
              <a:solidFill>
                <a:srgbClr val="000000"/>
              </a:solidFill>
              <a:latin typeface="Arial"/>
              <a:cs typeface="Arial"/>
            </a:endParaRPr>
          </a:p>
        </p:txBody>
      </p:sp>
      <p:sp>
        <p:nvSpPr>
          <p:cNvPr id="415" name="TextBox 414"/>
          <p:cNvSpPr txBox="1"/>
          <p:nvPr/>
        </p:nvSpPr>
        <p:spPr>
          <a:xfrm>
            <a:off x="47339285" y="5989652"/>
            <a:ext cx="2209168" cy="954087"/>
          </a:xfrm>
          <a:prstGeom prst="rect">
            <a:avLst/>
          </a:prstGeom>
          <a:noFill/>
        </p:spPr>
        <p:txBody>
          <a:bodyPr wrap="none" lIns="91420" tIns="45710" rIns="91420" bIns="45710" rtlCol="0">
            <a:spAutoFit/>
          </a:bodyPr>
          <a:lstStyle/>
          <a:p>
            <a:pPr algn="ctr"/>
            <a:r>
              <a:rPr lang="is-IS" sz="3200" baseline="0" dirty="0" smtClean="0">
                <a:solidFill>
                  <a:srgbClr val="000000"/>
                </a:solidFill>
                <a:latin typeface="Arial"/>
                <a:cs typeface="Arial"/>
              </a:rPr>
              <a:t>Totoal</a:t>
            </a:r>
          </a:p>
          <a:p>
            <a:pPr algn="ctr"/>
            <a:r>
              <a:rPr lang="is-IS" sz="2400" baseline="0" dirty="0" smtClean="0">
                <a:solidFill>
                  <a:srgbClr val="000000"/>
                </a:solidFill>
                <a:latin typeface="Arial"/>
                <a:cs typeface="Arial"/>
              </a:rPr>
              <a:t>2.3</a:t>
            </a:r>
            <a:r>
              <a:rPr lang="is-IS" sz="2400" dirty="0" smtClean="0">
                <a:solidFill>
                  <a:srgbClr val="000000"/>
                </a:solidFill>
                <a:latin typeface="Arial"/>
                <a:cs typeface="Arial"/>
              </a:rPr>
              <a:t> x 10</a:t>
            </a:r>
            <a:r>
              <a:rPr lang="is-IS" sz="2400" baseline="30000" dirty="0" smtClean="0">
                <a:solidFill>
                  <a:srgbClr val="000000"/>
                </a:solidFill>
                <a:latin typeface="Arial"/>
                <a:cs typeface="Arial"/>
              </a:rPr>
              <a:t>26</a:t>
            </a:r>
            <a:r>
              <a:rPr lang="is-IS" sz="2400" baseline="0" dirty="0" smtClean="0">
                <a:solidFill>
                  <a:srgbClr val="000000"/>
                </a:solidFill>
                <a:latin typeface="Arial"/>
                <a:cs typeface="Arial"/>
              </a:rPr>
              <a:t> cells</a:t>
            </a:r>
            <a:endParaRPr lang="is-IS" sz="2400" baseline="0" dirty="0">
              <a:solidFill>
                <a:srgbClr val="000000"/>
              </a:solidFill>
              <a:latin typeface="Arial"/>
              <a:cs typeface="Arial"/>
            </a:endParaRPr>
          </a:p>
        </p:txBody>
      </p:sp>
      <p:sp>
        <p:nvSpPr>
          <p:cNvPr id="419" name="TextBox 418"/>
          <p:cNvSpPr txBox="1"/>
          <p:nvPr/>
        </p:nvSpPr>
        <p:spPr>
          <a:xfrm>
            <a:off x="42165207" y="5989652"/>
            <a:ext cx="2209168" cy="1815861"/>
          </a:xfrm>
          <a:prstGeom prst="rect">
            <a:avLst/>
          </a:prstGeom>
          <a:noFill/>
        </p:spPr>
        <p:txBody>
          <a:bodyPr wrap="none" lIns="91420" tIns="45710" rIns="91420" bIns="45710" rtlCol="0">
            <a:spAutoFit/>
          </a:bodyPr>
          <a:lstStyle/>
          <a:p>
            <a:pPr algn="ctr"/>
            <a:r>
              <a:rPr lang="en-US" sz="3200" baseline="0" dirty="0" smtClean="0">
                <a:solidFill>
                  <a:srgbClr val="000000"/>
                </a:solidFill>
                <a:latin typeface="Arial"/>
                <a:cs typeface="Arial"/>
              </a:rPr>
              <a:t>Veins</a:t>
            </a:r>
          </a:p>
          <a:p>
            <a:pPr algn="ctr"/>
            <a:r>
              <a:rPr lang="tr-TR" sz="2400" baseline="0" dirty="0" smtClean="0">
                <a:solidFill>
                  <a:srgbClr val="000000"/>
                </a:solidFill>
                <a:latin typeface="Arial"/>
                <a:cs typeface="Arial"/>
              </a:rPr>
              <a:t>1.7</a:t>
            </a:r>
            <a:r>
              <a:rPr lang="tr-TR" sz="2400" dirty="0" smtClean="0">
                <a:solidFill>
                  <a:srgbClr val="000000"/>
                </a:solidFill>
                <a:latin typeface="Arial"/>
                <a:cs typeface="Arial"/>
              </a:rPr>
              <a:t> x 10</a:t>
            </a:r>
            <a:r>
              <a:rPr lang="tr-TR" sz="2400" baseline="30000" dirty="0" smtClean="0">
                <a:solidFill>
                  <a:srgbClr val="000000"/>
                </a:solidFill>
                <a:latin typeface="Arial"/>
                <a:cs typeface="Arial"/>
              </a:rPr>
              <a:t>25</a:t>
            </a:r>
            <a:r>
              <a:rPr lang="tr-TR" sz="2400" baseline="0" dirty="0" smtClean="0">
                <a:solidFill>
                  <a:srgbClr val="000000"/>
                </a:solidFill>
                <a:latin typeface="Arial"/>
                <a:cs typeface="Arial"/>
              </a:rPr>
              <a:t> </a:t>
            </a:r>
            <a:r>
              <a:rPr lang="tr-TR" sz="2400" baseline="0" dirty="0" err="1">
                <a:solidFill>
                  <a:srgbClr val="000000"/>
                </a:solidFill>
                <a:latin typeface="Arial"/>
                <a:cs typeface="Arial"/>
              </a:rPr>
              <a:t>cells</a:t>
            </a:r>
            <a:endParaRPr lang="tr-TR" sz="2400" baseline="0" dirty="0">
              <a:solidFill>
                <a:srgbClr val="000000"/>
              </a:solidFill>
              <a:latin typeface="Arial"/>
              <a:cs typeface="Arial"/>
            </a:endParaRPr>
          </a:p>
          <a:p>
            <a:pPr algn="ctr"/>
            <a:r>
              <a:rPr lang="is-IS" sz="2400" baseline="0" dirty="0" smtClean="0">
                <a:solidFill>
                  <a:srgbClr val="000000"/>
                </a:solidFill>
                <a:latin typeface="Arial"/>
                <a:cs typeface="Arial"/>
              </a:rPr>
              <a:t>~41</a:t>
            </a:r>
            <a:r>
              <a:rPr lang="is-IS" sz="2400" baseline="0" dirty="0">
                <a:solidFill>
                  <a:srgbClr val="000000"/>
                </a:solidFill>
                <a:latin typeface="Arial"/>
                <a:cs typeface="Arial"/>
              </a:rPr>
              <a:t>% of total</a:t>
            </a:r>
            <a:endParaRPr lang="en-US" sz="2400" baseline="0" dirty="0">
              <a:solidFill>
                <a:srgbClr val="000000"/>
              </a:solidFill>
              <a:latin typeface="Arial"/>
              <a:cs typeface="Arial"/>
            </a:endParaRPr>
          </a:p>
          <a:p>
            <a:pPr algn="ctr"/>
            <a:endParaRPr lang="en-US" sz="3200" baseline="0" dirty="0">
              <a:solidFill>
                <a:srgbClr val="000000"/>
              </a:solidFill>
              <a:latin typeface="Arial"/>
              <a:cs typeface="Arial"/>
            </a:endParaRPr>
          </a:p>
        </p:txBody>
      </p:sp>
      <p:pic>
        <p:nvPicPr>
          <p:cNvPr id="421" name="Picture 420" descr="Screen Shot 2018-12-06 at 5.07.22 AM.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0671451" y="14420894"/>
            <a:ext cx="5284393" cy="3784308"/>
          </a:xfrm>
          <a:prstGeom prst="rect">
            <a:avLst/>
          </a:prstGeom>
        </p:spPr>
      </p:pic>
      <p:pic>
        <p:nvPicPr>
          <p:cNvPr id="422" name="Picture 421" descr="Screen Shot 2018-12-06 at 5.06.58 AM.png"/>
          <p:cNvPicPr>
            <a:picLocks noChangeAspect="1"/>
          </p:cNvPicPr>
          <p:nvPr/>
        </p:nvPicPr>
        <p:blipFill rotWithShape="1">
          <a:blip r:embed="rId35">
            <a:extLst>
              <a:ext uri="{28A0092B-C50C-407E-A947-70E740481C1C}">
                <a14:useLocalDpi xmlns:a14="http://schemas.microsoft.com/office/drawing/2010/main" val="0"/>
              </a:ext>
            </a:extLst>
          </a:blip>
          <a:srcRect t="-2" b="646"/>
          <a:stretch/>
        </p:blipFill>
        <p:spPr>
          <a:xfrm>
            <a:off x="35646067" y="16307504"/>
            <a:ext cx="5245430" cy="3774390"/>
          </a:xfrm>
          <a:prstGeom prst="rect">
            <a:avLst/>
          </a:prstGeom>
        </p:spPr>
      </p:pic>
      <p:pic>
        <p:nvPicPr>
          <p:cNvPr id="424" name="Picture 423" descr="Screen Shot 2018-12-06 at 5.05.55 AM.p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0726817" y="18128261"/>
            <a:ext cx="5269783" cy="3779439"/>
          </a:xfrm>
          <a:prstGeom prst="rect">
            <a:avLst/>
          </a:prstGeom>
        </p:spPr>
      </p:pic>
      <p:sp>
        <p:nvSpPr>
          <p:cNvPr id="426" name="TextBox 425"/>
          <p:cNvSpPr txBox="1"/>
          <p:nvPr/>
        </p:nvSpPr>
        <p:spPr>
          <a:xfrm>
            <a:off x="31174924" y="11397881"/>
            <a:ext cx="14821676" cy="830977"/>
          </a:xfrm>
          <a:prstGeom prst="rect">
            <a:avLst/>
          </a:prstGeom>
          <a:noFill/>
        </p:spPr>
        <p:txBody>
          <a:bodyPr wrap="square" lIns="91420" tIns="45710" rIns="91420" bIns="45710" rtlCol="0">
            <a:spAutoFit/>
          </a:bodyPr>
          <a:lstStyle/>
          <a:p>
            <a:r>
              <a:rPr lang="en-US" sz="2400" dirty="0" smtClean="0">
                <a:solidFill>
                  <a:srgbClr val="000000"/>
                </a:solidFill>
                <a:latin typeface="Arial"/>
                <a:cs typeface="Arial"/>
              </a:rPr>
              <a:t>Example of global distributions of microbes in ocean crust defined by presence in voids, on rocks, or in veins.  This example is for a 122˚C isotherm with intermediate porosity model assumptions.</a:t>
            </a:r>
            <a:endParaRPr lang="en-US" sz="2400" dirty="0">
              <a:solidFill>
                <a:srgbClr val="000000"/>
              </a:solidFill>
              <a:latin typeface="Arial"/>
              <a:cs typeface="Arial"/>
            </a:endParaRPr>
          </a:p>
        </p:txBody>
      </p:sp>
      <p:pic>
        <p:nvPicPr>
          <p:cNvPr id="427" name="Picture 426" descr="final histogram.png"/>
          <p:cNvPicPr>
            <a:picLocks noChangeAspect="1"/>
          </p:cNvPicPr>
          <p:nvPr/>
        </p:nvPicPr>
        <p:blipFill rotWithShape="1">
          <a:blip r:embed="rId37">
            <a:extLst>
              <a:ext uri="{28A0092B-C50C-407E-A947-70E740481C1C}">
                <a14:useLocalDpi xmlns:a14="http://schemas.microsoft.com/office/drawing/2010/main" val="0"/>
              </a:ext>
            </a:extLst>
          </a:blip>
          <a:srcRect l="-821" r="-762"/>
          <a:stretch/>
        </p:blipFill>
        <p:spPr>
          <a:xfrm>
            <a:off x="41985196" y="25502346"/>
            <a:ext cx="8774642" cy="12400641"/>
          </a:xfrm>
          <a:prstGeom prst="rect">
            <a:avLst/>
          </a:prstGeom>
          <a:ln>
            <a:solidFill>
              <a:srgbClr val="000000"/>
            </a:solidFill>
          </a:ln>
        </p:spPr>
      </p:pic>
      <p:pic>
        <p:nvPicPr>
          <p:cNvPr id="428" name="Picture 427" descr="Screen Shot 2018-12-06 at 4.50.36 AM.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2269538" y="31975211"/>
            <a:ext cx="7769647" cy="5683151"/>
          </a:xfrm>
          <a:prstGeom prst="rect">
            <a:avLst/>
          </a:prstGeom>
        </p:spPr>
      </p:pic>
      <p:pic>
        <p:nvPicPr>
          <p:cNvPr id="429" name="Picture 428" descr="a_log_full.ps5.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9508185" y="25691777"/>
            <a:ext cx="4224528" cy="4271532"/>
          </a:xfrm>
          <a:prstGeom prst="rect">
            <a:avLst/>
          </a:prstGeom>
        </p:spPr>
      </p:pic>
      <p:sp>
        <p:nvSpPr>
          <p:cNvPr id="431" name="TextBox 430"/>
          <p:cNvSpPr txBox="1"/>
          <p:nvPr/>
        </p:nvSpPr>
        <p:spPr>
          <a:xfrm>
            <a:off x="2114668" y="25856134"/>
            <a:ext cx="327268"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0</a:t>
            </a:r>
          </a:p>
        </p:txBody>
      </p:sp>
      <p:sp>
        <p:nvSpPr>
          <p:cNvPr id="432" name="TextBox 431"/>
          <p:cNvSpPr txBox="1"/>
          <p:nvPr/>
        </p:nvSpPr>
        <p:spPr>
          <a:xfrm>
            <a:off x="3883913" y="25856134"/>
            <a:ext cx="469910"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50</a:t>
            </a:r>
          </a:p>
        </p:txBody>
      </p:sp>
      <p:sp>
        <p:nvSpPr>
          <p:cNvPr id="433" name="TextBox 432"/>
          <p:cNvSpPr txBox="1"/>
          <p:nvPr/>
        </p:nvSpPr>
        <p:spPr>
          <a:xfrm>
            <a:off x="2292566" y="25489893"/>
            <a:ext cx="1860565" cy="400089"/>
          </a:xfrm>
          <a:prstGeom prst="rect">
            <a:avLst/>
          </a:prstGeom>
          <a:noFill/>
        </p:spPr>
        <p:txBody>
          <a:bodyPr wrap="none" lIns="91420" tIns="45710" rIns="91420" bIns="45710" rtlCol="0">
            <a:spAutoFit/>
          </a:bodyPr>
          <a:lstStyle/>
          <a:p>
            <a:pPr algn="ctr">
              <a:lnSpc>
                <a:spcPct val="80000"/>
              </a:lnSpc>
            </a:pPr>
            <a:r>
              <a:rPr lang="en-US" sz="2400" baseline="0" dirty="0" smtClean="0">
                <a:solidFill>
                  <a:srgbClr val="000000"/>
                </a:solidFill>
                <a:latin typeface="Arial"/>
                <a:cs typeface="Arial"/>
              </a:rPr>
              <a:t>Porosity (%)</a:t>
            </a:r>
          </a:p>
        </p:txBody>
      </p:sp>
      <p:sp>
        <p:nvSpPr>
          <p:cNvPr id="437" name="TextBox 436"/>
          <p:cNvSpPr txBox="1"/>
          <p:nvPr/>
        </p:nvSpPr>
        <p:spPr>
          <a:xfrm rot="16200000">
            <a:off x="-47183" y="27404988"/>
            <a:ext cx="3263443" cy="400089"/>
          </a:xfrm>
          <a:prstGeom prst="rect">
            <a:avLst/>
          </a:prstGeom>
          <a:noFill/>
        </p:spPr>
        <p:txBody>
          <a:bodyPr wrap="none" lIns="91420" tIns="45710" rIns="91420" bIns="45710" rtlCol="0">
            <a:spAutoFit/>
          </a:bodyPr>
          <a:lstStyle/>
          <a:p>
            <a:pPr algn="ctr">
              <a:lnSpc>
                <a:spcPct val="80000"/>
              </a:lnSpc>
            </a:pPr>
            <a:r>
              <a:rPr lang="en-US" sz="2400" baseline="0" dirty="0" smtClean="0">
                <a:solidFill>
                  <a:srgbClr val="000000"/>
                </a:solidFill>
                <a:latin typeface="Arial"/>
                <a:cs typeface="Arial"/>
              </a:rPr>
              <a:t>Basement Depth (km)</a:t>
            </a:r>
          </a:p>
        </p:txBody>
      </p:sp>
      <p:sp>
        <p:nvSpPr>
          <p:cNvPr id="438" name="TextBox 437"/>
          <p:cNvSpPr txBox="1"/>
          <p:nvPr/>
        </p:nvSpPr>
        <p:spPr>
          <a:xfrm>
            <a:off x="1877742" y="26086956"/>
            <a:ext cx="327268" cy="400089"/>
          </a:xfrm>
          <a:prstGeom prst="rect">
            <a:avLst/>
          </a:prstGeom>
          <a:noFill/>
        </p:spPr>
        <p:txBody>
          <a:bodyPr wrap="none" lIns="91420" tIns="45710" rIns="91420" bIns="45710" rtlCol="0">
            <a:spAutoFit/>
          </a:bodyPr>
          <a:lstStyle/>
          <a:p>
            <a:r>
              <a:rPr lang="en-US" sz="2000" baseline="0" dirty="0">
                <a:solidFill>
                  <a:srgbClr val="000000"/>
                </a:solidFill>
                <a:latin typeface="Arial"/>
                <a:cs typeface="Arial"/>
              </a:rPr>
              <a:t>0</a:t>
            </a:r>
          </a:p>
        </p:txBody>
      </p:sp>
      <p:sp>
        <p:nvSpPr>
          <p:cNvPr id="439" name="TextBox 438"/>
          <p:cNvSpPr txBox="1"/>
          <p:nvPr/>
        </p:nvSpPr>
        <p:spPr>
          <a:xfrm>
            <a:off x="1877742" y="27680052"/>
            <a:ext cx="327268" cy="400089"/>
          </a:xfrm>
          <a:prstGeom prst="rect">
            <a:avLst/>
          </a:prstGeom>
          <a:noFill/>
        </p:spPr>
        <p:txBody>
          <a:bodyPr wrap="none" lIns="91420" tIns="45710" rIns="91420" bIns="45710" rtlCol="0">
            <a:spAutoFit/>
          </a:bodyPr>
          <a:lstStyle/>
          <a:p>
            <a:r>
              <a:rPr lang="en-US" sz="2000" baseline="0" dirty="0" smtClean="0">
                <a:solidFill>
                  <a:srgbClr val="000000"/>
                </a:solidFill>
                <a:latin typeface="Arial"/>
                <a:cs typeface="Arial"/>
              </a:rPr>
              <a:t>3</a:t>
            </a:r>
            <a:endParaRPr lang="en-US" sz="2000" baseline="0" dirty="0">
              <a:solidFill>
                <a:srgbClr val="000000"/>
              </a:solidFill>
              <a:latin typeface="Arial"/>
              <a:cs typeface="Arial"/>
            </a:endParaRPr>
          </a:p>
        </p:txBody>
      </p:sp>
      <p:sp>
        <p:nvSpPr>
          <p:cNvPr id="440" name="TextBox 439"/>
          <p:cNvSpPr txBox="1"/>
          <p:nvPr/>
        </p:nvSpPr>
        <p:spPr>
          <a:xfrm>
            <a:off x="1877742" y="26617988"/>
            <a:ext cx="327268" cy="400089"/>
          </a:xfrm>
          <a:prstGeom prst="rect">
            <a:avLst/>
          </a:prstGeom>
          <a:noFill/>
        </p:spPr>
        <p:txBody>
          <a:bodyPr wrap="none" lIns="91420" tIns="45710" rIns="91420" bIns="45710" rtlCol="0">
            <a:spAutoFit/>
          </a:bodyPr>
          <a:lstStyle/>
          <a:p>
            <a:r>
              <a:rPr lang="en-US" sz="2000" baseline="0" dirty="0" smtClean="0">
                <a:solidFill>
                  <a:srgbClr val="000000"/>
                </a:solidFill>
                <a:latin typeface="Arial"/>
                <a:cs typeface="Arial"/>
              </a:rPr>
              <a:t>1</a:t>
            </a:r>
            <a:endParaRPr lang="en-US" sz="2000" baseline="0" dirty="0">
              <a:solidFill>
                <a:srgbClr val="000000"/>
              </a:solidFill>
              <a:latin typeface="Arial"/>
              <a:cs typeface="Arial"/>
            </a:endParaRPr>
          </a:p>
        </p:txBody>
      </p:sp>
      <p:sp>
        <p:nvSpPr>
          <p:cNvPr id="441" name="TextBox 440"/>
          <p:cNvSpPr txBox="1"/>
          <p:nvPr/>
        </p:nvSpPr>
        <p:spPr>
          <a:xfrm>
            <a:off x="1877742" y="27149020"/>
            <a:ext cx="327268" cy="400089"/>
          </a:xfrm>
          <a:prstGeom prst="rect">
            <a:avLst/>
          </a:prstGeom>
          <a:noFill/>
        </p:spPr>
        <p:txBody>
          <a:bodyPr wrap="none" lIns="91420" tIns="45710" rIns="91420" bIns="45710" rtlCol="0">
            <a:spAutoFit/>
          </a:bodyPr>
          <a:lstStyle/>
          <a:p>
            <a:r>
              <a:rPr lang="en-US" sz="2000" baseline="0" dirty="0" smtClean="0">
                <a:solidFill>
                  <a:srgbClr val="000000"/>
                </a:solidFill>
                <a:latin typeface="Arial"/>
                <a:cs typeface="Arial"/>
              </a:rPr>
              <a:t>2</a:t>
            </a:r>
            <a:endParaRPr lang="en-US" sz="2000" baseline="0" dirty="0">
              <a:solidFill>
                <a:srgbClr val="000000"/>
              </a:solidFill>
              <a:latin typeface="Arial"/>
              <a:cs typeface="Arial"/>
            </a:endParaRPr>
          </a:p>
        </p:txBody>
      </p:sp>
      <p:sp>
        <p:nvSpPr>
          <p:cNvPr id="442" name="TextBox 441"/>
          <p:cNvSpPr txBox="1"/>
          <p:nvPr/>
        </p:nvSpPr>
        <p:spPr>
          <a:xfrm>
            <a:off x="1877742" y="28211084"/>
            <a:ext cx="327268" cy="400089"/>
          </a:xfrm>
          <a:prstGeom prst="rect">
            <a:avLst/>
          </a:prstGeom>
          <a:noFill/>
        </p:spPr>
        <p:txBody>
          <a:bodyPr wrap="none" lIns="91420" tIns="45710" rIns="91420" bIns="45710" rtlCol="0">
            <a:spAutoFit/>
          </a:bodyPr>
          <a:lstStyle/>
          <a:p>
            <a:r>
              <a:rPr lang="en-US" sz="2000" baseline="0" dirty="0" smtClean="0">
                <a:solidFill>
                  <a:srgbClr val="000000"/>
                </a:solidFill>
                <a:latin typeface="Arial"/>
                <a:cs typeface="Arial"/>
              </a:rPr>
              <a:t>4</a:t>
            </a:r>
            <a:endParaRPr lang="en-US" sz="2000" baseline="0" dirty="0">
              <a:solidFill>
                <a:srgbClr val="000000"/>
              </a:solidFill>
              <a:latin typeface="Arial"/>
              <a:cs typeface="Arial"/>
            </a:endParaRPr>
          </a:p>
        </p:txBody>
      </p:sp>
      <p:sp>
        <p:nvSpPr>
          <p:cNvPr id="444" name="TextBox 443"/>
          <p:cNvSpPr txBox="1"/>
          <p:nvPr/>
        </p:nvSpPr>
        <p:spPr>
          <a:xfrm>
            <a:off x="1877742" y="28742118"/>
            <a:ext cx="327268" cy="400089"/>
          </a:xfrm>
          <a:prstGeom prst="rect">
            <a:avLst/>
          </a:prstGeom>
          <a:noFill/>
        </p:spPr>
        <p:txBody>
          <a:bodyPr wrap="none" lIns="91420" tIns="45710" rIns="91420" bIns="45710" rtlCol="0">
            <a:spAutoFit/>
          </a:bodyPr>
          <a:lstStyle/>
          <a:p>
            <a:r>
              <a:rPr lang="en-US" sz="2000" baseline="0" dirty="0" smtClean="0">
                <a:solidFill>
                  <a:srgbClr val="000000"/>
                </a:solidFill>
                <a:latin typeface="Arial"/>
                <a:cs typeface="Arial"/>
              </a:rPr>
              <a:t>5</a:t>
            </a:r>
            <a:endParaRPr lang="en-US" sz="2000" baseline="0" dirty="0">
              <a:solidFill>
                <a:srgbClr val="000000"/>
              </a:solidFill>
              <a:latin typeface="Arial"/>
              <a:cs typeface="Arial"/>
            </a:endParaRPr>
          </a:p>
        </p:txBody>
      </p:sp>
      <p:sp>
        <p:nvSpPr>
          <p:cNvPr id="446" name="TextBox 445"/>
          <p:cNvSpPr txBox="1"/>
          <p:nvPr/>
        </p:nvSpPr>
        <p:spPr>
          <a:xfrm>
            <a:off x="1867213" y="28973209"/>
            <a:ext cx="2436970" cy="400089"/>
          </a:xfrm>
          <a:prstGeom prst="rect">
            <a:avLst/>
          </a:prstGeom>
          <a:noFill/>
        </p:spPr>
        <p:txBody>
          <a:bodyPr wrap="none" lIns="91420" tIns="45710" rIns="91420" bIns="45710" rtlCol="0">
            <a:spAutoFit/>
          </a:bodyPr>
          <a:lstStyle/>
          <a:p>
            <a:r>
              <a:rPr lang="en-US" sz="2000" baseline="0" dirty="0" err="1" smtClean="0">
                <a:solidFill>
                  <a:srgbClr val="000000"/>
                </a:solidFill>
                <a:latin typeface="Arial"/>
                <a:cs typeface="Arial"/>
              </a:rPr>
              <a:t>Jarrard</a:t>
            </a:r>
            <a:r>
              <a:rPr lang="en-US" sz="2000" baseline="0" dirty="0" smtClean="0">
                <a:solidFill>
                  <a:srgbClr val="000000"/>
                </a:solidFill>
                <a:latin typeface="Arial"/>
                <a:cs typeface="Arial"/>
              </a:rPr>
              <a:t> </a:t>
            </a:r>
            <a:r>
              <a:rPr lang="en-US" sz="2000" baseline="0" dirty="0">
                <a:solidFill>
                  <a:srgbClr val="000000"/>
                </a:solidFill>
                <a:latin typeface="Arial"/>
                <a:cs typeface="Arial"/>
              </a:rPr>
              <a:t>et al. (2003) </a:t>
            </a:r>
          </a:p>
        </p:txBody>
      </p:sp>
      <p:sp>
        <p:nvSpPr>
          <p:cNvPr id="449" name="Rectangle 448"/>
          <p:cNvSpPr/>
          <p:nvPr/>
        </p:nvSpPr>
        <p:spPr>
          <a:xfrm>
            <a:off x="30988961" y="5522006"/>
            <a:ext cx="6775773" cy="502682"/>
          </a:xfrm>
          <a:prstGeom prst="rect">
            <a:avLst/>
          </a:prstGeom>
        </p:spPr>
        <p:txBody>
          <a:bodyPr wrap="none" lIns="91420" tIns="45710" rIns="91420" bIns="45710">
            <a:spAutoFit/>
          </a:bodyPr>
          <a:lstStyle/>
          <a:p>
            <a:pPr>
              <a:lnSpc>
                <a:spcPct val="80000"/>
              </a:lnSpc>
            </a:pPr>
            <a:r>
              <a:rPr lang="en-US" sz="3200" u="sng" baseline="0" dirty="0" smtClean="0">
                <a:solidFill>
                  <a:srgbClr val="000000"/>
                </a:solidFill>
                <a:latin typeface="Arial"/>
                <a:cs typeface="Arial"/>
              </a:rPr>
              <a:t>Habitat Distribution (void, rock, </a:t>
            </a:r>
            <a:r>
              <a:rPr lang="en-US" sz="3200" u="sng" dirty="0">
                <a:solidFill>
                  <a:srgbClr val="000000"/>
                </a:solidFill>
                <a:latin typeface="Arial"/>
                <a:cs typeface="Arial"/>
              </a:rPr>
              <a:t>v</a:t>
            </a:r>
            <a:r>
              <a:rPr lang="en-US" sz="3200" u="sng" baseline="0" dirty="0" smtClean="0">
                <a:solidFill>
                  <a:srgbClr val="000000"/>
                </a:solidFill>
                <a:latin typeface="Arial"/>
                <a:cs typeface="Arial"/>
              </a:rPr>
              <a:t>ein)</a:t>
            </a:r>
            <a:endParaRPr lang="en-US" sz="3200" u="sng" baseline="0" dirty="0">
              <a:solidFill>
                <a:srgbClr val="000000"/>
              </a:solidFill>
              <a:latin typeface="Arial"/>
              <a:cs typeface="Arial"/>
            </a:endParaRPr>
          </a:p>
        </p:txBody>
      </p:sp>
      <p:sp>
        <p:nvSpPr>
          <p:cNvPr id="450" name="Rectangle 449"/>
          <p:cNvSpPr/>
          <p:nvPr/>
        </p:nvSpPr>
        <p:spPr>
          <a:xfrm>
            <a:off x="30988961" y="12775655"/>
            <a:ext cx="5384366" cy="502682"/>
          </a:xfrm>
          <a:prstGeom prst="rect">
            <a:avLst/>
          </a:prstGeom>
        </p:spPr>
        <p:txBody>
          <a:bodyPr wrap="none" lIns="91420" tIns="45710" rIns="91420" bIns="45710">
            <a:spAutoFit/>
          </a:bodyPr>
          <a:lstStyle/>
          <a:p>
            <a:pPr>
              <a:lnSpc>
                <a:spcPct val="80000"/>
              </a:lnSpc>
            </a:pPr>
            <a:r>
              <a:rPr lang="en-US" sz="3200" u="sng" baseline="0" dirty="0" smtClean="0">
                <a:solidFill>
                  <a:srgbClr val="000000"/>
                </a:solidFill>
                <a:latin typeface="Arial"/>
                <a:cs typeface="Arial"/>
              </a:rPr>
              <a:t>Thermal Regime Distribution </a:t>
            </a:r>
            <a:endParaRPr lang="en-US" sz="3200" u="sng" baseline="0" dirty="0">
              <a:solidFill>
                <a:srgbClr val="000000"/>
              </a:solidFill>
              <a:latin typeface="Arial"/>
              <a:cs typeface="Arial"/>
            </a:endParaRPr>
          </a:p>
        </p:txBody>
      </p:sp>
      <p:sp>
        <p:nvSpPr>
          <p:cNvPr id="451" name="Right Arrow 450"/>
          <p:cNvSpPr/>
          <p:nvPr/>
        </p:nvSpPr>
        <p:spPr>
          <a:xfrm rot="1229336">
            <a:off x="35694865" y="15813263"/>
            <a:ext cx="13491494" cy="744865"/>
          </a:xfrm>
          <a:prstGeom prst="rightArrow">
            <a:avLst/>
          </a:prstGeom>
          <a:gradFill>
            <a:gsLst>
              <a:gs pos="0">
                <a:schemeClr val="bg1"/>
              </a:gs>
              <a:gs pos="100000">
                <a:schemeClr val="tx1">
                  <a:lumMod val="75000"/>
                </a:schemeClr>
              </a:gs>
            </a:gsLst>
            <a:lin ang="1212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TextBox 451"/>
          <p:cNvSpPr txBox="1"/>
          <p:nvPr/>
        </p:nvSpPr>
        <p:spPr>
          <a:xfrm rot="1226411">
            <a:off x="39368209" y="15256075"/>
            <a:ext cx="6024365" cy="502682"/>
          </a:xfrm>
          <a:prstGeom prst="rect">
            <a:avLst/>
          </a:prstGeom>
          <a:noFill/>
        </p:spPr>
        <p:txBody>
          <a:bodyPr wrap="none" lIns="91420" tIns="45710" rIns="91420" bIns="45710" rtlCol="0">
            <a:spAutoFit/>
          </a:bodyPr>
          <a:lstStyle/>
          <a:p>
            <a:pPr algn="ctr">
              <a:lnSpc>
                <a:spcPct val="80000"/>
              </a:lnSpc>
            </a:pPr>
            <a:r>
              <a:rPr lang="en-US" sz="3200" baseline="0" dirty="0" smtClean="0">
                <a:solidFill>
                  <a:srgbClr val="000000"/>
                </a:solidFill>
                <a:latin typeface="Arial"/>
                <a:cs typeface="Arial"/>
              </a:rPr>
              <a:t>Increasing</a:t>
            </a:r>
            <a:r>
              <a:rPr lang="en-US" sz="3200" dirty="0" smtClean="0">
                <a:solidFill>
                  <a:srgbClr val="000000"/>
                </a:solidFill>
                <a:latin typeface="Arial"/>
                <a:cs typeface="Arial"/>
              </a:rPr>
              <a:t> </a:t>
            </a:r>
            <a:r>
              <a:rPr lang="en-US" sz="3200" dirty="0" smtClean="0">
                <a:solidFill>
                  <a:srgbClr val="000000"/>
                </a:solidFill>
                <a:latin typeface="Arial"/>
                <a:cs typeface="Arial"/>
              </a:rPr>
              <a:t>Depth into Basement</a:t>
            </a:r>
            <a:endParaRPr lang="en-US" sz="3200" baseline="0" dirty="0">
              <a:solidFill>
                <a:srgbClr val="000000"/>
              </a:solidFill>
              <a:latin typeface="Arial"/>
              <a:cs typeface="Arial"/>
            </a:endParaRPr>
          </a:p>
        </p:txBody>
      </p:sp>
      <p:sp>
        <p:nvSpPr>
          <p:cNvPr id="453" name="TextBox 452"/>
          <p:cNvSpPr txBox="1"/>
          <p:nvPr/>
        </p:nvSpPr>
        <p:spPr>
          <a:xfrm>
            <a:off x="12907101" y="9510258"/>
            <a:ext cx="16763985" cy="461645"/>
          </a:xfrm>
          <a:prstGeom prst="rect">
            <a:avLst/>
          </a:prstGeom>
          <a:noFill/>
        </p:spPr>
        <p:txBody>
          <a:bodyPr wrap="square" lIns="91420" tIns="45710" rIns="91420" bIns="45710" rtlCol="0">
            <a:spAutoFit/>
          </a:bodyPr>
          <a:lstStyle/>
          <a:p>
            <a:r>
              <a:rPr lang="en-US" sz="2400" baseline="0" dirty="0" smtClean="0">
                <a:solidFill>
                  <a:srgbClr val="000000"/>
                </a:solidFill>
                <a:latin typeface="Arial"/>
                <a:cs typeface="Arial"/>
              </a:rPr>
              <a:t>Global heat flow and sediment thickness grids are used to calculate depth to a particular isotherm in the ocean basement.</a:t>
            </a:r>
            <a:endParaRPr lang="en-US" sz="2400" baseline="0" dirty="0">
              <a:solidFill>
                <a:srgbClr val="000000"/>
              </a:solidFill>
              <a:latin typeface="Arial"/>
              <a:cs typeface="Arial"/>
            </a:endParaRPr>
          </a:p>
        </p:txBody>
      </p:sp>
      <p:sp>
        <p:nvSpPr>
          <p:cNvPr id="454" name="TextBox 453"/>
          <p:cNvSpPr txBox="1"/>
          <p:nvPr/>
        </p:nvSpPr>
        <p:spPr>
          <a:xfrm>
            <a:off x="13199582" y="22951205"/>
            <a:ext cx="16763985" cy="830977"/>
          </a:xfrm>
          <a:prstGeom prst="rect">
            <a:avLst/>
          </a:prstGeom>
          <a:noFill/>
        </p:spPr>
        <p:txBody>
          <a:bodyPr wrap="square" lIns="91420" tIns="45710" rIns="91420" bIns="45710" rtlCol="0">
            <a:spAutoFit/>
          </a:bodyPr>
          <a:lstStyle/>
          <a:p>
            <a:r>
              <a:rPr lang="en-US" sz="2400" baseline="0" dirty="0" smtClean="0">
                <a:solidFill>
                  <a:srgbClr val="000000"/>
                </a:solidFill>
                <a:latin typeface="Arial"/>
                <a:cs typeface="Arial"/>
              </a:rPr>
              <a:t>Basement age grids with</a:t>
            </a:r>
            <a:r>
              <a:rPr lang="en-US" sz="2400" dirty="0" smtClean="0">
                <a:solidFill>
                  <a:srgbClr val="000000"/>
                </a:solidFill>
                <a:latin typeface="Arial"/>
                <a:cs typeface="Arial"/>
              </a:rPr>
              <a:t> 4 porosity models</a:t>
            </a:r>
            <a:r>
              <a:rPr lang="en-US" sz="2400" baseline="0" dirty="0" smtClean="0">
                <a:solidFill>
                  <a:srgbClr val="000000"/>
                </a:solidFill>
                <a:latin typeface="Arial"/>
                <a:cs typeface="Arial"/>
              </a:rPr>
              <a:t> and 3 porosity</a:t>
            </a:r>
            <a:r>
              <a:rPr lang="en-US" sz="2400" dirty="0" smtClean="0">
                <a:solidFill>
                  <a:srgbClr val="000000"/>
                </a:solidFill>
                <a:latin typeface="Arial"/>
                <a:cs typeface="Arial"/>
              </a:rPr>
              <a:t> age-dependent models are used to calculate 12 different 3D porosity models </a:t>
            </a:r>
            <a:r>
              <a:rPr lang="en-US" sz="2400" baseline="0" dirty="0" smtClean="0">
                <a:solidFill>
                  <a:srgbClr val="000000"/>
                </a:solidFill>
                <a:latin typeface="Arial"/>
                <a:cs typeface="Arial"/>
              </a:rPr>
              <a:t>of the ocean basement.</a:t>
            </a:r>
            <a:endParaRPr lang="en-US" sz="2400" baseline="0" dirty="0">
              <a:solidFill>
                <a:srgbClr val="000000"/>
              </a:solidFill>
              <a:latin typeface="Arial"/>
              <a:cs typeface="Arial"/>
            </a:endParaRPr>
          </a:p>
        </p:txBody>
      </p:sp>
      <p:sp>
        <p:nvSpPr>
          <p:cNvPr id="455" name="TextBox 454"/>
          <p:cNvSpPr txBox="1"/>
          <p:nvPr/>
        </p:nvSpPr>
        <p:spPr>
          <a:xfrm>
            <a:off x="13284263" y="29967897"/>
            <a:ext cx="4864063" cy="1760462"/>
          </a:xfrm>
          <a:prstGeom prst="rect">
            <a:avLst/>
          </a:prstGeom>
          <a:noFill/>
        </p:spPr>
        <p:txBody>
          <a:bodyPr wrap="square" lIns="91420" tIns="45710" rIns="91420" bIns="45710" rtlCol="0">
            <a:spAutoFit/>
          </a:bodyPr>
          <a:lstStyle/>
          <a:p>
            <a:pPr>
              <a:lnSpc>
                <a:spcPct val="90000"/>
              </a:lnSpc>
              <a:spcAft>
                <a:spcPts val="1200"/>
              </a:spcAft>
            </a:pPr>
            <a:r>
              <a:rPr lang="en-US" sz="2400" baseline="0" dirty="0" smtClean="0">
                <a:solidFill>
                  <a:srgbClr val="000000"/>
                </a:solidFill>
                <a:latin typeface="Arial"/>
                <a:cs typeface="Arial"/>
              </a:rPr>
              <a:t>A 2D</a:t>
            </a:r>
            <a:r>
              <a:rPr lang="en-US" sz="2400" dirty="0" smtClean="0">
                <a:solidFill>
                  <a:srgbClr val="000000"/>
                </a:solidFill>
                <a:latin typeface="Arial"/>
                <a:cs typeface="Arial"/>
              </a:rPr>
              <a:t> linear regression is used to calculate a “best-fit plane” to predict cell density as a function of basement age and depth into basement. </a:t>
            </a:r>
            <a:endParaRPr lang="en-US" sz="2400" baseline="0" dirty="0">
              <a:solidFill>
                <a:srgbClr val="000000"/>
              </a:solidFill>
              <a:latin typeface="Arial"/>
              <a:cs typeface="Arial"/>
            </a:endParaRPr>
          </a:p>
        </p:txBody>
      </p:sp>
      <p:sp>
        <p:nvSpPr>
          <p:cNvPr id="456" name="TextBox 455"/>
          <p:cNvSpPr txBox="1"/>
          <p:nvPr/>
        </p:nvSpPr>
        <p:spPr>
          <a:xfrm>
            <a:off x="18968123" y="29967897"/>
            <a:ext cx="5415015" cy="1760462"/>
          </a:xfrm>
          <a:prstGeom prst="rect">
            <a:avLst/>
          </a:prstGeom>
          <a:noFill/>
        </p:spPr>
        <p:txBody>
          <a:bodyPr wrap="square" lIns="91420" tIns="45710" rIns="91420" bIns="45710" rtlCol="0">
            <a:spAutoFit/>
          </a:bodyPr>
          <a:lstStyle/>
          <a:p>
            <a:pPr>
              <a:lnSpc>
                <a:spcPct val="90000"/>
              </a:lnSpc>
              <a:spcAft>
                <a:spcPts val="1200"/>
              </a:spcAft>
            </a:pPr>
            <a:r>
              <a:rPr lang="en-US" sz="2400" baseline="0" dirty="0" smtClean="0">
                <a:solidFill>
                  <a:srgbClr val="000000"/>
                </a:solidFill>
                <a:latin typeface="Arial"/>
                <a:cs typeface="Arial"/>
              </a:rPr>
              <a:t>No apparent change in cell density as a function of age or depth, so uniform values of cell density (e.g., 10</a:t>
            </a:r>
            <a:r>
              <a:rPr lang="en-US" sz="2400" baseline="30000" dirty="0" smtClean="0">
                <a:solidFill>
                  <a:srgbClr val="000000"/>
                </a:solidFill>
                <a:latin typeface="Arial"/>
                <a:cs typeface="Arial"/>
              </a:rPr>
              <a:t>2</a:t>
            </a:r>
            <a:r>
              <a:rPr lang="en-US" sz="2400" baseline="0" dirty="0" smtClean="0">
                <a:solidFill>
                  <a:srgbClr val="000000"/>
                </a:solidFill>
                <a:latin typeface="Arial"/>
                <a:cs typeface="Arial"/>
              </a:rPr>
              <a:t> and 10</a:t>
            </a:r>
            <a:r>
              <a:rPr lang="en-US" sz="2400" baseline="30000" dirty="0" smtClean="0">
                <a:solidFill>
                  <a:srgbClr val="000000"/>
                </a:solidFill>
                <a:latin typeface="Arial"/>
                <a:cs typeface="Arial"/>
              </a:rPr>
              <a:t>4</a:t>
            </a:r>
            <a:r>
              <a:rPr lang="en-US" sz="2400" dirty="0" smtClean="0">
                <a:solidFill>
                  <a:srgbClr val="000000"/>
                </a:solidFill>
                <a:latin typeface="Arial"/>
                <a:cs typeface="Arial"/>
              </a:rPr>
              <a:t> cells/cm</a:t>
            </a:r>
            <a:r>
              <a:rPr lang="en-US" sz="2400" baseline="30000" dirty="0" smtClean="0">
                <a:solidFill>
                  <a:srgbClr val="000000"/>
                </a:solidFill>
                <a:latin typeface="Arial"/>
                <a:cs typeface="Arial"/>
              </a:rPr>
              <a:t>3</a:t>
            </a:r>
            <a:r>
              <a:rPr lang="en-US" sz="2400" dirty="0" smtClean="0">
                <a:solidFill>
                  <a:srgbClr val="000000"/>
                </a:solidFill>
                <a:latin typeface="Arial"/>
                <a:cs typeface="Arial"/>
              </a:rPr>
              <a:t> are used in calculations to a maximum depth of 0.6 km).</a:t>
            </a:r>
            <a:endParaRPr lang="en-US" sz="2400" baseline="0" dirty="0">
              <a:solidFill>
                <a:srgbClr val="000000"/>
              </a:solidFill>
              <a:latin typeface="Arial"/>
              <a:cs typeface="Arial"/>
            </a:endParaRPr>
          </a:p>
        </p:txBody>
      </p:sp>
      <p:sp>
        <p:nvSpPr>
          <p:cNvPr id="457" name="TextBox 456"/>
          <p:cNvSpPr txBox="1"/>
          <p:nvPr/>
        </p:nvSpPr>
        <p:spPr>
          <a:xfrm>
            <a:off x="24682151" y="29967897"/>
            <a:ext cx="5807880" cy="1760462"/>
          </a:xfrm>
          <a:prstGeom prst="rect">
            <a:avLst/>
          </a:prstGeom>
          <a:noFill/>
        </p:spPr>
        <p:txBody>
          <a:bodyPr wrap="square" lIns="91420" tIns="45710" rIns="91420" bIns="45710" rtlCol="0">
            <a:spAutoFit/>
          </a:bodyPr>
          <a:lstStyle/>
          <a:p>
            <a:pPr>
              <a:lnSpc>
                <a:spcPct val="90000"/>
              </a:lnSpc>
              <a:spcAft>
                <a:spcPts val="1200"/>
              </a:spcAft>
            </a:pPr>
            <a:r>
              <a:rPr lang="en-US" sz="2400" baseline="0" dirty="0" smtClean="0">
                <a:solidFill>
                  <a:srgbClr val="000000"/>
                </a:solidFill>
                <a:latin typeface="Arial"/>
                <a:cs typeface="Arial"/>
              </a:rPr>
              <a:t>No apparent change in cell density as a function of age or depth, so uniform values of cell density reported</a:t>
            </a:r>
            <a:r>
              <a:rPr lang="en-US" sz="2400" dirty="0" smtClean="0">
                <a:solidFill>
                  <a:srgbClr val="000000"/>
                </a:solidFill>
                <a:latin typeface="Arial"/>
                <a:cs typeface="Arial"/>
              </a:rPr>
              <a:t> by </a:t>
            </a:r>
            <a:r>
              <a:rPr lang="en-US" sz="2400" dirty="0" err="1" smtClean="0">
                <a:solidFill>
                  <a:srgbClr val="000000"/>
                </a:solidFill>
                <a:latin typeface="Arial"/>
                <a:cs typeface="Arial"/>
              </a:rPr>
              <a:t>Yohey</a:t>
            </a:r>
            <a:r>
              <a:rPr lang="en-US" sz="2400" dirty="0" smtClean="0">
                <a:solidFill>
                  <a:srgbClr val="000000"/>
                </a:solidFill>
                <a:latin typeface="Arial"/>
                <a:cs typeface="Arial"/>
              </a:rPr>
              <a:t> et al. (in prep.)</a:t>
            </a:r>
            <a:r>
              <a:rPr lang="en-US" sz="2400" baseline="0" dirty="0" smtClean="0">
                <a:solidFill>
                  <a:srgbClr val="000000"/>
                </a:solidFill>
                <a:latin typeface="Arial"/>
                <a:cs typeface="Arial"/>
              </a:rPr>
              <a:t> </a:t>
            </a:r>
            <a:r>
              <a:rPr lang="en-US" sz="2400" dirty="0" smtClean="0">
                <a:solidFill>
                  <a:srgbClr val="000000"/>
                </a:solidFill>
                <a:latin typeface="Arial"/>
                <a:cs typeface="Arial"/>
              </a:rPr>
              <a:t>are used in calculations to a maximum depth of 0.3 km.</a:t>
            </a:r>
            <a:endParaRPr lang="en-US" sz="2400" baseline="0" dirty="0">
              <a:solidFill>
                <a:srgbClr val="000000"/>
              </a:solidFill>
              <a:latin typeface="Arial"/>
              <a:cs typeface="Arial"/>
            </a:endParaRPr>
          </a:p>
        </p:txBody>
      </p:sp>
      <p:sp>
        <p:nvSpPr>
          <p:cNvPr id="458" name="TextBox 457"/>
          <p:cNvSpPr txBox="1"/>
          <p:nvPr/>
        </p:nvSpPr>
        <p:spPr>
          <a:xfrm>
            <a:off x="19533707" y="35196052"/>
            <a:ext cx="10137379" cy="2733036"/>
          </a:xfrm>
          <a:prstGeom prst="rect">
            <a:avLst/>
          </a:prstGeom>
          <a:noFill/>
        </p:spPr>
        <p:txBody>
          <a:bodyPr wrap="square" lIns="91420" tIns="45710" rIns="91420" bIns="45710" rtlCol="0">
            <a:spAutoFit/>
          </a:bodyPr>
          <a:lstStyle/>
          <a:p>
            <a:pPr>
              <a:lnSpc>
                <a:spcPct val="90000"/>
              </a:lnSpc>
              <a:spcAft>
                <a:spcPts val="600"/>
              </a:spcAft>
            </a:pPr>
            <a:r>
              <a:rPr lang="en-US" sz="2400" dirty="0" smtClean="0">
                <a:solidFill>
                  <a:srgbClr val="000000"/>
                </a:solidFill>
                <a:latin typeface="Arial"/>
                <a:cs typeface="Arial"/>
              </a:rPr>
              <a:t>Total cell counts are calculated by, </a:t>
            </a:r>
          </a:p>
          <a:p>
            <a:pPr>
              <a:lnSpc>
                <a:spcPct val="90000"/>
              </a:lnSpc>
              <a:spcAft>
                <a:spcPts val="600"/>
              </a:spcAft>
            </a:pPr>
            <a:r>
              <a:rPr lang="en-US" sz="2400" dirty="0" smtClean="0">
                <a:solidFill>
                  <a:srgbClr val="000000"/>
                </a:solidFill>
                <a:latin typeface="Arial"/>
                <a:cs typeface="Arial"/>
              </a:rPr>
              <a:t>-   depth integration for the various habitats (voids, rock, veins)</a:t>
            </a:r>
          </a:p>
          <a:p>
            <a:pPr marL="342900" indent="-342900">
              <a:lnSpc>
                <a:spcPct val="90000"/>
              </a:lnSpc>
              <a:spcAft>
                <a:spcPts val="600"/>
              </a:spcAft>
              <a:buFontTx/>
              <a:buChar char="-"/>
            </a:pPr>
            <a:r>
              <a:rPr lang="en-US" sz="2400" dirty="0" smtClean="0">
                <a:solidFill>
                  <a:srgbClr val="000000"/>
                </a:solidFill>
                <a:latin typeface="Arial"/>
                <a:cs typeface="Arial"/>
              </a:rPr>
              <a:t>with depth limits determined by isotherm depths  or pre-set maximums (e.g., 3 km, 0.6 km and 0.3 km, respectively) </a:t>
            </a:r>
          </a:p>
          <a:p>
            <a:pPr marL="342900" indent="-342900">
              <a:lnSpc>
                <a:spcPct val="90000"/>
              </a:lnSpc>
              <a:spcAft>
                <a:spcPts val="600"/>
              </a:spcAft>
              <a:buFontTx/>
              <a:buChar char="-"/>
            </a:pPr>
            <a:r>
              <a:rPr lang="en-US" sz="2400" dirty="0" smtClean="0">
                <a:solidFill>
                  <a:srgbClr val="000000"/>
                </a:solidFill>
                <a:latin typeface="Arial"/>
                <a:cs typeface="Arial"/>
              </a:rPr>
              <a:t>over a global grid with and spatial interval of  0.1˚ x 0.1˚ </a:t>
            </a:r>
          </a:p>
          <a:p>
            <a:pPr marL="342900" indent="-342900">
              <a:lnSpc>
                <a:spcPct val="90000"/>
              </a:lnSpc>
              <a:spcAft>
                <a:spcPts val="600"/>
              </a:spcAft>
              <a:buFontTx/>
              <a:buChar char="-"/>
            </a:pPr>
            <a:r>
              <a:rPr lang="en-US" sz="2400" dirty="0" smtClean="0">
                <a:solidFill>
                  <a:srgbClr val="000000"/>
                </a:solidFill>
                <a:latin typeface="Arial"/>
                <a:cs typeface="Arial"/>
              </a:rPr>
              <a:t>then summed and scaled for the ocean basin where ocean basement age data exist (e.g., 3 x 10</a:t>
            </a:r>
            <a:r>
              <a:rPr lang="en-US" sz="2400" baseline="30000" dirty="0" smtClean="0">
                <a:solidFill>
                  <a:srgbClr val="000000"/>
                </a:solidFill>
                <a:latin typeface="Arial"/>
                <a:cs typeface="Arial"/>
              </a:rPr>
              <a:t>8</a:t>
            </a:r>
            <a:r>
              <a:rPr lang="en-US" sz="2400" dirty="0" smtClean="0">
                <a:solidFill>
                  <a:srgbClr val="000000"/>
                </a:solidFill>
                <a:latin typeface="Arial"/>
                <a:cs typeface="Arial"/>
              </a:rPr>
              <a:t> km</a:t>
            </a:r>
            <a:r>
              <a:rPr lang="en-US" sz="2400" baseline="30000" dirty="0" smtClean="0">
                <a:solidFill>
                  <a:srgbClr val="000000"/>
                </a:solidFill>
                <a:latin typeface="Arial"/>
                <a:cs typeface="Arial"/>
              </a:rPr>
              <a:t>2</a:t>
            </a:r>
            <a:r>
              <a:rPr lang="en-US" sz="2400" dirty="0" smtClean="0">
                <a:solidFill>
                  <a:srgbClr val="000000"/>
                </a:solidFill>
                <a:latin typeface="Arial"/>
                <a:cs typeface="Arial"/>
              </a:rPr>
              <a:t>).</a:t>
            </a:r>
            <a:endParaRPr lang="en-US" sz="2400" dirty="0">
              <a:solidFill>
                <a:srgbClr val="000000"/>
              </a:solidFill>
              <a:latin typeface="Arial"/>
              <a:cs typeface="Arial"/>
            </a:endParaRPr>
          </a:p>
        </p:txBody>
      </p:sp>
      <p:sp>
        <p:nvSpPr>
          <p:cNvPr id="459" name="TextBox 458"/>
          <p:cNvSpPr txBox="1"/>
          <p:nvPr/>
        </p:nvSpPr>
        <p:spPr>
          <a:xfrm>
            <a:off x="1480952" y="29479698"/>
            <a:ext cx="9983040" cy="1760462"/>
          </a:xfrm>
          <a:prstGeom prst="rect">
            <a:avLst/>
          </a:prstGeom>
          <a:noFill/>
        </p:spPr>
        <p:txBody>
          <a:bodyPr wrap="square" lIns="91420" tIns="45710" rIns="91420" bIns="45710" rtlCol="0">
            <a:spAutoFit/>
          </a:bodyPr>
          <a:lstStyle/>
          <a:p>
            <a:pPr>
              <a:lnSpc>
                <a:spcPct val="90000"/>
              </a:lnSpc>
              <a:spcAft>
                <a:spcPts val="1200"/>
              </a:spcAft>
            </a:pPr>
            <a:r>
              <a:rPr lang="en-US" sz="2400" dirty="0" smtClean="0">
                <a:solidFill>
                  <a:srgbClr val="000000"/>
                </a:solidFill>
                <a:latin typeface="Arial"/>
                <a:cs typeface="Arial"/>
              </a:rPr>
              <a:t>Representative cross-section of upper oceanic crust illustrating the various layers and the general changes in properties (e.g., porosity, heat flow, composition), as a function of basement age and depth into basement.  The expanded region illustrates the various habitats (e.g., voids, rock, vein) assumed in this study.</a:t>
            </a:r>
            <a:endParaRPr lang="en-US" sz="2400" baseline="0" dirty="0">
              <a:solidFill>
                <a:srgbClr val="000000"/>
              </a:solidFill>
              <a:latin typeface="Arial"/>
              <a:cs typeface="Arial"/>
            </a:endParaRPr>
          </a:p>
        </p:txBody>
      </p:sp>
      <p:sp>
        <p:nvSpPr>
          <p:cNvPr id="460" name="TextBox 459"/>
          <p:cNvSpPr txBox="1"/>
          <p:nvPr/>
        </p:nvSpPr>
        <p:spPr>
          <a:xfrm>
            <a:off x="45424778" y="36410457"/>
            <a:ext cx="3123788" cy="461645"/>
          </a:xfrm>
          <a:prstGeom prst="rect">
            <a:avLst/>
          </a:prstGeom>
          <a:solidFill>
            <a:srgbClr val="FFFFFF"/>
          </a:solidFill>
        </p:spPr>
        <p:txBody>
          <a:bodyPr wrap="square" lIns="91420" tIns="45710" rIns="91420" bIns="45710" rtlCol="0">
            <a:spAutoFit/>
          </a:bodyPr>
          <a:lstStyle/>
          <a:p>
            <a:r>
              <a:rPr lang="en-US" sz="2400" baseline="0" dirty="0" smtClean="0">
                <a:solidFill>
                  <a:srgbClr val="000000"/>
                </a:solidFill>
                <a:latin typeface="Arial"/>
                <a:cs typeface="Arial"/>
              </a:rPr>
              <a:t>assuming</a:t>
            </a:r>
            <a:r>
              <a:rPr lang="en-US" sz="2400" dirty="0" smtClean="0">
                <a:solidFill>
                  <a:srgbClr val="000000"/>
                </a:solidFill>
                <a:latin typeface="Arial"/>
                <a:cs typeface="Arial"/>
              </a:rPr>
              <a:t> 25 </a:t>
            </a:r>
            <a:r>
              <a:rPr lang="en-US" sz="2400" dirty="0" err="1" smtClean="0">
                <a:solidFill>
                  <a:srgbClr val="000000"/>
                </a:solidFill>
                <a:latin typeface="Arial"/>
                <a:cs typeface="Arial"/>
              </a:rPr>
              <a:t>fg</a:t>
            </a:r>
            <a:r>
              <a:rPr lang="en-US" sz="2400" dirty="0" smtClean="0">
                <a:solidFill>
                  <a:srgbClr val="000000"/>
                </a:solidFill>
                <a:latin typeface="Arial"/>
                <a:cs typeface="Arial"/>
              </a:rPr>
              <a:t> C/cell</a:t>
            </a:r>
            <a:endParaRPr lang="en-US" sz="2400" baseline="0" dirty="0">
              <a:solidFill>
                <a:srgbClr val="000000"/>
              </a:solidFill>
              <a:latin typeface="Arial"/>
              <a:cs typeface="Arial"/>
            </a:endParaRPr>
          </a:p>
        </p:txBody>
      </p:sp>
      <p:sp>
        <p:nvSpPr>
          <p:cNvPr id="165" name="TextBox 164"/>
          <p:cNvSpPr txBox="1"/>
          <p:nvPr/>
        </p:nvSpPr>
        <p:spPr>
          <a:xfrm>
            <a:off x="4628640" y="26410898"/>
            <a:ext cx="674724" cy="264688"/>
          </a:xfrm>
          <a:prstGeom prst="rect">
            <a:avLst/>
          </a:prstGeom>
          <a:solidFill>
            <a:srgbClr val="FFFFFF"/>
          </a:solidFill>
        </p:spPr>
        <p:txBody>
          <a:bodyPr wrap="none" lIns="0" tIns="9144" rIns="91440" bIns="9144" rtlCol="0">
            <a:spAutoFit/>
          </a:bodyPr>
          <a:lstStyle/>
          <a:p>
            <a:r>
              <a:rPr lang="en-US" sz="1600" baseline="0" dirty="0" smtClean="0">
                <a:solidFill>
                  <a:schemeClr val="bg1"/>
                </a:solidFill>
              </a:rPr>
              <a:t>Pillows</a:t>
            </a:r>
            <a:endParaRPr lang="en-US" sz="1600" baseline="0" dirty="0">
              <a:solidFill>
                <a:schemeClr val="bg1"/>
              </a:solidFill>
            </a:endParaRPr>
          </a:p>
        </p:txBody>
      </p:sp>
      <p:sp>
        <p:nvSpPr>
          <p:cNvPr id="166" name="TextBox 165"/>
          <p:cNvSpPr txBox="1"/>
          <p:nvPr/>
        </p:nvSpPr>
        <p:spPr>
          <a:xfrm>
            <a:off x="4628640" y="26966700"/>
            <a:ext cx="725940" cy="264688"/>
          </a:xfrm>
          <a:prstGeom prst="rect">
            <a:avLst/>
          </a:prstGeom>
          <a:solidFill>
            <a:srgbClr val="FFFFFF"/>
          </a:solidFill>
        </p:spPr>
        <p:txBody>
          <a:bodyPr wrap="none" lIns="0" tIns="9144" rIns="274320" bIns="9144" rtlCol="0">
            <a:spAutoFit/>
          </a:bodyPr>
          <a:lstStyle/>
          <a:p>
            <a:r>
              <a:rPr lang="en-US" sz="1600" baseline="0" dirty="0" smtClean="0">
                <a:solidFill>
                  <a:schemeClr val="bg1"/>
                </a:solidFill>
              </a:rPr>
              <a:t>Dikes    </a:t>
            </a:r>
            <a:endParaRPr lang="en-US" sz="1600" baseline="0" dirty="0">
              <a:solidFill>
                <a:schemeClr val="bg1"/>
              </a:solidFill>
            </a:endParaRPr>
          </a:p>
        </p:txBody>
      </p:sp>
      <p:sp>
        <p:nvSpPr>
          <p:cNvPr id="167" name="TextBox 166"/>
          <p:cNvSpPr txBox="1"/>
          <p:nvPr/>
        </p:nvSpPr>
        <p:spPr>
          <a:xfrm>
            <a:off x="4628640" y="27639039"/>
            <a:ext cx="715400" cy="264688"/>
          </a:xfrm>
          <a:prstGeom prst="rect">
            <a:avLst/>
          </a:prstGeom>
          <a:solidFill>
            <a:srgbClr val="FFFFFF"/>
          </a:solidFill>
        </p:spPr>
        <p:txBody>
          <a:bodyPr wrap="none" lIns="0" tIns="9144" rIns="91440" bIns="9144" rtlCol="0">
            <a:spAutoFit/>
          </a:bodyPr>
          <a:lstStyle/>
          <a:p>
            <a:r>
              <a:rPr lang="en-US" sz="1600" baseline="0" dirty="0" smtClean="0">
                <a:solidFill>
                  <a:schemeClr val="bg1"/>
                </a:solidFill>
              </a:rPr>
              <a:t>Gabbro</a:t>
            </a:r>
            <a:endParaRPr lang="en-US" sz="1600" baseline="0" dirty="0">
              <a:solidFill>
                <a:schemeClr val="bg1"/>
              </a:solidFill>
            </a:endParaRPr>
          </a:p>
        </p:txBody>
      </p:sp>
      <p:sp>
        <p:nvSpPr>
          <p:cNvPr id="168" name="TextBox 167"/>
          <p:cNvSpPr txBox="1"/>
          <p:nvPr/>
        </p:nvSpPr>
        <p:spPr>
          <a:xfrm rot="19878953">
            <a:off x="5279390" y="28567877"/>
            <a:ext cx="2038318" cy="264688"/>
          </a:xfrm>
          <a:prstGeom prst="rect">
            <a:avLst/>
          </a:prstGeom>
          <a:solidFill>
            <a:srgbClr val="FFFFFF"/>
          </a:solidFill>
        </p:spPr>
        <p:txBody>
          <a:bodyPr wrap="none" lIns="0" tIns="9144" rIns="0" bIns="9144" rtlCol="0">
            <a:spAutoFit/>
          </a:bodyPr>
          <a:lstStyle/>
          <a:p>
            <a:r>
              <a:rPr lang="en-US" sz="1600" baseline="0" dirty="0" smtClean="0">
                <a:solidFill>
                  <a:schemeClr val="bg1"/>
                </a:solidFill>
              </a:rPr>
              <a:t>Brittle-Ductile Transition</a:t>
            </a:r>
            <a:endParaRPr lang="en-US" sz="1600" baseline="0" dirty="0">
              <a:solidFill>
                <a:schemeClr val="bg1"/>
              </a:solidFill>
            </a:endParaRPr>
          </a:p>
        </p:txBody>
      </p:sp>
      <p:sp>
        <p:nvSpPr>
          <p:cNvPr id="169" name="Text Box 64"/>
          <p:cNvSpPr txBox="1">
            <a:spLocks noChangeArrowheads="1"/>
          </p:cNvSpPr>
          <p:nvPr/>
        </p:nvSpPr>
        <p:spPr bwMode="auto">
          <a:xfrm>
            <a:off x="470797" y="36274647"/>
            <a:ext cx="10903185" cy="62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800" tIns="41899" rIns="83800" bIns="41899">
            <a:spAutoFit/>
          </a:bodyPr>
          <a:lstStyle>
            <a:lvl1pPr defTabSz="838200">
              <a:defRPr sz="2400" baseline="-25000">
                <a:solidFill>
                  <a:schemeClr val="tx1"/>
                </a:solidFill>
                <a:latin typeface="Arial" charset="0"/>
                <a:ea typeface="ＭＳ Ｐゴシック" charset="0"/>
                <a:cs typeface="ＭＳ Ｐゴシック" charset="0"/>
              </a:defRPr>
            </a:lvl1pPr>
            <a:lvl2pPr marL="419100" defTabSz="838200">
              <a:defRPr sz="2400" baseline="-25000">
                <a:solidFill>
                  <a:schemeClr val="tx1"/>
                </a:solidFill>
                <a:latin typeface="Arial" charset="0"/>
                <a:ea typeface="ＭＳ Ｐゴシック" charset="0"/>
              </a:defRPr>
            </a:lvl2pPr>
            <a:lvl3pPr marL="1143000" indent="-228600" defTabSz="838200">
              <a:defRPr sz="2400" baseline="-25000">
                <a:solidFill>
                  <a:schemeClr val="tx1"/>
                </a:solidFill>
                <a:latin typeface="Arial" charset="0"/>
                <a:ea typeface="ＭＳ Ｐゴシック" charset="0"/>
              </a:defRPr>
            </a:lvl3pPr>
            <a:lvl4pPr marL="1600200" indent="-228600" defTabSz="838200">
              <a:defRPr sz="2400" baseline="-25000">
                <a:solidFill>
                  <a:schemeClr val="tx1"/>
                </a:solidFill>
                <a:latin typeface="Arial" charset="0"/>
                <a:ea typeface="ＭＳ Ｐゴシック" charset="0"/>
              </a:defRPr>
            </a:lvl4pPr>
            <a:lvl5pPr marL="2057400" indent="-228600" defTabSz="838200">
              <a:defRPr sz="2400" baseline="-25000">
                <a:solidFill>
                  <a:schemeClr val="tx1"/>
                </a:solidFill>
                <a:latin typeface="Arial" charset="0"/>
                <a:ea typeface="ＭＳ Ｐゴシック" charset="0"/>
              </a:defRPr>
            </a:lvl5pPr>
            <a:lvl6pPr marL="25146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defTabSz="838200" eaLnBrk="0" fontAlgn="base" hangingPunct="0">
              <a:spcBef>
                <a:spcPct val="0"/>
              </a:spcBef>
              <a:spcAft>
                <a:spcPct val="0"/>
              </a:spcAft>
              <a:defRPr sz="2400" baseline="-25000">
                <a:solidFill>
                  <a:schemeClr val="tx1"/>
                </a:solidFill>
                <a:latin typeface="Arial" charset="0"/>
                <a:ea typeface="ＭＳ Ｐゴシック" charset="0"/>
              </a:defRPr>
            </a:lvl9pPr>
          </a:lstStyle>
          <a:p>
            <a:pPr>
              <a:lnSpc>
                <a:spcPct val="80000"/>
              </a:lnSpc>
            </a:pPr>
            <a:r>
              <a:rPr lang="en-US" sz="4200" b="1" baseline="0" dirty="0" smtClean="0">
                <a:solidFill>
                  <a:srgbClr val="000000"/>
                </a:solidFill>
                <a:latin typeface="Arial"/>
                <a:cs typeface="Arial"/>
              </a:rPr>
              <a:t>Acknowledgments</a:t>
            </a:r>
            <a:endParaRPr lang="en-US" sz="2800" baseline="0" dirty="0">
              <a:solidFill>
                <a:srgbClr val="000000"/>
              </a:solidFill>
              <a:latin typeface="Arial"/>
              <a:cs typeface="Arial"/>
            </a:endParaRPr>
          </a:p>
        </p:txBody>
      </p:sp>
      <p:sp>
        <p:nvSpPr>
          <p:cNvPr id="170" name="TextBox 169"/>
          <p:cNvSpPr txBox="1"/>
          <p:nvPr/>
        </p:nvSpPr>
        <p:spPr>
          <a:xfrm>
            <a:off x="470797" y="36897893"/>
            <a:ext cx="11894163" cy="1095664"/>
          </a:xfrm>
          <a:prstGeom prst="rect">
            <a:avLst/>
          </a:prstGeom>
          <a:noFill/>
        </p:spPr>
        <p:txBody>
          <a:bodyPr wrap="square" lIns="91420" tIns="45710" rIns="91420" bIns="45710" rtlCol="0">
            <a:spAutoFit/>
          </a:bodyPr>
          <a:lstStyle/>
          <a:p>
            <a:pPr>
              <a:lnSpc>
                <a:spcPct val="90000"/>
              </a:lnSpc>
              <a:spcAft>
                <a:spcPts val="1200"/>
              </a:spcAft>
            </a:pPr>
            <a:r>
              <a:rPr lang="en-US" sz="2400" dirty="0" smtClean="0">
                <a:solidFill>
                  <a:srgbClr val="000000"/>
                </a:solidFill>
                <a:latin typeface="Arial"/>
                <a:cs typeface="Arial"/>
              </a:rPr>
              <a:t>Support for this project is partially funded by the Sloan Foundation as part of the Deep Carbon Observatory (DCO)and the National Science Foundation as part of the Center for Dark Energy Biosphere Investigations (C-DEBI).</a:t>
            </a:r>
            <a:endParaRPr lang="en-US" sz="2400" baseline="0" dirty="0">
              <a:solidFill>
                <a:srgbClr val="000000"/>
              </a:solidFill>
              <a:latin typeface="Arial"/>
              <a:cs typeface="Arial"/>
            </a:endParaRPr>
          </a:p>
        </p:txBody>
      </p:sp>
    </p:spTree>
    <p:extLst>
      <p:ext uri="{BB962C8B-B14F-4D97-AF65-F5344CB8AC3E}">
        <p14:creationId xmlns:p14="http://schemas.microsoft.com/office/powerpoint/2010/main" val="2226511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1384</TotalTime>
  <Words>1204</Words>
  <Application>Microsoft Macintosh PowerPoint</Application>
  <PresentationFormat>Custom</PresentationFormat>
  <Paragraphs>169</Paragraphs>
  <Slides>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Office Theme</vt:lpstr>
      <vt:lpstr>Equation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Pockalny</dc:creator>
  <cp:lastModifiedBy>Robert Pockalny</cp:lastModifiedBy>
  <cp:revision>42</cp:revision>
  <dcterms:created xsi:type="dcterms:W3CDTF">2018-12-05T18:08:56Z</dcterms:created>
  <dcterms:modified xsi:type="dcterms:W3CDTF">2018-12-07T13:39:53Z</dcterms:modified>
</cp:coreProperties>
</file>