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26335038" cy="16459200"/>
  <p:notesSz cx="6858000" cy="9144000"/>
  <p:defaultTextStyle>
    <a:defPPr>
      <a:defRPr lang="en-US"/>
    </a:defPPr>
    <a:lvl1pPr marL="0" algn="l" defTabSz="1222690" rtl="0" eaLnBrk="1" latinLnBrk="0" hangingPunct="1">
      <a:defRPr sz="4800" kern="1200">
        <a:solidFill>
          <a:schemeClr val="tx1"/>
        </a:solidFill>
        <a:latin typeface="+mn-lt"/>
        <a:ea typeface="+mn-ea"/>
        <a:cs typeface="+mn-cs"/>
      </a:defRPr>
    </a:lvl1pPr>
    <a:lvl2pPr marL="1222690" algn="l" defTabSz="1222690" rtl="0" eaLnBrk="1" latinLnBrk="0" hangingPunct="1">
      <a:defRPr sz="4800" kern="1200">
        <a:solidFill>
          <a:schemeClr val="tx1"/>
        </a:solidFill>
        <a:latin typeface="+mn-lt"/>
        <a:ea typeface="+mn-ea"/>
        <a:cs typeface="+mn-cs"/>
      </a:defRPr>
    </a:lvl2pPr>
    <a:lvl3pPr marL="2445380" algn="l" defTabSz="1222690" rtl="0" eaLnBrk="1" latinLnBrk="0" hangingPunct="1">
      <a:defRPr sz="4800" kern="1200">
        <a:solidFill>
          <a:schemeClr val="tx1"/>
        </a:solidFill>
        <a:latin typeface="+mn-lt"/>
        <a:ea typeface="+mn-ea"/>
        <a:cs typeface="+mn-cs"/>
      </a:defRPr>
    </a:lvl3pPr>
    <a:lvl4pPr marL="3668070" algn="l" defTabSz="1222690" rtl="0" eaLnBrk="1" latinLnBrk="0" hangingPunct="1">
      <a:defRPr sz="4800" kern="1200">
        <a:solidFill>
          <a:schemeClr val="tx1"/>
        </a:solidFill>
        <a:latin typeface="+mn-lt"/>
        <a:ea typeface="+mn-ea"/>
        <a:cs typeface="+mn-cs"/>
      </a:defRPr>
    </a:lvl4pPr>
    <a:lvl5pPr marL="4890760" algn="l" defTabSz="1222690" rtl="0" eaLnBrk="1" latinLnBrk="0" hangingPunct="1">
      <a:defRPr sz="4800" kern="1200">
        <a:solidFill>
          <a:schemeClr val="tx1"/>
        </a:solidFill>
        <a:latin typeface="+mn-lt"/>
        <a:ea typeface="+mn-ea"/>
        <a:cs typeface="+mn-cs"/>
      </a:defRPr>
    </a:lvl5pPr>
    <a:lvl6pPr marL="6113450" algn="l" defTabSz="1222690" rtl="0" eaLnBrk="1" latinLnBrk="0" hangingPunct="1">
      <a:defRPr sz="4800" kern="1200">
        <a:solidFill>
          <a:schemeClr val="tx1"/>
        </a:solidFill>
        <a:latin typeface="+mn-lt"/>
        <a:ea typeface="+mn-ea"/>
        <a:cs typeface="+mn-cs"/>
      </a:defRPr>
    </a:lvl6pPr>
    <a:lvl7pPr marL="7336140" algn="l" defTabSz="1222690" rtl="0" eaLnBrk="1" latinLnBrk="0" hangingPunct="1">
      <a:defRPr sz="4800" kern="1200">
        <a:solidFill>
          <a:schemeClr val="tx1"/>
        </a:solidFill>
        <a:latin typeface="+mn-lt"/>
        <a:ea typeface="+mn-ea"/>
        <a:cs typeface="+mn-cs"/>
      </a:defRPr>
    </a:lvl7pPr>
    <a:lvl8pPr marL="8558830" algn="l" defTabSz="1222690" rtl="0" eaLnBrk="1" latinLnBrk="0" hangingPunct="1">
      <a:defRPr sz="4800" kern="1200">
        <a:solidFill>
          <a:schemeClr val="tx1"/>
        </a:solidFill>
        <a:latin typeface="+mn-lt"/>
        <a:ea typeface="+mn-ea"/>
        <a:cs typeface="+mn-cs"/>
      </a:defRPr>
    </a:lvl8pPr>
    <a:lvl9pPr marL="9781520" algn="l" defTabSz="1222690"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84">
          <p15:clr>
            <a:srgbClr val="A4A3A4"/>
          </p15:clr>
        </p15:guide>
        <p15:guide id="2" pos="82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65"/>
    <p:restoredTop sz="94000"/>
  </p:normalViewPr>
  <p:slideViewPr>
    <p:cSldViewPr snapToGrid="0" snapToObjects="1">
      <p:cViewPr>
        <p:scale>
          <a:sx n="71" d="100"/>
          <a:sy n="71" d="100"/>
        </p:scale>
        <p:origin x="-2744" y="-3352"/>
      </p:cViewPr>
      <p:guideLst>
        <p:guide orient="horz" pos="5184"/>
        <p:guide pos="829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75128" y="5113021"/>
            <a:ext cx="22384782" cy="3528060"/>
          </a:xfrm>
        </p:spPr>
        <p:txBody>
          <a:bodyPr/>
          <a:lstStyle/>
          <a:p>
            <a:r>
              <a:rPr lang="en-US"/>
              <a:t>Click to edit Master title style</a:t>
            </a:r>
          </a:p>
        </p:txBody>
      </p:sp>
      <p:sp>
        <p:nvSpPr>
          <p:cNvPr id="3" name="Subtitle 2"/>
          <p:cNvSpPr>
            <a:spLocks noGrp="1"/>
          </p:cNvSpPr>
          <p:nvPr>
            <p:ph type="subTitle" idx="1"/>
          </p:nvPr>
        </p:nvSpPr>
        <p:spPr>
          <a:xfrm>
            <a:off x="3950256" y="9326880"/>
            <a:ext cx="18434527" cy="4206240"/>
          </a:xfrm>
        </p:spPr>
        <p:txBody>
          <a:bodyPr/>
          <a:lstStyle>
            <a:lvl1pPr marL="0" indent="0" algn="ctr">
              <a:buNone/>
              <a:defRPr>
                <a:solidFill>
                  <a:schemeClr val="tx1">
                    <a:tint val="75000"/>
                  </a:schemeClr>
                </a:solidFill>
              </a:defRPr>
            </a:lvl1pPr>
            <a:lvl2pPr marL="1222690" indent="0" algn="ctr">
              <a:buNone/>
              <a:defRPr>
                <a:solidFill>
                  <a:schemeClr val="tx1">
                    <a:tint val="75000"/>
                  </a:schemeClr>
                </a:solidFill>
              </a:defRPr>
            </a:lvl2pPr>
            <a:lvl3pPr marL="2445380" indent="0" algn="ctr">
              <a:buNone/>
              <a:defRPr>
                <a:solidFill>
                  <a:schemeClr val="tx1">
                    <a:tint val="75000"/>
                  </a:schemeClr>
                </a:solidFill>
              </a:defRPr>
            </a:lvl3pPr>
            <a:lvl4pPr marL="3668070" indent="0" algn="ctr">
              <a:buNone/>
              <a:defRPr>
                <a:solidFill>
                  <a:schemeClr val="tx1">
                    <a:tint val="75000"/>
                  </a:schemeClr>
                </a:solidFill>
              </a:defRPr>
            </a:lvl4pPr>
            <a:lvl5pPr marL="4890760" indent="0" algn="ctr">
              <a:buNone/>
              <a:defRPr>
                <a:solidFill>
                  <a:schemeClr val="tx1">
                    <a:tint val="75000"/>
                  </a:schemeClr>
                </a:solidFill>
              </a:defRPr>
            </a:lvl5pPr>
            <a:lvl6pPr marL="6113450" indent="0" algn="ctr">
              <a:buNone/>
              <a:defRPr>
                <a:solidFill>
                  <a:schemeClr val="tx1">
                    <a:tint val="75000"/>
                  </a:schemeClr>
                </a:solidFill>
              </a:defRPr>
            </a:lvl6pPr>
            <a:lvl7pPr marL="7336140" indent="0" algn="ctr">
              <a:buNone/>
              <a:defRPr>
                <a:solidFill>
                  <a:schemeClr val="tx1">
                    <a:tint val="75000"/>
                  </a:schemeClr>
                </a:solidFill>
              </a:defRPr>
            </a:lvl7pPr>
            <a:lvl8pPr marL="8558830" indent="0" algn="ctr">
              <a:buNone/>
              <a:defRPr>
                <a:solidFill>
                  <a:schemeClr val="tx1">
                    <a:tint val="75000"/>
                  </a:schemeClr>
                </a:solidFill>
              </a:defRPr>
            </a:lvl8pPr>
            <a:lvl9pPr marL="97815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3CB1F0-95FD-4D46-80B9-71A8FA225392}"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2224367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CB1F0-95FD-4D46-80B9-71A8FA225392}"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656807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992680" y="1581151"/>
            <a:ext cx="17062910" cy="337070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90235" y="1581151"/>
            <a:ext cx="50763528" cy="337070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CB1F0-95FD-4D46-80B9-71A8FA225392}"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356879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CB1F0-95FD-4D46-80B9-71A8FA225392}"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393787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80287" y="10576561"/>
            <a:ext cx="22384782" cy="3268980"/>
          </a:xfrm>
        </p:spPr>
        <p:txBody>
          <a:bodyPr anchor="t"/>
          <a:lstStyle>
            <a:lvl1pPr algn="l">
              <a:defRPr sz="10700" b="1" cap="all"/>
            </a:lvl1pPr>
          </a:lstStyle>
          <a:p>
            <a:r>
              <a:rPr lang="en-US"/>
              <a:t>Click to edit Master title style</a:t>
            </a:r>
          </a:p>
        </p:txBody>
      </p:sp>
      <p:sp>
        <p:nvSpPr>
          <p:cNvPr id="3" name="Text Placeholder 2"/>
          <p:cNvSpPr>
            <a:spLocks noGrp="1"/>
          </p:cNvSpPr>
          <p:nvPr>
            <p:ph type="body" idx="1"/>
          </p:nvPr>
        </p:nvSpPr>
        <p:spPr>
          <a:xfrm>
            <a:off x="2080287" y="6976112"/>
            <a:ext cx="22384782" cy="3600449"/>
          </a:xfrm>
        </p:spPr>
        <p:txBody>
          <a:bodyPr anchor="b"/>
          <a:lstStyle>
            <a:lvl1pPr marL="0" indent="0">
              <a:buNone/>
              <a:defRPr sz="5300">
                <a:solidFill>
                  <a:schemeClr val="tx1">
                    <a:tint val="75000"/>
                  </a:schemeClr>
                </a:solidFill>
              </a:defRPr>
            </a:lvl1pPr>
            <a:lvl2pPr marL="1222690" indent="0">
              <a:buNone/>
              <a:defRPr sz="4800">
                <a:solidFill>
                  <a:schemeClr val="tx1">
                    <a:tint val="75000"/>
                  </a:schemeClr>
                </a:solidFill>
              </a:defRPr>
            </a:lvl2pPr>
            <a:lvl3pPr marL="2445380" indent="0">
              <a:buNone/>
              <a:defRPr sz="4300">
                <a:solidFill>
                  <a:schemeClr val="tx1">
                    <a:tint val="75000"/>
                  </a:schemeClr>
                </a:solidFill>
              </a:defRPr>
            </a:lvl3pPr>
            <a:lvl4pPr marL="3668070" indent="0">
              <a:buNone/>
              <a:defRPr sz="3700">
                <a:solidFill>
                  <a:schemeClr val="tx1">
                    <a:tint val="75000"/>
                  </a:schemeClr>
                </a:solidFill>
              </a:defRPr>
            </a:lvl4pPr>
            <a:lvl5pPr marL="4890760" indent="0">
              <a:buNone/>
              <a:defRPr sz="3700">
                <a:solidFill>
                  <a:schemeClr val="tx1">
                    <a:tint val="75000"/>
                  </a:schemeClr>
                </a:solidFill>
              </a:defRPr>
            </a:lvl5pPr>
            <a:lvl6pPr marL="6113450" indent="0">
              <a:buNone/>
              <a:defRPr sz="3700">
                <a:solidFill>
                  <a:schemeClr val="tx1">
                    <a:tint val="75000"/>
                  </a:schemeClr>
                </a:solidFill>
              </a:defRPr>
            </a:lvl6pPr>
            <a:lvl7pPr marL="7336140" indent="0">
              <a:buNone/>
              <a:defRPr sz="3700">
                <a:solidFill>
                  <a:schemeClr val="tx1">
                    <a:tint val="75000"/>
                  </a:schemeClr>
                </a:solidFill>
              </a:defRPr>
            </a:lvl7pPr>
            <a:lvl8pPr marL="8558830" indent="0">
              <a:buNone/>
              <a:defRPr sz="3700">
                <a:solidFill>
                  <a:schemeClr val="tx1">
                    <a:tint val="75000"/>
                  </a:schemeClr>
                </a:solidFill>
              </a:defRPr>
            </a:lvl8pPr>
            <a:lvl9pPr marL="9781520" indent="0">
              <a:buNone/>
              <a:defRPr sz="3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CB1F0-95FD-4D46-80B9-71A8FA225392}"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3888743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90237" y="9216391"/>
            <a:ext cx="33910932" cy="26071829"/>
          </a:xfrm>
        </p:spPr>
        <p:txBody>
          <a:bodyPr/>
          <a:lstStyle>
            <a:lvl1pPr>
              <a:defRPr sz="7500"/>
            </a:lvl1pPr>
            <a:lvl2pPr>
              <a:defRPr sz="6400"/>
            </a:lvl2pPr>
            <a:lvl3pPr>
              <a:defRPr sz="53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40086" y="9216391"/>
            <a:ext cx="33915506" cy="26071829"/>
          </a:xfrm>
        </p:spPr>
        <p:txBody>
          <a:bodyPr/>
          <a:lstStyle>
            <a:lvl1pPr>
              <a:defRPr sz="7500"/>
            </a:lvl1pPr>
            <a:lvl2pPr>
              <a:defRPr sz="6400"/>
            </a:lvl2pPr>
            <a:lvl3pPr>
              <a:defRPr sz="53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3CB1F0-95FD-4D46-80B9-71A8FA225392}"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3338945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16752" y="659131"/>
            <a:ext cx="23701534" cy="2743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16752" y="3684271"/>
            <a:ext cx="11635882" cy="1535429"/>
          </a:xfrm>
        </p:spPr>
        <p:txBody>
          <a:bodyPr anchor="b"/>
          <a:lstStyle>
            <a:lvl1pPr marL="0" indent="0">
              <a:buNone/>
              <a:defRPr sz="6400" b="1"/>
            </a:lvl1pPr>
            <a:lvl2pPr marL="1222690" indent="0">
              <a:buNone/>
              <a:defRPr sz="5300" b="1"/>
            </a:lvl2pPr>
            <a:lvl3pPr marL="2445380" indent="0">
              <a:buNone/>
              <a:defRPr sz="4800" b="1"/>
            </a:lvl3pPr>
            <a:lvl4pPr marL="3668070" indent="0">
              <a:buNone/>
              <a:defRPr sz="4300" b="1"/>
            </a:lvl4pPr>
            <a:lvl5pPr marL="4890760" indent="0">
              <a:buNone/>
              <a:defRPr sz="4300" b="1"/>
            </a:lvl5pPr>
            <a:lvl6pPr marL="6113450" indent="0">
              <a:buNone/>
              <a:defRPr sz="4300" b="1"/>
            </a:lvl6pPr>
            <a:lvl7pPr marL="7336140" indent="0">
              <a:buNone/>
              <a:defRPr sz="4300" b="1"/>
            </a:lvl7pPr>
            <a:lvl8pPr marL="8558830" indent="0">
              <a:buNone/>
              <a:defRPr sz="4300" b="1"/>
            </a:lvl8pPr>
            <a:lvl9pPr marL="9781520" indent="0">
              <a:buNone/>
              <a:defRPr sz="4300" b="1"/>
            </a:lvl9pPr>
          </a:lstStyle>
          <a:p>
            <a:pPr lvl="0"/>
            <a:r>
              <a:rPr lang="en-US"/>
              <a:t>Click to edit Master text styles</a:t>
            </a:r>
          </a:p>
        </p:txBody>
      </p:sp>
      <p:sp>
        <p:nvSpPr>
          <p:cNvPr id="4" name="Content Placeholder 3"/>
          <p:cNvSpPr>
            <a:spLocks noGrp="1"/>
          </p:cNvSpPr>
          <p:nvPr>
            <p:ph sz="half" idx="2"/>
          </p:nvPr>
        </p:nvSpPr>
        <p:spPr>
          <a:xfrm>
            <a:off x="1316752" y="5219700"/>
            <a:ext cx="11635882" cy="9483091"/>
          </a:xfrm>
        </p:spPr>
        <p:txBody>
          <a:bodyPr/>
          <a:lstStyle>
            <a:lvl1pPr>
              <a:defRPr sz="6400"/>
            </a:lvl1pPr>
            <a:lvl2pPr>
              <a:defRPr sz="53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377835" y="3684271"/>
            <a:ext cx="11640453" cy="1535429"/>
          </a:xfrm>
        </p:spPr>
        <p:txBody>
          <a:bodyPr anchor="b"/>
          <a:lstStyle>
            <a:lvl1pPr marL="0" indent="0">
              <a:buNone/>
              <a:defRPr sz="6400" b="1"/>
            </a:lvl1pPr>
            <a:lvl2pPr marL="1222690" indent="0">
              <a:buNone/>
              <a:defRPr sz="5300" b="1"/>
            </a:lvl2pPr>
            <a:lvl3pPr marL="2445380" indent="0">
              <a:buNone/>
              <a:defRPr sz="4800" b="1"/>
            </a:lvl3pPr>
            <a:lvl4pPr marL="3668070" indent="0">
              <a:buNone/>
              <a:defRPr sz="4300" b="1"/>
            </a:lvl4pPr>
            <a:lvl5pPr marL="4890760" indent="0">
              <a:buNone/>
              <a:defRPr sz="4300" b="1"/>
            </a:lvl5pPr>
            <a:lvl6pPr marL="6113450" indent="0">
              <a:buNone/>
              <a:defRPr sz="4300" b="1"/>
            </a:lvl6pPr>
            <a:lvl7pPr marL="7336140" indent="0">
              <a:buNone/>
              <a:defRPr sz="4300" b="1"/>
            </a:lvl7pPr>
            <a:lvl8pPr marL="8558830" indent="0">
              <a:buNone/>
              <a:defRPr sz="4300" b="1"/>
            </a:lvl8pPr>
            <a:lvl9pPr marL="9781520" indent="0">
              <a:buNone/>
              <a:defRPr sz="4300" b="1"/>
            </a:lvl9pPr>
          </a:lstStyle>
          <a:p>
            <a:pPr lvl="0"/>
            <a:r>
              <a:rPr lang="en-US"/>
              <a:t>Click to edit Master text styles</a:t>
            </a:r>
          </a:p>
        </p:txBody>
      </p:sp>
      <p:sp>
        <p:nvSpPr>
          <p:cNvPr id="6" name="Content Placeholder 5"/>
          <p:cNvSpPr>
            <a:spLocks noGrp="1"/>
          </p:cNvSpPr>
          <p:nvPr>
            <p:ph sz="quarter" idx="4"/>
          </p:nvPr>
        </p:nvSpPr>
        <p:spPr>
          <a:xfrm>
            <a:off x="13377835" y="5219700"/>
            <a:ext cx="11640453" cy="9483091"/>
          </a:xfrm>
        </p:spPr>
        <p:txBody>
          <a:bodyPr/>
          <a:lstStyle>
            <a:lvl1pPr>
              <a:defRPr sz="6400"/>
            </a:lvl1pPr>
            <a:lvl2pPr>
              <a:defRPr sz="53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CB1F0-95FD-4D46-80B9-71A8FA225392}" type="datetimeFigureOut">
              <a:rPr lang="en-US" smtClean="0"/>
              <a:t>10/23/19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1414901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3CB1F0-95FD-4D46-80B9-71A8FA225392}" type="datetimeFigureOut">
              <a:rPr lang="en-US" smtClean="0"/>
              <a:t>10/23/19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159871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CB1F0-95FD-4D46-80B9-71A8FA225392}" type="datetimeFigureOut">
              <a:rPr lang="en-US" smtClean="0"/>
              <a:t>10/23/19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4155906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16753" y="655320"/>
            <a:ext cx="8664046" cy="2788920"/>
          </a:xfrm>
        </p:spPr>
        <p:txBody>
          <a:bodyPr anchor="b"/>
          <a:lstStyle>
            <a:lvl1pPr algn="l">
              <a:defRPr sz="5300" b="1"/>
            </a:lvl1pPr>
          </a:lstStyle>
          <a:p>
            <a:r>
              <a:rPr lang="en-US"/>
              <a:t>Click to edit Master title style</a:t>
            </a:r>
          </a:p>
        </p:txBody>
      </p:sp>
      <p:sp>
        <p:nvSpPr>
          <p:cNvPr id="3" name="Content Placeholder 2"/>
          <p:cNvSpPr>
            <a:spLocks noGrp="1"/>
          </p:cNvSpPr>
          <p:nvPr>
            <p:ph idx="1"/>
          </p:nvPr>
        </p:nvSpPr>
        <p:spPr>
          <a:xfrm>
            <a:off x="10296268" y="655321"/>
            <a:ext cx="14722018" cy="14047471"/>
          </a:xfrm>
        </p:spPr>
        <p:txBody>
          <a:bodyPr/>
          <a:lstStyle>
            <a:lvl1pPr>
              <a:defRPr sz="8600"/>
            </a:lvl1pPr>
            <a:lvl2pPr>
              <a:defRPr sz="7500"/>
            </a:lvl2pPr>
            <a:lvl3pPr>
              <a:defRPr sz="6400"/>
            </a:lvl3pPr>
            <a:lvl4pPr>
              <a:defRPr sz="5300"/>
            </a:lvl4pPr>
            <a:lvl5pPr>
              <a:defRPr sz="5300"/>
            </a:lvl5pPr>
            <a:lvl6pPr>
              <a:defRPr sz="5300"/>
            </a:lvl6pPr>
            <a:lvl7pPr>
              <a:defRPr sz="5300"/>
            </a:lvl7pPr>
            <a:lvl8pPr>
              <a:defRPr sz="5300"/>
            </a:lvl8pPr>
            <a:lvl9pPr>
              <a:defRPr sz="5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16753" y="3444241"/>
            <a:ext cx="8664046" cy="11258551"/>
          </a:xfrm>
        </p:spPr>
        <p:txBody>
          <a:bodyPr/>
          <a:lstStyle>
            <a:lvl1pPr marL="0" indent="0">
              <a:buNone/>
              <a:defRPr sz="3700"/>
            </a:lvl1pPr>
            <a:lvl2pPr marL="1222690" indent="0">
              <a:buNone/>
              <a:defRPr sz="3200"/>
            </a:lvl2pPr>
            <a:lvl3pPr marL="2445380" indent="0">
              <a:buNone/>
              <a:defRPr sz="2700"/>
            </a:lvl3pPr>
            <a:lvl4pPr marL="3668070" indent="0">
              <a:buNone/>
              <a:defRPr sz="2400"/>
            </a:lvl4pPr>
            <a:lvl5pPr marL="4890760" indent="0">
              <a:buNone/>
              <a:defRPr sz="2400"/>
            </a:lvl5pPr>
            <a:lvl6pPr marL="6113450" indent="0">
              <a:buNone/>
              <a:defRPr sz="2400"/>
            </a:lvl6pPr>
            <a:lvl7pPr marL="7336140" indent="0">
              <a:buNone/>
              <a:defRPr sz="2400"/>
            </a:lvl7pPr>
            <a:lvl8pPr marL="8558830" indent="0">
              <a:buNone/>
              <a:defRPr sz="2400"/>
            </a:lvl8pPr>
            <a:lvl9pPr marL="978152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493CB1F0-95FD-4D46-80B9-71A8FA225392}"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366026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61852" y="11521440"/>
            <a:ext cx="15801023" cy="1360171"/>
          </a:xfrm>
        </p:spPr>
        <p:txBody>
          <a:bodyPr anchor="b"/>
          <a:lstStyle>
            <a:lvl1pPr algn="l">
              <a:defRPr sz="5300" b="1"/>
            </a:lvl1pPr>
          </a:lstStyle>
          <a:p>
            <a:r>
              <a:rPr lang="en-US"/>
              <a:t>Click to edit Master title style</a:t>
            </a:r>
          </a:p>
        </p:txBody>
      </p:sp>
      <p:sp>
        <p:nvSpPr>
          <p:cNvPr id="3" name="Picture Placeholder 2"/>
          <p:cNvSpPr>
            <a:spLocks noGrp="1"/>
          </p:cNvSpPr>
          <p:nvPr>
            <p:ph type="pic" idx="1"/>
          </p:nvPr>
        </p:nvSpPr>
        <p:spPr>
          <a:xfrm>
            <a:off x="5161852" y="1470660"/>
            <a:ext cx="15801023" cy="9875520"/>
          </a:xfrm>
        </p:spPr>
        <p:txBody>
          <a:bodyPr/>
          <a:lstStyle>
            <a:lvl1pPr marL="0" indent="0">
              <a:buNone/>
              <a:defRPr sz="8600"/>
            </a:lvl1pPr>
            <a:lvl2pPr marL="1222690" indent="0">
              <a:buNone/>
              <a:defRPr sz="7500"/>
            </a:lvl2pPr>
            <a:lvl3pPr marL="2445380" indent="0">
              <a:buNone/>
              <a:defRPr sz="6400"/>
            </a:lvl3pPr>
            <a:lvl4pPr marL="3668070" indent="0">
              <a:buNone/>
              <a:defRPr sz="5300"/>
            </a:lvl4pPr>
            <a:lvl5pPr marL="4890760" indent="0">
              <a:buNone/>
              <a:defRPr sz="5300"/>
            </a:lvl5pPr>
            <a:lvl6pPr marL="6113450" indent="0">
              <a:buNone/>
              <a:defRPr sz="5300"/>
            </a:lvl6pPr>
            <a:lvl7pPr marL="7336140" indent="0">
              <a:buNone/>
              <a:defRPr sz="5300"/>
            </a:lvl7pPr>
            <a:lvl8pPr marL="8558830" indent="0">
              <a:buNone/>
              <a:defRPr sz="5300"/>
            </a:lvl8pPr>
            <a:lvl9pPr marL="9781520" indent="0">
              <a:buNone/>
              <a:defRPr sz="5300"/>
            </a:lvl9pPr>
          </a:lstStyle>
          <a:p>
            <a:endParaRPr lang="en-US"/>
          </a:p>
        </p:txBody>
      </p:sp>
      <p:sp>
        <p:nvSpPr>
          <p:cNvPr id="4" name="Text Placeholder 3"/>
          <p:cNvSpPr>
            <a:spLocks noGrp="1"/>
          </p:cNvSpPr>
          <p:nvPr>
            <p:ph type="body" sz="half" idx="2"/>
          </p:nvPr>
        </p:nvSpPr>
        <p:spPr>
          <a:xfrm>
            <a:off x="5161852" y="12881611"/>
            <a:ext cx="15801023" cy="1931669"/>
          </a:xfrm>
        </p:spPr>
        <p:txBody>
          <a:bodyPr/>
          <a:lstStyle>
            <a:lvl1pPr marL="0" indent="0">
              <a:buNone/>
              <a:defRPr sz="3700"/>
            </a:lvl1pPr>
            <a:lvl2pPr marL="1222690" indent="0">
              <a:buNone/>
              <a:defRPr sz="3200"/>
            </a:lvl2pPr>
            <a:lvl3pPr marL="2445380" indent="0">
              <a:buNone/>
              <a:defRPr sz="2700"/>
            </a:lvl3pPr>
            <a:lvl4pPr marL="3668070" indent="0">
              <a:buNone/>
              <a:defRPr sz="2400"/>
            </a:lvl4pPr>
            <a:lvl5pPr marL="4890760" indent="0">
              <a:buNone/>
              <a:defRPr sz="2400"/>
            </a:lvl5pPr>
            <a:lvl6pPr marL="6113450" indent="0">
              <a:buNone/>
              <a:defRPr sz="2400"/>
            </a:lvl6pPr>
            <a:lvl7pPr marL="7336140" indent="0">
              <a:buNone/>
              <a:defRPr sz="2400"/>
            </a:lvl7pPr>
            <a:lvl8pPr marL="8558830" indent="0">
              <a:buNone/>
              <a:defRPr sz="2400"/>
            </a:lvl8pPr>
            <a:lvl9pPr marL="978152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493CB1F0-95FD-4D46-80B9-71A8FA225392}"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DC580-DC71-4340-B12E-169A3082D22D}" type="slidenum">
              <a:rPr lang="en-US" smtClean="0"/>
              <a:t>‹#›</a:t>
            </a:fld>
            <a:endParaRPr lang="en-US"/>
          </a:p>
        </p:txBody>
      </p:sp>
    </p:spTree>
    <p:extLst>
      <p:ext uri="{BB962C8B-B14F-4D97-AF65-F5344CB8AC3E}">
        <p14:creationId xmlns:p14="http://schemas.microsoft.com/office/powerpoint/2010/main" val="4121605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16752" y="659131"/>
            <a:ext cx="23701534" cy="2743200"/>
          </a:xfrm>
          <a:prstGeom prst="rect">
            <a:avLst/>
          </a:prstGeom>
        </p:spPr>
        <p:txBody>
          <a:bodyPr vert="horz" lIns="244538" tIns="122269" rIns="244538" bIns="122269" rtlCol="0" anchor="ctr">
            <a:normAutofit/>
          </a:bodyPr>
          <a:lstStyle/>
          <a:p>
            <a:r>
              <a:rPr lang="en-US"/>
              <a:t>Click to edit Master title style</a:t>
            </a:r>
          </a:p>
        </p:txBody>
      </p:sp>
      <p:sp>
        <p:nvSpPr>
          <p:cNvPr id="3" name="Text Placeholder 2"/>
          <p:cNvSpPr>
            <a:spLocks noGrp="1"/>
          </p:cNvSpPr>
          <p:nvPr>
            <p:ph type="body" idx="1"/>
          </p:nvPr>
        </p:nvSpPr>
        <p:spPr>
          <a:xfrm>
            <a:off x="1316752" y="3840481"/>
            <a:ext cx="23701534" cy="10862311"/>
          </a:xfrm>
          <a:prstGeom prst="rect">
            <a:avLst/>
          </a:prstGeom>
        </p:spPr>
        <p:txBody>
          <a:bodyPr vert="horz" lIns="244538" tIns="122269" rIns="244538" bIns="12226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16752" y="15255241"/>
            <a:ext cx="6144842" cy="876300"/>
          </a:xfrm>
          <a:prstGeom prst="rect">
            <a:avLst/>
          </a:prstGeom>
        </p:spPr>
        <p:txBody>
          <a:bodyPr vert="horz" lIns="244538" tIns="122269" rIns="244538" bIns="122269" rtlCol="0" anchor="ctr"/>
          <a:lstStyle>
            <a:lvl1pPr algn="l">
              <a:defRPr sz="3200">
                <a:solidFill>
                  <a:schemeClr val="tx1">
                    <a:tint val="75000"/>
                  </a:schemeClr>
                </a:solidFill>
              </a:defRPr>
            </a:lvl1pPr>
          </a:lstStyle>
          <a:p>
            <a:fld id="{493CB1F0-95FD-4D46-80B9-71A8FA225392}" type="datetimeFigureOut">
              <a:rPr lang="en-US" smtClean="0"/>
              <a:t>10/23/19</a:t>
            </a:fld>
            <a:endParaRPr lang="en-US"/>
          </a:p>
        </p:txBody>
      </p:sp>
      <p:sp>
        <p:nvSpPr>
          <p:cNvPr id="5" name="Footer Placeholder 4"/>
          <p:cNvSpPr>
            <a:spLocks noGrp="1"/>
          </p:cNvSpPr>
          <p:nvPr>
            <p:ph type="ftr" sz="quarter" idx="3"/>
          </p:nvPr>
        </p:nvSpPr>
        <p:spPr>
          <a:xfrm>
            <a:off x="8997805" y="15255241"/>
            <a:ext cx="8339429" cy="876300"/>
          </a:xfrm>
          <a:prstGeom prst="rect">
            <a:avLst/>
          </a:prstGeom>
        </p:spPr>
        <p:txBody>
          <a:bodyPr vert="horz" lIns="244538" tIns="122269" rIns="244538" bIns="122269" rtlCol="0" anchor="ctr"/>
          <a:lstStyle>
            <a:lvl1pPr algn="ctr">
              <a:defRPr sz="3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8873444" y="15255241"/>
            <a:ext cx="6144842" cy="876300"/>
          </a:xfrm>
          <a:prstGeom prst="rect">
            <a:avLst/>
          </a:prstGeom>
        </p:spPr>
        <p:txBody>
          <a:bodyPr vert="horz" lIns="244538" tIns="122269" rIns="244538" bIns="122269" rtlCol="0" anchor="ctr"/>
          <a:lstStyle>
            <a:lvl1pPr algn="r">
              <a:defRPr sz="3200">
                <a:solidFill>
                  <a:schemeClr val="tx1">
                    <a:tint val="75000"/>
                  </a:schemeClr>
                </a:solidFill>
              </a:defRPr>
            </a:lvl1pPr>
          </a:lstStyle>
          <a:p>
            <a:fld id="{382DC580-DC71-4340-B12E-169A3082D22D}" type="slidenum">
              <a:rPr lang="en-US" smtClean="0"/>
              <a:t>‹#›</a:t>
            </a:fld>
            <a:endParaRPr lang="en-US"/>
          </a:p>
        </p:txBody>
      </p:sp>
    </p:spTree>
    <p:extLst>
      <p:ext uri="{BB962C8B-B14F-4D97-AF65-F5344CB8AC3E}">
        <p14:creationId xmlns:p14="http://schemas.microsoft.com/office/powerpoint/2010/main" val="91375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2690" rtl="0" eaLnBrk="1" latinLnBrk="0" hangingPunct="1">
        <a:spcBef>
          <a:spcPct val="0"/>
        </a:spcBef>
        <a:buNone/>
        <a:defRPr sz="11800" kern="1200">
          <a:solidFill>
            <a:schemeClr val="tx1"/>
          </a:solidFill>
          <a:latin typeface="+mj-lt"/>
          <a:ea typeface="+mj-ea"/>
          <a:cs typeface="+mj-cs"/>
        </a:defRPr>
      </a:lvl1pPr>
    </p:titleStyle>
    <p:bodyStyle>
      <a:lvl1pPr marL="917017" indent="-917017" algn="l" defTabSz="1222690" rtl="0" eaLnBrk="1" latinLnBrk="0" hangingPunct="1">
        <a:spcBef>
          <a:spcPct val="20000"/>
        </a:spcBef>
        <a:buFont typeface="Arial"/>
        <a:buChar char="•"/>
        <a:defRPr sz="8600" kern="1200">
          <a:solidFill>
            <a:schemeClr val="tx1"/>
          </a:solidFill>
          <a:latin typeface="+mn-lt"/>
          <a:ea typeface="+mn-ea"/>
          <a:cs typeface="+mn-cs"/>
        </a:defRPr>
      </a:lvl1pPr>
      <a:lvl2pPr marL="1986871" indent="-764181" algn="l" defTabSz="1222690" rtl="0" eaLnBrk="1" latinLnBrk="0" hangingPunct="1">
        <a:spcBef>
          <a:spcPct val="20000"/>
        </a:spcBef>
        <a:buFont typeface="Arial"/>
        <a:buChar char="–"/>
        <a:defRPr sz="7500" kern="1200">
          <a:solidFill>
            <a:schemeClr val="tx1"/>
          </a:solidFill>
          <a:latin typeface="+mn-lt"/>
          <a:ea typeface="+mn-ea"/>
          <a:cs typeface="+mn-cs"/>
        </a:defRPr>
      </a:lvl2pPr>
      <a:lvl3pPr marL="3056725" indent="-611345" algn="l" defTabSz="1222690" rtl="0" eaLnBrk="1" latinLnBrk="0" hangingPunct="1">
        <a:spcBef>
          <a:spcPct val="20000"/>
        </a:spcBef>
        <a:buFont typeface="Arial"/>
        <a:buChar char="•"/>
        <a:defRPr sz="6400" kern="1200">
          <a:solidFill>
            <a:schemeClr val="tx1"/>
          </a:solidFill>
          <a:latin typeface="+mn-lt"/>
          <a:ea typeface="+mn-ea"/>
          <a:cs typeface="+mn-cs"/>
        </a:defRPr>
      </a:lvl3pPr>
      <a:lvl4pPr marL="4279415" indent="-611345" algn="l" defTabSz="1222690" rtl="0" eaLnBrk="1" latinLnBrk="0" hangingPunct="1">
        <a:spcBef>
          <a:spcPct val="20000"/>
        </a:spcBef>
        <a:buFont typeface="Arial"/>
        <a:buChar char="–"/>
        <a:defRPr sz="5300" kern="1200">
          <a:solidFill>
            <a:schemeClr val="tx1"/>
          </a:solidFill>
          <a:latin typeface="+mn-lt"/>
          <a:ea typeface="+mn-ea"/>
          <a:cs typeface="+mn-cs"/>
        </a:defRPr>
      </a:lvl4pPr>
      <a:lvl5pPr marL="5502105" indent="-611345" algn="l" defTabSz="1222690" rtl="0" eaLnBrk="1" latinLnBrk="0" hangingPunct="1">
        <a:spcBef>
          <a:spcPct val="20000"/>
        </a:spcBef>
        <a:buFont typeface="Arial"/>
        <a:buChar char="»"/>
        <a:defRPr sz="5300" kern="1200">
          <a:solidFill>
            <a:schemeClr val="tx1"/>
          </a:solidFill>
          <a:latin typeface="+mn-lt"/>
          <a:ea typeface="+mn-ea"/>
          <a:cs typeface="+mn-cs"/>
        </a:defRPr>
      </a:lvl5pPr>
      <a:lvl6pPr marL="6724795" indent="-611345" algn="l" defTabSz="1222690" rtl="0" eaLnBrk="1" latinLnBrk="0" hangingPunct="1">
        <a:spcBef>
          <a:spcPct val="20000"/>
        </a:spcBef>
        <a:buFont typeface="Arial"/>
        <a:buChar char="•"/>
        <a:defRPr sz="5300" kern="1200">
          <a:solidFill>
            <a:schemeClr val="tx1"/>
          </a:solidFill>
          <a:latin typeface="+mn-lt"/>
          <a:ea typeface="+mn-ea"/>
          <a:cs typeface="+mn-cs"/>
        </a:defRPr>
      </a:lvl6pPr>
      <a:lvl7pPr marL="7947485" indent="-611345" algn="l" defTabSz="1222690" rtl="0" eaLnBrk="1" latinLnBrk="0" hangingPunct="1">
        <a:spcBef>
          <a:spcPct val="20000"/>
        </a:spcBef>
        <a:buFont typeface="Arial"/>
        <a:buChar char="•"/>
        <a:defRPr sz="5300" kern="1200">
          <a:solidFill>
            <a:schemeClr val="tx1"/>
          </a:solidFill>
          <a:latin typeface="+mn-lt"/>
          <a:ea typeface="+mn-ea"/>
          <a:cs typeface="+mn-cs"/>
        </a:defRPr>
      </a:lvl7pPr>
      <a:lvl8pPr marL="9170175" indent="-611345" algn="l" defTabSz="1222690" rtl="0" eaLnBrk="1" latinLnBrk="0" hangingPunct="1">
        <a:spcBef>
          <a:spcPct val="20000"/>
        </a:spcBef>
        <a:buFont typeface="Arial"/>
        <a:buChar char="•"/>
        <a:defRPr sz="5300" kern="1200">
          <a:solidFill>
            <a:schemeClr val="tx1"/>
          </a:solidFill>
          <a:latin typeface="+mn-lt"/>
          <a:ea typeface="+mn-ea"/>
          <a:cs typeface="+mn-cs"/>
        </a:defRPr>
      </a:lvl8pPr>
      <a:lvl9pPr marL="10392865" indent="-611345" algn="l" defTabSz="1222690"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22690" rtl="0" eaLnBrk="1" latinLnBrk="0" hangingPunct="1">
        <a:defRPr sz="4800" kern="1200">
          <a:solidFill>
            <a:schemeClr val="tx1"/>
          </a:solidFill>
          <a:latin typeface="+mn-lt"/>
          <a:ea typeface="+mn-ea"/>
          <a:cs typeface="+mn-cs"/>
        </a:defRPr>
      </a:lvl1pPr>
      <a:lvl2pPr marL="1222690" algn="l" defTabSz="1222690" rtl="0" eaLnBrk="1" latinLnBrk="0" hangingPunct="1">
        <a:defRPr sz="4800" kern="1200">
          <a:solidFill>
            <a:schemeClr val="tx1"/>
          </a:solidFill>
          <a:latin typeface="+mn-lt"/>
          <a:ea typeface="+mn-ea"/>
          <a:cs typeface="+mn-cs"/>
        </a:defRPr>
      </a:lvl2pPr>
      <a:lvl3pPr marL="2445380" algn="l" defTabSz="1222690" rtl="0" eaLnBrk="1" latinLnBrk="0" hangingPunct="1">
        <a:defRPr sz="4800" kern="1200">
          <a:solidFill>
            <a:schemeClr val="tx1"/>
          </a:solidFill>
          <a:latin typeface="+mn-lt"/>
          <a:ea typeface="+mn-ea"/>
          <a:cs typeface="+mn-cs"/>
        </a:defRPr>
      </a:lvl3pPr>
      <a:lvl4pPr marL="3668070" algn="l" defTabSz="1222690" rtl="0" eaLnBrk="1" latinLnBrk="0" hangingPunct="1">
        <a:defRPr sz="4800" kern="1200">
          <a:solidFill>
            <a:schemeClr val="tx1"/>
          </a:solidFill>
          <a:latin typeface="+mn-lt"/>
          <a:ea typeface="+mn-ea"/>
          <a:cs typeface="+mn-cs"/>
        </a:defRPr>
      </a:lvl4pPr>
      <a:lvl5pPr marL="4890760" algn="l" defTabSz="1222690" rtl="0" eaLnBrk="1" latinLnBrk="0" hangingPunct="1">
        <a:defRPr sz="4800" kern="1200">
          <a:solidFill>
            <a:schemeClr val="tx1"/>
          </a:solidFill>
          <a:latin typeface="+mn-lt"/>
          <a:ea typeface="+mn-ea"/>
          <a:cs typeface="+mn-cs"/>
        </a:defRPr>
      </a:lvl5pPr>
      <a:lvl6pPr marL="6113450" algn="l" defTabSz="1222690" rtl="0" eaLnBrk="1" latinLnBrk="0" hangingPunct="1">
        <a:defRPr sz="4800" kern="1200">
          <a:solidFill>
            <a:schemeClr val="tx1"/>
          </a:solidFill>
          <a:latin typeface="+mn-lt"/>
          <a:ea typeface="+mn-ea"/>
          <a:cs typeface="+mn-cs"/>
        </a:defRPr>
      </a:lvl6pPr>
      <a:lvl7pPr marL="7336140" algn="l" defTabSz="1222690" rtl="0" eaLnBrk="1" latinLnBrk="0" hangingPunct="1">
        <a:defRPr sz="4800" kern="1200">
          <a:solidFill>
            <a:schemeClr val="tx1"/>
          </a:solidFill>
          <a:latin typeface="+mn-lt"/>
          <a:ea typeface="+mn-ea"/>
          <a:cs typeface="+mn-cs"/>
        </a:defRPr>
      </a:lvl7pPr>
      <a:lvl8pPr marL="8558830" algn="l" defTabSz="1222690" rtl="0" eaLnBrk="1" latinLnBrk="0" hangingPunct="1">
        <a:defRPr sz="4800" kern="1200">
          <a:solidFill>
            <a:schemeClr val="tx1"/>
          </a:solidFill>
          <a:latin typeface="+mn-lt"/>
          <a:ea typeface="+mn-ea"/>
          <a:cs typeface="+mn-cs"/>
        </a:defRPr>
      </a:lvl8pPr>
      <a:lvl9pPr marL="9781520" algn="l" defTabSz="122269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oleObject" Target="../embeddings/oleObject3.bin"/><Relationship Id="rId18" Type="http://schemas.openxmlformats.org/officeDocument/2006/relationships/hyperlink" Target="https://www.hycom.org/dataserver" TargetMode="External"/><Relationship Id="rId26" Type="http://schemas.openxmlformats.org/officeDocument/2006/relationships/image" Target="../media/image16.png"/><Relationship Id="rId3" Type="http://schemas.openxmlformats.org/officeDocument/2006/relationships/video" Target="../media/media1.mp4"/><Relationship Id="rId21"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emf"/><Relationship Id="rId17" Type="http://schemas.openxmlformats.org/officeDocument/2006/relationships/hyperlink" Target="https://www.ngdc.noaa.gov/mgg/global/" TargetMode="External"/><Relationship Id="rId25" Type="http://schemas.openxmlformats.org/officeDocument/2006/relationships/image" Target="../media/image15.png"/><Relationship Id="rId2" Type="http://schemas.microsoft.com/office/2007/relationships/media" Target="../media/media1.mp4"/><Relationship Id="rId16" Type="http://schemas.openxmlformats.org/officeDocument/2006/relationships/image" Target="../media/image4.emf"/><Relationship Id="rId20" Type="http://schemas.openxmlformats.org/officeDocument/2006/relationships/image" Target="../media/image10.png"/><Relationship Id="rId29" Type="http://schemas.openxmlformats.org/officeDocument/2006/relationships/image" Target="../media/image18.tiff"/><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oleObject" Target="../embeddings/oleObject2.bin"/><Relationship Id="rId24" Type="http://schemas.openxmlformats.org/officeDocument/2006/relationships/image" Target="../media/image14.png"/><Relationship Id="rId5" Type="http://schemas.openxmlformats.org/officeDocument/2006/relationships/image" Target="../media/image5.png"/><Relationship Id="rId15" Type="http://schemas.openxmlformats.org/officeDocument/2006/relationships/oleObject" Target="../embeddings/oleObject4.bin"/><Relationship Id="rId23" Type="http://schemas.openxmlformats.org/officeDocument/2006/relationships/image" Target="../media/image13.png"/><Relationship Id="rId28" Type="http://schemas.openxmlformats.org/officeDocument/2006/relationships/image" Target="../media/image17.png"/><Relationship Id="rId10" Type="http://schemas.openxmlformats.org/officeDocument/2006/relationships/image" Target="../media/image1.emf"/><Relationship Id="rId19" Type="http://schemas.openxmlformats.org/officeDocument/2006/relationships/image" Target="../media/image9.png"/><Relationship Id="rId4" Type="http://schemas.openxmlformats.org/officeDocument/2006/relationships/slideLayout" Target="../slideLayouts/slideLayout1.xml"/><Relationship Id="rId9" Type="http://schemas.openxmlformats.org/officeDocument/2006/relationships/oleObject" Target="../embeddings/oleObject1.bin"/><Relationship Id="rId14" Type="http://schemas.openxmlformats.org/officeDocument/2006/relationships/image" Target="../media/image3.emf"/><Relationship Id="rId22" Type="http://schemas.openxmlformats.org/officeDocument/2006/relationships/image" Target="../media/image12.png"/><Relationship Id="rId27" Type="http://schemas.openxmlformats.org/officeDocument/2006/relationships/hyperlink" Target="http://portal.gplates.org/cesium/?view=Biosphe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sites_1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36258" y="7044506"/>
            <a:ext cx="4032503" cy="2047615"/>
          </a:xfrm>
          <a:prstGeom prst="rect">
            <a:avLst/>
          </a:prstGeom>
        </p:spPr>
      </p:pic>
      <p:pic>
        <p:nvPicPr>
          <p:cNvPr id="33" name="Picture 32" descr="sites_8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60265" y="5811446"/>
            <a:ext cx="4032503" cy="2047615"/>
          </a:xfrm>
          <a:prstGeom prst="rect">
            <a:avLst/>
          </a:prstGeom>
        </p:spPr>
      </p:pic>
      <p:pic>
        <p:nvPicPr>
          <p:cNvPr id="32" name="Picture 31" descr="sites_4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36258" y="4576852"/>
            <a:ext cx="4032503" cy="2047615"/>
          </a:xfrm>
          <a:prstGeom prst="rect">
            <a:avLst/>
          </a:prstGeom>
        </p:spPr>
      </p:pic>
      <p:pic>
        <p:nvPicPr>
          <p:cNvPr id="30" name="Picture 29" descr="sites_2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60265" y="3342258"/>
            <a:ext cx="4032503" cy="2047615"/>
          </a:xfrm>
          <a:prstGeom prst="rect">
            <a:avLst/>
          </a:prstGeom>
        </p:spPr>
      </p:pic>
      <p:sp>
        <p:nvSpPr>
          <p:cNvPr id="4" name="Rectangle 3"/>
          <p:cNvSpPr/>
          <p:nvPr/>
        </p:nvSpPr>
        <p:spPr>
          <a:xfrm>
            <a:off x="335891" y="-120184"/>
            <a:ext cx="17189054" cy="1015663"/>
          </a:xfrm>
          <a:prstGeom prst="rect">
            <a:avLst/>
          </a:prstGeom>
        </p:spPr>
        <p:txBody>
          <a:bodyPr wrap="square">
            <a:spAutoFit/>
          </a:bodyPr>
          <a:lstStyle/>
          <a:p>
            <a:r>
              <a:rPr lang="en-US" sz="6000" b="1" dirty="0"/>
              <a:t>Mapping the Deep Subsurface Biosphere on a Sphere</a:t>
            </a:r>
          </a:p>
        </p:txBody>
      </p:sp>
      <p:sp>
        <p:nvSpPr>
          <p:cNvPr id="8" name="TextBox 7"/>
          <p:cNvSpPr txBox="1"/>
          <p:nvPr/>
        </p:nvSpPr>
        <p:spPr>
          <a:xfrm>
            <a:off x="10562050" y="2638279"/>
            <a:ext cx="1908470" cy="646331"/>
          </a:xfrm>
          <a:prstGeom prst="rect">
            <a:avLst/>
          </a:prstGeom>
          <a:noFill/>
        </p:spPr>
        <p:txBody>
          <a:bodyPr wrap="none" rtlCol="0">
            <a:spAutoFit/>
          </a:bodyPr>
          <a:lstStyle/>
          <a:p>
            <a:r>
              <a:rPr lang="en-US" sz="3600" b="1" dirty="0"/>
              <a:t>Methods</a:t>
            </a:r>
          </a:p>
        </p:txBody>
      </p:sp>
      <p:sp>
        <p:nvSpPr>
          <p:cNvPr id="9" name="TextBox 8"/>
          <p:cNvSpPr txBox="1"/>
          <p:nvPr/>
        </p:nvSpPr>
        <p:spPr>
          <a:xfrm>
            <a:off x="2440988" y="2638279"/>
            <a:ext cx="2319190" cy="646331"/>
          </a:xfrm>
          <a:prstGeom prst="rect">
            <a:avLst/>
          </a:prstGeom>
          <a:noFill/>
        </p:spPr>
        <p:txBody>
          <a:bodyPr wrap="none" rtlCol="0">
            <a:spAutoFit/>
          </a:bodyPr>
          <a:lstStyle/>
          <a:p>
            <a:r>
              <a:rPr lang="en-US" sz="3600" b="1" dirty="0"/>
              <a:t>Motivation</a:t>
            </a:r>
          </a:p>
        </p:txBody>
      </p:sp>
      <p:sp>
        <p:nvSpPr>
          <p:cNvPr id="10" name="TextBox 9"/>
          <p:cNvSpPr txBox="1"/>
          <p:nvPr/>
        </p:nvSpPr>
        <p:spPr>
          <a:xfrm>
            <a:off x="21089604" y="2638279"/>
            <a:ext cx="1566505" cy="646331"/>
          </a:xfrm>
          <a:prstGeom prst="rect">
            <a:avLst/>
          </a:prstGeom>
          <a:noFill/>
        </p:spPr>
        <p:txBody>
          <a:bodyPr wrap="none" rtlCol="0">
            <a:spAutoFit/>
          </a:bodyPr>
          <a:lstStyle/>
          <a:p>
            <a:r>
              <a:rPr lang="en-US" sz="3600" b="1" dirty="0"/>
              <a:t>Results</a:t>
            </a:r>
          </a:p>
        </p:txBody>
      </p:sp>
      <p:sp>
        <p:nvSpPr>
          <p:cNvPr id="11" name="TextBox 10"/>
          <p:cNvSpPr txBox="1"/>
          <p:nvPr/>
        </p:nvSpPr>
        <p:spPr>
          <a:xfrm>
            <a:off x="7869667" y="6179704"/>
            <a:ext cx="6472295" cy="461665"/>
          </a:xfrm>
          <a:prstGeom prst="rect">
            <a:avLst/>
          </a:prstGeom>
          <a:noFill/>
        </p:spPr>
        <p:txBody>
          <a:bodyPr wrap="none" rtlCol="0">
            <a:spAutoFit/>
          </a:bodyPr>
          <a:lstStyle/>
          <a:p>
            <a:r>
              <a:rPr lang="en-US" sz="2400" b="1" dirty="0"/>
              <a:t>Continental Crust (after </a:t>
            </a:r>
            <a:r>
              <a:rPr lang="en-US" sz="2400" b="1" dirty="0" err="1"/>
              <a:t>Magnabosco</a:t>
            </a:r>
            <a:r>
              <a:rPr lang="en-US" sz="2400" b="1" dirty="0"/>
              <a:t> et al., 2018) </a:t>
            </a:r>
          </a:p>
        </p:txBody>
      </p:sp>
      <p:sp>
        <p:nvSpPr>
          <p:cNvPr id="12" name="TextBox 11"/>
          <p:cNvSpPr txBox="1"/>
          <p:nvPr/>
        </p:nvSpPr>
        <p:spPr>
          <a:xfrm>
            <a:off x="7869667" y="8069081"/>
            <a:ext cx="5397331" cy="461665"/>
          </a:xfrm>
          <a:prstGeom prst="rect">
            <a:avLst/>
          </a:prstGeom>
          <a:noFill/>
        </p:spPr>
        <p:txBody>
          <a:bodyPr wrap="none" rtlCol="0">
            <a:spAutoFit/>
          </a:bodyPr>
          <a:lstStyle/>
          <a:p>
            <a:r>
              <a:rPr lang="en-US" sz="2400" b="1" dirty="0"/>
              <a:t>Ocean Crust (after </a:t>
            </a:r>
            <a:r>
              <a:rPr lang="en-US" sz="2400" b="1" dirty="0" err="1"/>
              <a:t>Heberling</a:t>
            </a:r>
            <a:r>
              <a:rPr lang="en-US" sz="2400" b="1" dirty="0"/>
              <a:t> et al., 2010)</a:t>
            </a:r>
          </a:p>
        </p:txBody>
      </p:sp>
      <p:sp>
        <p:nvSpPr>
          <p:cNvPr id="13" name="TextBox 12"/>
          <p:cNvSpPr txBox="1"/>
          <p:nvPr/>
        </p:nvSpPr>
        <p:spPr>
          <a:xfrm>
            <a:off x="7869667" y="9958457"/>
            <a:ext cx="5835702" cy="461665"/>
          </a:xfrm>
          <a:prstGeom prst="rect">
            <a:avLst/>
          </a:prstGeom>
          <a:noFill/>
        </p:spPr>
        <p:txBody>
          <a:bodyPr wrap="none" rtlCol="0">
            <a:spAutoFit/>
          </a:bodyPr>
          <a:lstStyle/>
          <a:p>
            <a:r>
              <a:rPr lang="en-US" sz="2400" b="1" dirty="0"/>
              <a:t>Ocean Sediments (after </a:t>
            </a:r>
            <a:r>
              <a:rPr lang="en-US" sz="2400" b="1" dirty="0" err="1"/>
              <a:t>LaRowe</a:t>
            </a:r>
            <a:r>
              <a:rPr lang="en-US" sz="2400" b="1" dirty="0"/>
              <a:t> et al., 2017)</a:t>
            </a:r>
          </a:p>
        </p:txBody>
      </p:sp>
      <p:graphicFrame>
        <p:nvGraphicFramePr>
          <p:cNvPr id="14" name="Object 13"/>
          <p:cNvGraphicFramePr>
            <a:graphicFrameLocks noChangeAspect="1"/>
          </p:cNvGraphicFramePr>
          <p:nvPr>
            <p:extLst>
              <p:ext uri="{D42A27DB-BD31-4B8C-83A1-F6EECF244321}">
                <p14:modId xmlns:p14="http://schemas.microsoft.com/office/powerpoint/2010/main" val="573609210"/>
              </p:ext>
            </p:extLst>
          </p:nvPr>
        </p:nvGraphicFramePr>
        <p:xfrm>
          <a:off x="16026560" y="17740345"/>
          <a:ext cx="101600" cy="152400"/>
        </p:xfrm>
        <a:graphic>
          <a:graphicData uri="http://schemas.openxmlformats.org/presentationml/2006/ole">
            <mc:AlternateContent xmlns:mc="http://schemas.openxmlformats.org/markup-compatibility/2006">
              <mc:Choice xmlns:v="urn:schemas-microsoft-com:vml" Requires="v">
                <p:oleObj spid="_x0000_s1181" name="Equation" r:id="rId9" imgW="101600" imgH="152400" progId="Equation.3">
                  <p:embed/>
                </p:oleObj>
              </mc:Choice>
              <mc:Fallback>
                <p:oleObj name="Equation" r:id="rId9" imgW="101600" imgH="152400" progId="Equation.3">
                  <p:embed/>
                  <p:pic>
                    <p:nvPicPr>
                      <p:cNvPr id="0" name=""/>
                      <p:cNvPicPr/>
                      <p:nvPr/>
                    </p:nvPicPr>
                    <p:blipFill>
                      <a:blip r:embed="rId10"/>
                      <a:stretch>
                        <a:fillRect/>
                      </a:stretch>
                    </p:blipFill>
                    <p:spPr>
                      <a:xfrm>
                        <a:off x="16026560" y="17740345"/>
                        <a:ext cx="101600" cy="152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57546127"/>
              </p:ext>
            </p:extLst>
          </p:nvPr>
        </p:nvGraphicFramePr>
        <p:xfrm>
          <a:off x="8176191" y="8465326"/>
          <a:ext cx="5486400" cy="914400"/>
        </p:xfrm>
        <a:graphic>
          <a:graphicData uri="http://schemas.openxmlformats.org/presentationml/2006/ole">
            <mc:AlternateContent xmlns:mc="http://schemas.openxmlformats.org/markup-compatibility/2006">
              <mc:Choice xmlns:v="urn:schemas-microsoft-com:vml" Requires="v">
                <p:oleObj spid="_x0000_s1182" name="Equation" r:id="rId11" imgW="2438400" imgH="406400" progId="Equation.3">
                  <p:embed/>
                </p:oleObj>
              </mc:Choice>
              <mc:Fallback>
                <p:oleObj name="Equation" r:id="rId11" imgW="2438400" imgH="406400" progId="Equation.3">
                  <p:embed/>
                  <p:pic>
                    <p:nvPicPr>
                      <p:cNvPr id="0" name=""/>
                      <p:cNvPicPr/>
                      <p:nvPr/>
                    </p:nvPicPr>
                    <p:blipFill>
                      <a:blip r:embed="rId12"/>
                      <a:stretch>
                        <a:fillRect/>
                      </a:stretch>
                    </p:blipFill>
                    <p:spPr>
                      <a:xfrm>
                        <a:off x="8176191" y="8465326"/>
                        <a:ext cx="5486400" cy="9144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09189714"/>
              </p:ext>
            </p:extLst>
          </p:nvPr>
        </p:nvGraphicFramePr>
        <p:xfrm>
          <a:off x="8176191" y="6580973"/>
          <a:ext cx="4984955" cy="914400"/>
        </p:xfrm>
        <a:graphic>
          <a:graphicData uri="http://schemas.openxmlformats.org/presentationml/2006/ole">
            <mc:AlternateContent xmlns:mc="http://schemas.openxmlformats.org/markup-compatibility/2006">
              <mc:Choice xmlns:v="urn:schemas-microsoft-com:vml" Requires="v">
                <p:oleObj spid="_x0000_s1183" name="Equation" r:id="rId13" imgW="2146300" imgH="393700" progId="Equation.3">
                  <p:embed/>
                </p:oleObj>
              </mc:Choice>
              <mc:Fallback>
                <p:oleObj name="Equation" r:id="rId13" imgW="2146300" imgH="393700" progId="Equation.3">
                  <p:embed/>
                  <p:pic>
                    <p:nvPicPr>
                      <p:cNvPr id="0" name=""/>
                      <p:cNvPicPr/>
                      <p:nvPr/>
                    </p:nvPicPr>
                    <p:blipFill>
                      <a:blip r:embed="rId14"/>
                      <a:stretch>
                        <a:fillRect/>
                      </a:stretch>
                    </p:blipFill>
                    <p:spPr>
                      <a:xfrm>
                        <a:off x="8176191" y="6580973"/>
                        <a:ext cx="4984955" cy="9144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534875422"/>
              </p:ext>
            </p:extLst>
          </p:nvPr>
        </p:nvGraphicFramePr>
        <p:xfrm>
          <a:off x="8150226" y="10350093"/>
          <a:ext cx="4292600" cy="914400"/>
        </p:xfrm>
        <a:graphic>
          <a:graphicData uri="http://schemas.openxmlformats.org/presentationml/2006/ole">
            <mc:AlternateContent xmlns:mc="http://schemas.openxmlformats.org/markup-compatibility/2006">
              <mc:Choice xmlns:v="urn:schemas-microsoft-com:vml" Requires="v">
                <p:oleObj spid="_x0000_s1184" name="Equation" r:id="rId15" imgW="2146300" imgH="457200" progId="Equation.3">
                  <p:embed/>
                </p:oleObj>
              </mc:Choice>
              <mc:Fallback>
                <p:oleObj name="Equation" r:id="rId15" imgW="2146300" imgH="457200" progId="Equation.3">
                  <p:embed/>
                  <p:pic>
                    <p:nvPicPr>
                      <p:cNvPr id="0" name=""/>
                      <p:cNvPicPr/>
                      <p:nvPr/>
                    </p:nvPicPr>
                    <p:blipFill>
                      <a:blip r:embed="rId16"/>
                      <a:stretch>
                        <a:fillRect/>
                      </a:stretch>
                    </p:blipFill>
                    <p:spPr>
                      <a:xfrm>
                        <a:off x="8150226" y="10350093"/>
                        <a:ext cx="4292600" cy="914400"/>
                      </a:xfrm>
                      <a:prstGeom prst="rect">
                        <a:avLst/>
                      </a:prstGeom>
                    </p:spPr>
                  </p:pic>
                </p:oleObj>
              </mc:Fallback>
            </mc:AlternateContent>
          </a:graphicData>
        </a:graphic>
      </p:graphicFrame>
      <p:sp>
        <p:nvSpPr>
          <p:cNvPr id="19" name="TextBox 18"/>
          <p:cNvSpPr txBox="1"/>
          <p:nvPr/>
        </p:nvSpPr>
        <p:spPr>
          <a:xfrm>
            <a:off x="88065" y="3470584"/>
            <a:ext cx="7439549" cy="3650231"/>
          </a:xfrm>
          <a:prstGeom prst="rect">
            <a:avLst/>
          </a:prstGeom>
          <a:noFill/>
        </p:spPr>
        <p:txBody>
          <a:bodyPr wrap="square" rtlCol="0">
            <a:spAutoFit/>
          </a:bodyPr>
          <a:lstStyle/>
          <a:p>
            <a:pPr>
              <a:lnSpc>
                <a:spcPct val="80000"/>
              </a:lnSpc>
            </a:pPr>
            <a:r>
              <a:rPr lang="en-US" sz="2400" dirty="0"/>
              <a:t>We wanted to develop an user-</a:t>
            </a:r>
            <a:r>
              <a:rPr lang="en-US" sz="2400" dirty="0" err="1"/>
              <a:t>friendy</a:t>
            </a:r>
            <a:r>
              <a:rPr lang="en-US" sz="2400" dirty="0"/>
              <a:t> interface to assist researchers with future deep-life research.  Our goals include,</a:t>
            </a:r>
          </a:p>
          <a:p>
            <a:pPr marL="341313" indent="-341313">
              <a:lnSpc>
                <a:spcPct val="80000"/>
              </a:lnSpc>
              <a:tabLst>
                <a:tab pos="465138" algn="l"/>
              </a:tabLst>
            </a:pPr>
            <a:r>
              <a:rPr lang="en-US" sz="2400" dirty="0"/>
              <a:t>- cataloging basic metadata for existing deep-life samples in continental crust, ocean crust, and ocean sediments,</a:t>
            </a:r>
          </a:p>
          <a:p>
            <a:pPr marL="341313" indent="-341313">
              <a:lnSpc>
                <a:spcPct val="80000"/>
              </a:lnSpc>
              <a:tabLst>
                <a:tab pos="465138" algn="l"/>
              </a:tabLst>
            </a:pPr>
            <a:r>
              <a:rPr lang="en-US" sz="2400" dirty="0"/>
              <a:t>- calculating the depth to key isotherm limits  for psychrophiles (20˚C), </a:t>
            </a:r>
            <a:r>
              <a:rPr lang="en-US" sz="2400" dirty="0" err="1"/>
              <a:t>mesophiles</a:t>
            </a:r>
            <a:r>
              <a:rPr lang="en-US" sz="2400" dirty="0"/>
              <a:t> (45˚C), thermophiles (80˚C), and hyperthermophiles (122˚C),</a:t>
            </a:r>
          </a:p>
          <a:p>
            <a:pPr marL="341313" indent="-341313">
              <a:lnSpc>
                <a:spcPct val="80000"/>
              </a:lnSpc>
              <a:tabLst>
                <a:tab pos="465138" algn="l"/>
              </a:tabLst>
            </a:pPr>
            <a:r>
              <a:rPr lang="en-US" sz="2400" dirty="0"/>
              <a:t>- showing the location of these deep-life samples on various map projections, and</a:t>
            </a:r>
          </a:p>
          <a:p>
            <a:pPr marL="341313" indent="-341313">
              <a:lnSpc>
                <a:spcPct val="80000"/>
              </a:lnSpc>
              <a:tabLst>
                <a:tab pos="465138" algn="l"/>
              </a:tabLst>
            </a:pPr>
            <a:r>
              <a:rPr lang="en-US" sz="2400" dirty="0"/>
              <a:t>- indicating whether the deep-life samples for each site are located above, across or below a chosen isotherm.</a:t>
            </a:r>
          </a:p>
        </p:txBody>
      </p:sp>
      <p:sp>
        <p:nvSpPr>
          <p:cNvPr id="20" name="TextBox 19"/>
          <p:cNvSpPr txBox="1"/>
          <p:nvPr/>
        </p:nvSpPr>
        <p:spPr>
          <a:xfrm>
            <a:off x="3054813" y="7684044"/>
            <a:ext cx="1091540" cy="646331"/>
          </a:xfrm>
          <a:prstGeom prst="rect">
            <a:avLst/>
          </a:prstGeom>
          <a:noFill/>
        </p:spPr>
        <p:txBody>
          <a:bodyPr wrap="none" rtlCol="0">
            <a:spAutoFit/>
          </a:bodyPr>
          <a:lstStyle/>
          <a:p>
            <a:r>
              <a:rPr lang="en-US" sz="3600" b="1" dirty="0"/>
              <a:t>Data</a:t>
            </a:r>
          </a:p>
        </p:txBody>
      </p:sp>
      <p:sp>
        <p:nvSpPr>
          <p:cNvPr id="23" name="TextBox 22"/>
          <p:cNvSpPr txBox="1"/>
          <p:nvPr/>
        </p:nvSpPr>
        <p:spPr>
          <a:xfrm>
            <a:off x="335891" y="771890"/>
            <a:ext cx="15648410" cy="1754327"/>
          </a:xfrm>
          <a:prstGeom prst="rect">
            <a:avLst/>
          </a:prstGeom>
          <a:noFill/>
        </p:spPr>
        <p:txBody>
          <a:bodyPr wrap="none" rtlCol="0">
            <a:spAutoFit/>
          </a:bodyPr>
          <a:lstStyle/>
          <a:p>
            <a:r>
              <a:rPr lang="en-US" sz="3600" baseline="30000" dirty="0"/>
              <a:t>1</a:t>
            </a:r>
            <a:r>
              <a:rPr lang="en-US" sz="3600" dirty="0"/>
              <a:t>Pockalny, R., </a:t>
            </a:r>
            <a:r>
              <a:rPr lang="en-US" sz="3600" baseline="30000" dirty="0"/>
              <a:t>2</a:t>
            </a:r>
            <a:r>
              <a:rPr lang="en-US" sz="3600" dirty="0"/>
              <a:t>Zahirovic, S., </a:t>
            </a:r>
            <a:r>
              <a:rPr lang="en-US" sz="3600" baseline="30000" dirty="0"/>
              <a:t>2</a:t>
            </a:r>
            <a:r>
              <a:rPr lang="en-US" sz="3600" dirty="0"/>
              <a:t>Qin X., </a:t>
            </a:r>
            <a:r>
              <a:rPr lang="en-US" sz="3600" baseline="30000" dirty="0"/>
              <a:t>1</a:t>
            </a:r>
            <a:r>
              <a:rPr lang="en-US" sz="3600" dirty="0"/>
              <a:t>Pratt. K., </a:t>
            </a:r>
            <a:r>
              <a:rPr lang="en-US" sz="3600" baseline="30000" dirty="0"/>
              <a:t>1</a:t>
            </a:r>
            <a:r>
              <a:rPr lang="en-US" sz="3600" dirty="0"/>
              <a:t>Trew Crist, D., </a:t>
            </a:r>
            <a:r>
              <a:rPr lang="en-US" sz="3600" baseline="30000" dirty="0"/>
              <a:t>1</a:t>
            </a:r>
            <a:r>
              <a:rPr lang="en-US" sz="3600" dirty="0"/>
              <a:t>Wood, J., </a:t>
            </a:r>
            <a:r>
              <a:rPr lang="en-US" sz="3600" baseline="30000" dirty="0"/>
              <a:t>3</a:t>
            </a:r>
            <a:r>
              <a:rPr lang="en-US" sz="3600" dirty="0"/>
              <a:t>Colwell, F.</a:t>
            </a:r>
          </a:p>
          <a:p>
            <a:r>
              <a:rPr lang="en-US" sz="2400" baseline="30000" dirty="0"/>
              <a:t>   1</a:t>
            </a:r>
            <a:r>
              <a:rPr lang="en-US" sz="2400" dirty="0"/>
              <a:t>DCO Engagement Team, , University of Rhode Island, Graduate School of Oceanography, Narragansett, RI, USA</a:t>
            </a:r>
          </a:p>
          <a:p>
            <a:r>
              <a:rPr lang="en-US" sz="2400" baseline="30000" dirty="0"/>
              <a:t>   2</a:t>
            </a:r>
            <a:r>
              <a:rPr lang="en-US" sz="2400" dirty="0"/>
              <a:t>The University of Sydney, School of Geosciences, Sydney, AU</a:t>
            </a:r>
          </a:p>
          <a:p>
            <a:r>
              <a:rPr lang="en-US" sz="2400" baseline="30000" dirty="0"/>
              <a:t>   3</a:t>
            </a:r>
            <a:r>
              <a:rPr lang="en-US" sz="2400" dirty="0"/>
              <a:t>Oregon State University, College of Earth, Ocean and Atmospheric Sciences, Corvallis, OR, USA</a:t>
            </a:r>
          </a:p>
        </p:txBody>
      </p:sp>
      <p:sp>
        <p:nvSpPr>
          <p:cNvPr id="24" name="TextBox 23"/>
          <p:cNvSpPr txBox="1"/>
          <p:nvPr/>
        </p:nvSpPr>
        <p:spPr>
          <a:xfrm>
            <a:off x="21089604" y="13563975"/>
            <a:ext cx="2309496" cy="646331"/>
          </a:xfrm>
          <a:prstGeom prst="rect">
            <a:avLst/>
          </a:prstGeom>
          <a:noFill/>
        </p:spPr>
        <p:txBody>
          <a:bodyPr wrap="none" rtlCol="0">
            <a:spAutoFit/>
          </a:bodyPr>
          <a:lstStyle/>
          <a:p>
            <a:r>
              <a:rPr lang="en-US" sz="3600" b="1" dirty="0"/>
              <a:t>References</a:t>
            </a:r>
          </a:p>
        </p:txBody>
      </p:sp>
      <p:sp>
        <p:nvSpPr>
          <p:cNvPr id="25" name="TextBox 24"/>
          <p:cNvSpPr txBox="1"/>
          <p:nvPr/>
        </p:nvSpPr>
        <p:spPr>
          <a:xfrm>
            <a:off x="17300274" y="14099940"/>
            <a:ext cx="9034764" cy="2167773"/>
          </a:xfrm>
          <a:prstGeom prst="rect">
            <a:avLst/>
          </a:prstGeom>
          <a:noFill/>
        </p:spPr>
        <p:txBody>
          <a:bodyPr wrap="square" rtlCol="0">
            <a:spAutoFit/>
          </a:bodyPr>
          <a:lstStyle/>
          <a:p>
            <a:pPr marL="396875" indent="-396875">
              <a:lnSpc>
                <a:spcPct val="80000"/>
              </a:lnSpc>
            </a:pPr>
            <a:r>
              <a:rPr lang="en-US" sz="1400" dirty="0"/>
              <a:t>ETOPO1 Global Relief Model. Retrieved from </a:t>
            </a:r>
            <a:r>
              <a:rPr lang="en-US" sz="1400" dirty="0">
                <a:hlinkClick r:id="rId17"/>
              </a:rPr>
              <a:t>https://www.ngdc.noaa.gov/mgg/global/</a:t>
            </a:r>
            <a:r>
              <a:rPr lang="en-US" sz="1400" dirty="0"/>
              <a:t>, March, 2018.</a:t>
            </a:r>
          </a:p>
          <a:p>
            <a:pPr marL="396875" indent="-396875">
              <a:lnSpc>
                <a:spcPct val="80000"/>
              </a:lnSpc>
            </a:pPr>
            <a:r>
              <a:rPr lang="en-US" sz="1400" dirty="0" err="1"/>
              <a:t>Hamza</a:t>
            </a:r>
            <a:r>
              <a:rPr lang="en-US" sz="1400" dirty="0"/>
              <a:t>, V. M., R. R. Cardoso, and CF Ponte </a:t>
            </a:r>
            <a:r>
              <a:rPr lang="en-US" sz="1400" dirty="0" err="1"/>
              <a:t>Neto</a:t>
            </a:r>
            <a:r>
              <a:rPr lang="en-US" sz="1400" dirty="0"/>
              <a:t>. "Spherical harmonic analysis of earth’s conductive heat flow." </a:t>
            </a:r>
            <a:r>
              <a:rPr lang="en-US" sz="1400" i="1" dirty="0"/>
              <a:t>International Journal of Earth Sciences</a:t>
            </a:r>
            <a:r>
              <a:rPr lang="en-US" sz="1400" dirty="0"/>
              <a:t> 97.2 (2008): 205-226.</a:t>
            </a:r>
          </a:p>
          <a:p>
            <a:pPr marL="396875" indent="-396875">
              <a:lnSpc>
                <a:spcPct val="80000"/>
              </a:lnSpc>
            </a:pPr>
            <a:r>
              <a:rPr lang="en-US" sz="1400" dirty="0" err="1"/>
              <a:t>Heberling</a:t>
            </a:r>
            <a:r>
              <a:rPr lang="en-US" sz="1400" dirty="0"/>
              <a:t>, Cara, et al. "Extent of the microbial biosphere in the oceanic crust." </a:t>
            </a:r>
            <a:r>
              <a:rPr lang="en-US" sz="1400" i="1" dirty="0"/>
              <a:t>Geochemistry, Geophysics, </a:t>
            </a:r>
            <a:r>
              <a:rPr lang="en-US" sz="1400" i="1" dirty="0" err="1"/>
              <a:t>Geosystems</a:t>
            </a:r>
            <a:r>
              <a:rPr lang="en-US" sz="1400" dirty="0"/>
              <a:t> 11.8 (2010).</a:t>
            </a:r>
          </a:p>
          <a:p>
            <a:pPr marL="396875" indent="-396875">
              <a:lnSpc>
                <a:spcPct val="80000"/>
              </a:lnSpc>
            </a:pPr>
            <a:r>
              <a:rPr lang="en-US" sz="1400" dirty="0"/>
              <a:t>HYCOM Global Ocean Model. Retrieved from </a:t>
            </a:r>
            <a:r>
              <a:rPr lang="en-US" sz="1400" dirty="0">
                <a:hlinkClick r:id="rId18"/>
              </a:rPr>
              <a:t>https://www.hycom.org/dataserver</a:t>
            </a:r>
            <a:r>
              <a:rPr lang="en-US" sz="1400" dirty="0"/>
              <a:t> July, 2018.</a:t>
            </a:r>
          </a:p>
          <a:p>
            <a:pPr marL="396875" indent="-396875">
              <a:lnSpc>
                <a:spcPct val="80000"/>
              </a:lnSpc>
            </a:pPr>
            <a:r>
              <a:rPr lang="en-US" sz="1400" dirty="0" err="1"/>
              <a:t>LaRowe</a:t>
            </a:r>
            <a:r>
              <a:rPr lang="en-US" sz="1400" dirty="0"/>
              <a:t>, Douglas E., et al. "Temperature and volume of global marine sediments." </a:t>
            </a:r>
            <a:r>
              <a:rPr lang="en-US" sz="1400" i="1" dirty="0"/>
              <a:t>Geology</a:t>
            </a:r>
            <a:r>
              <a:rPr lang="en-US" sz="1400" dirty="0"/>
              <a:t> 45.3 (2017): 275-278.</a:t>
            </a:r>
          </a:p>
          <a:p>
            <a:pPr marL="396875" indent="-396875">
              <a:lnSpc>
                <a:spcPct val="80000"/>
              </a:lnSpc>
            </a:pPr>
            <a:r>
              <a:rPr lang="en-US" sz="1400" dirty="0" err="1"/>
              <a:t>Laske</a:t>
            </a:r>
            <a:r>
              <a:rPr lang="en-US" sz="1400" dirty="0"/>
              <a:t>, G., et al. "CRUST1. 0: An updated global model of Earth’s crust." </a:t>
            </a:r>
            <a:r>
              <a:rPr lang="en-US" sz="1400" i="1" dirty="0" err="1"/>
              <a:t>Geophys</a:t>
            </a:r>
            <a:r>
              <a:rPr lang="en-US" sz="1400" i="1" dirty="0"/>
              <a:t> Res Abs</a:t>
            </a:r>
            <a:r>
              <a:rPr lang="en-US" sz="1400" dirty="0"/>
              <a:t> 14 (2012): 3743.</a:t>
            </a:r>
          </a:p>
          <a:p>
            <a:pPr marL="396875" indent="-396875">
              <a:lnSpc>
                <a:spcPct val="80000"/>
              </a:lnSpc>
            </a:pPr>
            <a:r>
              <a:rPr lang="en-US" sz="1400" dirty="0" err="1"/>
              <a:t>Magnabosco</a:t>
            </a:r>
            <a:r>
              <a:rPr lang="en-US" sz="1400" dirty="0"/>
              <a:t>, C., et al. "The biomass and biodiversity of the continental subsurface." </a:t>
            </a:r>
            <a:r>
              <a:rPr lang="en-US" sz="1400" i="1" dirty="0"/>
              <a:t>Nature Geoscience</a:t>
            </a:r>
            <a:r>
              <a:rPr lang="en-US" sz="1400" dirty="0"/>
              <a:t> 11.10 (2018): 707-717.Sandwell ETOPO</a:t>
            </a:r>
          </a:p>
          <a:p>
            <a:pPr marL="396875" indent="-396875">
              <a:lnSpc>
                <a:spcPct val="80000"/>
              </a:lnSpc>
            </a:pPr>
            <a:r>
              <a:rPr lang="en-US" sz="1400" dirty="0" err="1"/>
              <a:t>Willmott</a:t>
            </a:r>
            <a:r>
              <a:rPr lang="en-US" sz="1400" dirty="0"/>
              <a:t>, </a:t>
            </a:r>
            <a:r>
              <a:rPr lang="en-US" sz="1400" dirty="0" err="1"/>
              <a:t>Cort</a:t>
            </a:r>
            <a:r>
              <a:rPr lang="en-US" sz="1400" dirty="0"/>
              <a:t> J., and Kenji Matsuura. "Terrestrial air temperature and precipitation: Monthly and annual time series (1950–1999) Version 1.02." </a:t>
            </a:r>
            <a:r>
              <a:rPr lang="en-US" sz="1400" i="1" dirty="0"/>
              <a:t>Center for Climatic Research, University of Delaware, Newark</a:t>
            </a:r>
            <a:r>
              <a:rPr lang="en-US" sz="1400" dirty="0"/>
              <a:t> (2001).</a:t>
            </a:r>
          </a:p>
        </p:txBody>
      </p:sp>
      <p:sp>
        <p:nvSpPr>
          <p:cNvPr id="26" name="TextBox 25"/>
          <p:cNvSpPr txBox="1"/>
          <p:nvPr/>
        </p:nvSpPr>
        <p:spPr>
          <a:xfrm>
            <a:off x="1660049" y="14235330"/>
            <a:ext cx="3731460" cy="646331"/>
          </a:xfrm>
          <a:prstGeom prst="rect">
            <a:avLst/>
          </a:prstGeom>
          <a:noFill/>
        </p:spPr>
        <p:txBody>
          <a:bodyPr wrap="none" rtlCol="0">
            <a:spAutoFit/>
          </a:bodyPr>
          <a:lstStyle/>
          <a:p>
            <a:r>
              <a:rPr lang="en-US" sz="3600" b="1" dirty="0"/>
              <a:t>Acknowledgments</a:t>
            </a:r>
          </a:p>
        </p:txBody>
      </p:sp>
      <p:sp>
        <p:nvSpPr>
          <p:cNvPr id="27" name="TextBox 26"/>
          <p:cNvSpPr txBox="1"/>
          <p:nvPr/>
        </p:nvSpPr>
        <p:spPr>
          <a:xfrm>
            <a:off x="193236" y="14981207"/>
            <a:ext cx="7542572" cy="1286506"/>
          </a:xfrm>
          <a:prstGeom prst="rect">
            <a:avLst/>
          </a:prstGeom>
          <a:noFill/>
        </p:spPr>
        <p:txBody>
          <a:bodyPr wrap="square" rtlCol="0">
            <a:spAutoFit/>
          </a:bodyPr>
          <a:lstStyle/>
          <a:p>
            <a:pPr>
              <a:lnSpc>
                <a:spcPct val="80000"/>
              </a:lnSpc>
            </a:pPr>
            <a:r>
              <a:rPr lang="en-US" sz="2400" dirty="0"/>
              <a:t>We thank Julie Huber, Jens </a:t>
            </a:r>
            <a:r>
              <a:rPr lang="en-US" sz="2400" dirty="0" err="1"/>
              <a:t>Kallmeyer</a:t>
            </a:r>
            <a:r>
              <a:rPr lang="en-US" sz="2400" dirty="0"/>
              <a:t>, Beth </a:t>
            </a:r>
            <a:r>
              <a:rPr lang="en-US" sz="2400" dirty="0" err="1"/>
              <a:t>Orcutt</a:t>
            </a:r>
            <a:r>
              <a:rPr lang="en-US" sz="2400" dirty="0"/>
              <a:t>, and Jason Sylvan for providing metadata information of various deep-life samples.  Research activities were partially supported by C-DEBI and DCO.</a:t>
            </a:r>
          </a:p>
        </p:txBody>
      </p:sp>
      <p:cxnSp>
        <p:nvCxnSpPr>
          <p:cNvPr id="29" name="Straight Connector 28"/>
          <p:cNvCxnSpPr/>
          <p:nvPr/>
        </p:nvCxnSpPr>
        <p:spPr>
          <a:xfrm>
            <a:off x="7829842" y="2638279"/>
            <a:ext cx="0" cy="12885011"/>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7177281" y="2638279"/>
            <a:ext cx="0" cy="12885011"/>
          </a:xfrm>
          <a:prstGeom prst="line">
            <a:avLst/>
          </a:prstGeom>
        </p:spPr>
        <p:style>
          <a:lnRef idx="2">
            <a:schemeClr val="accent1"/>
          </a:lnRef>
          <a:fillRef idx="0">
            <a:schemeClr val="accent1"/>
          </a:fillRef>
          <a:effectRef idx="1">
            <a:schemeClr val="accent1"/>
          </a:effectRef>
          <a:fontRef idx="minor">
            <a:schemeClr val="tx1"/>
          </a:fontRef>
        </p:style>
      </p:cxnSp>
      <p:pic>
        <p:nvPicPr>
          <p:cNvPr id="36" name="Picture 35" descr="poster_sed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9464" y="11238261"/>
            <a:ext cx="3566160" cy="1642872"/>
          </a:xfrm>
          <a:prstGeom prst="rect">
            <a:avLst/>
          </a:prstGeom>
        </p:spPr>
      </p:pic>
      <p:pic>
        <p:nvPicPr>
          <p:cNvPr id="37" name="Picture 36" descr="poster_hf.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36704" y="8940719"/>
            <a:ext cx="3499104" cy="1499616"/>
          </a:xfrm>
          <a:prstGeom prst="rect">
            <a:avLst/>
          </a:prstGeom>
        </p:spPr>
      </p:pic>
      <p:pic>
        <p:nvPicPr>
          <p:cNvPr id="38" name="Picture 37" descr="poster_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36704" y="11233689"/>
            <a:ext cx="3499104" cy="1652016"/>
          </a:xfrm>
          <a:prstGeom prst="rect">
            <a:avLst/>
          </a:prstGeom>
        </p:spPr>
      </p:pic>
      <p:pic>
        <p:nvPicPr>
          <p:cNvPr id="39" name="Picture 38" descr="poster_Z.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9464" y="8919383"/>
            <a:ext cx="3636264" cy="1542288"/>
          </a:xfrm>
          <a:prstGeom prst="rect">
            <a:avLst/>
          </a:prstGeom>
        </p:spPr>
      </p:pic>
      <p:sp>
        <p:nvSpPr>
          <p:cNvPr id="40" name="TextBox 39"/>
          <p:cNvSpPr txBox="1"/>
          <p:nvPr/>
        </p:nvSpPr>
        <p:spPr>
          <a:xfrm>
            <a:off x="920619" y="10323066"/>
            <a:ext cx="1531188" cy="369332"/>
          </a:xfrm>
          <a:prstGeom prst="rect">
            <a:avLst/>
          </a:prstGeom>
          <a:noFill/>
        </p:spPr>
        <p:txBody>
          <a:bodyPr wrap="none" rtlCol="0">
            <a:spAutoFit/>
          </a:bodyPr>
          <a:lstStyle/>
          <a:p>
            <a:r>
              <a:rPr lang="en-US" sz="1800" dirty="0"/>
              <a:t>ETOPO1, 2018</a:t>
            </a:r>
          </a:p>
        </p:txBody>
      </p:sp>
      <p:sp>
        <p:nvSpPr>
          <p:cNvPr id="41" name="TextBox 40"/>
          <p:cNvSpPr txBox="1"/>
          <p:nvPr/>
        </p:nvSpPr>
        <p:spPr>
          <a:xfrm>
            <a:off x="4701530" y="10277005"/>
            <a:ext cx="1921319" cy="369332"/>
          </a:xfrm>
          <a:prstGeom prst="rect">
            <a:avLst/>
          </a:prstGeom>
          <a:noFill/>
        </p:spPr>
        <p:txBody>
          <a:bodyPr wrap="none" rtlCol="0">
            <a:spAutoFit/>
          </a:bodyPr>
          <a:lstStyle/>
          <a:p>
            <a:r>
              <a:rPr lang="en-US" sz="1800" dirty="0" err="1"/>
              <a:t>Hamza</a:t>
            </a:r>
            <a:r>
              <a:rPr lang="en-US" sz="1800" dirty="0"/>
              <a:t> et al., 2006</a:t>
            </a:r>
          </a:p>
        </p:txBody>
      </p:sp>
      <p:sp>
        <p:nvSpPr>
          <p:cNvPr id="42" name="TextBox 41"/>
          <p:cNvSpPr txBox="1"/>
          <p:nvPr/>
        </p:nvSpPr>
        <p:spPr>
          <a:xfrm>
            <a:off x="699389" y="12763463"/>
            <a:ext cx="1856060" cy="369332"/>
          </a:xfrm>
          <a:prstGeom prst="rect">
            <a:avLst/>
          </a:prstGeom>
          <a:noFill/>
        </p:spPr>
        <p:txBody>
          <a:bodyPr wrap="none" rtlCol="0">
            <a:spAutoFit/>
          </a:bodyPr>
          <a:lstStyle/>
          <a:p>
            <a:r>
              <a:rPr lang="en-US" sz="1800" dirty="0" err="1"/>
              <a:t>Laske</a:t>
            </a:r>
            <a:r>
              <a:rPr lang="en-US" sz="1800" dirty="0"/>
              <a:t>, et al., 2012</a:t>
            </a:r>
          </a:p>
        </p:txBody>
      </p:sp>
      <p:sp>
        <p:nvSpPr>
          <p:cNvPr id="43" name="TextBox 42"/>
          <p:cNvSpPr txBox="1"/>
          <p:nvPr/>
        </p:nvSpPr>
        <p:spPr>
          <a:xfrm>
            <a:off x="4410928" y="12747587"/>
            <a:ext cx="2750197" cy="646331"/>
          </a:xfrm>
          <a:prstGeom prst="rect">
            <a:avLst/>
          </a:prstGeom>
          <a:noFill/>
        </p:spPr>
        <p:txBody>
          <a:bodyPr wrap="none" rtlCol="0">
            <a:spAutoFit/>
          </a:bodyPr>
          <a:lstStyle/>
          <a:p>
            <a:r>
              <a:rPr lang="en-US" sz="1800" dirty="0" err="1"/>
              <a:t>Willmott</a:t>
            </a:r>
            <a:r>
              <a:rPr lang="en-US" sz="1800" dirty="0"/>
              <a:t> &amp; Matsuura, 2001</a:t>
            </a:r>
          </a:p>
          <a:p>
            <a:r>
              <a:rPr lang="en-US" sz="1800" dirty="0"/>
              <a:t>HYCOM, 2018</a:t>
            </a:r>
          </a:p>
        </p:txBody>
      </p:sp>
      <p:sp>
        <p:nvSpPr>
          <p:cNvPr id="44" name="TextBox 43"/>
          <p:cNvSpPr txBox="1"/>
          <p:nvPr/>
        </p:nvSpPr>
        <p:spPr>
          <a:xfrm>
            <a:off x="13629079" y="6701585"/>
            <a:ext cx="3412739" cy="4533548"/>
          </a:xfrm>
          <a:prstGeom prst="rect">
            <a:avLst/>
          </a:prstGeom>
          <a:noFill/>
          <a:ln>
            <a:solidFill>
              <a:schemeClr val="tx1"/>
            </a:solidFill>
          </a:ln>
        </p:spPr>
        <p:txBody>
          <a:bodyPr wrap="square" rtlCol="0">
            <a:spAutoFit/>
          </a:bodyPr>
          <a:lstStyle/>
          <a:p>
            <a:pPr marL="457200" indent="-457200">
              <a:lnSpc>
                <a:spcPct val="80000"/>
              </a:lnSpc>
            </a:pPr>
            <a:r>
              <a:rPr lang="en-US" sz="1800" dirty="0" err="1"/>
              <a:t>Z</a:t>
            </a:r>
            <a:r>
              <a:rPr lang="en-US" sz="1800" baseline="-25000" dirty="0" err="1"/>
              <a:t>t</a:t>
            </a:r>
            <a:r>
              <a:rPr lang="en-US" sz="1800" dirty="0"/>
              <a:t> 	= depth to isotherm T at given x, y location</a:t>
            </a:r>
          </a:p>
          <a:p>
            <a:pPr marL="457200" indent="-457200">
              <a:lnSpc>
                <a:spcPct val="80000"/>
              </a:lnSpc>
            </a:pPr>
            <a:r>
              <a:rPr lang="en-US" sz="1800" dirty="0" err="1"/>
              <a:t>T</a:t>
            </a:r>
            <a:r>
              <a:rPr lang="en-US" sz="1800" baseline="-25000" dirty="0" err="1"/>
              <a:t>surf</a:t>
            </a:r>
            <a:r>
              <a:rPr lang="en-US" sz="1800" dirty="0"/>
              <a:t>	= land surface temperature at given x, y location</a:t>
            </a:r>
          </a:p>
          <a:p>
            <a:pPr marL="457200" indent="-457200">
              <a:lnSpc>
                <a:spcPct val="80000"/>
              </a:lnSpc>
              <a:tabLst>
                <a:tab pos="236538" algn="l"/>
              </a:tabLst>
            </a:pPr>
            <a:r>
              <a:rPr lang="en-US" sz="1800" dirty="0"/>
              <a:t>Q 		= heat flow at given x, y location</a:t>
            </a:r>
          </a:p>
          <a:p>
            <a:pPr marL="457200" indent="-457200">
              <a:lnSpc>
                <a:spcPct val="80000"/>
              </a:lnSpc>
              <a:tabLst>
                <a:tab pos="236538" algn="l"/>
              </a:tabLst>
            </a:pPr>
            <a:r>
              <a:rPr lang="en-US" sz="1800" dirty="0" err="1"/>
              <a:t>Z</a:t>
            </a:r>
            <a:r>
              <a:rPr lang="en-US" sz="1800" baseline="-25000" dirty="0" err="1"/>
              <a:t>sed</a:t>
            </a:r>
            <a:r>
              <a:rPr lang="en-US" sz="1800" dirty="0"/>
              <a:t> 	= sediment thickness at given </a:t>
            </a:r>
            <a:r>
              <a:rPr lang="en-US" sz="1800" dirty="0" err="1"/>
              <a:t>x,y</a:t>
            </a:r>
            <a:r>
              <a:rPr lang="en-US" sz="1800" dirty="0"/>
              <a:t> location</a:t>
            </a:r>
          </a:p>
          <a:p>
            <a:pPr marL="457200" indent="-457200">
              <a:lnSpc>
                <a:spcPct val="80000"/>
              </a:lnSpc>
              <a:tabLst>
                <a:tab pos="236538" algn="l"/>
              </a:tabLst>
            </a:pPr>
            <a:r>
              <a:rPr lang="en-US" sz="1800" dirty="0" err="1">
                <a:latin typeface="Symbol" charset="2"/>
                <a:cs typeface="Symbol" charset="2"/>
              </a:rPr>
              <a:t>l</a:t>
            </a:r>
            <a:r>
              <a:rPr lang="en-US" sz="1800" baseline="-25000" dirty="0" err="1"/>
              <a:t>rock</a:t>
            </a:r>
            <a:r>
              <a:rPr lang="en-US" sz="1800" dirty="0"/>
              <a:t>	= thermal conductivity of continental rock (3.0 </a:t>
            </a:r>
            <a:r>
              <a:rPr lang="en-US" sz="1800" dirty="0" err="1"/>
              <a:t>mW</a:t>
            </a:r>
            <a:r>
              <a:rPr lang="en-US" sz="1800" dirty="0"/>
              <a:t>/m)</a:t>
            </a:r>
          </a:p>
          <a:p>
            <a:pPr marL="457200" indent="-457200">
              <a:lnSpc>
                <a:spcPct val="80000"/>
              </a:lnSpc>
              <a:tabLst>
                <a:tab pos="236538" algn="l"/>
              </a:tabLst>
            </a:pPr>
            <a:r>
              <a:rPr lang="en-US" sz="1800" dirty="0" err="1">
                <a:latin typeface="Symbol" charset="2"/>
                <a:cs typeface="Symbol" charset="2"/>
              </a:rPr>
              <a:t>l</a:t>
            </a:r>
            <a:r>
              <a:rPr lang="en-US" sz="1800" baseline="-25000" dirty="0" err="1"/>
              <a:t>bas</a:t>
            </a:r>
            <a:r>
              <a:rPr lang="en-US" sz="1800" dirty="0"/>
              <a:t> 	= thermal conductivity of ocean basement (2.0 </a:t>
            </a:r>
            <a:r>
              <a:rPr lang="en-US" sz="1800" dirty="0" err="1"/>
              <a:t>mW</a:t>
            </a:r>
            <a:r>
              <a:rPr lang="en-US" sz="1800" dirty="0"/>
              <a:t>/m)</a:t>
            </a:r>
          </a:p>
          <a:p>
            <a:pPr marL="457200" indent="-457200">
              <a:lnSpc>
                <a:spcPct val="80000"/>
              </a:lnSpc>
              <a:tabLst>
                <a:tab pos="236538" algn="l"/>
              </a:tabLst>
            </a:pPr>
            <a:r>
              <a:rPr lang="en-US" sz="1800" dirty="0" err="1">
                <a:latin typeface="Symbol" charset="2"/>
                <a:cs typeface="Symbol" charset="2"/>
              </a:rPr>
              <a:t>l</a:t>
            </a:r>
            <a:r>
              <a:rPr lang="en-US" sz="1800" baseline="-25000" dirty="0" err="1"/>
              <a:t>sed</a:t>
            </a:r>
            <a:r>
              <a:rPr lang="en-US" sz="1800" dirty="0"/>
              <a:t> 	= thermal conductivity of ocean sediments (0.8 </a:t>
            </a:r>
            <a:r>
              <a:rPr lang="en-US" sz="1800" dirty="0" err="1"/>
              <a:t>mW</a:t>
            </a:r>
            <a:r>
              <a:rPr lang="en-US" sz="1800" dirty="0"/>
              <a:t>/m)</a:t>
            </a:r>
          </a:p>
          <a:p>
            <a:pPr marL="457200" indent="-457200">
              <a:lnSpc>
                <a:spcPct val="80000"/>
              </a:lnSpc>
              <a:tabLst>
                <a:tab pos="236538" algn="l"/>
              </a:tabLst>
            </a:pPr>
            <a:r>
              <a:rPr lang="en-US" sz="1800" dirty="0" err="1">
                <a:latin typeface="Symbol" charset="2"/>
                <a:cs typeface="Symbol" charset="2"/>
              </a:rPr>
              <a:t>l</a:t>
            </a:r>
            <a:r>
              <a:rPr lang="en-US" sz="1800" baseline="-25000" dirty="0" err="1"/>
              <a:t>grains</a:t>
            </a:r>
            <a:r>
              <a:rPr lang="en-US" sz="1800" dirty="0"/>
              <a:t> = thermal conductivity of ocean sediment grains (porosity dependent)</a:t>
            </a:r>
          </a:p>
          <a:p>
            <a:pPr marL="457200" indent="-457200">
              <a:lnSpc>
                <a:spcPct val="80000"/>
              </a:lnSpc>
              <a:tabLst>
                <a:tab pos="236538" algn="l"/>
              </a:tabLst>
            </a:pPr>
            <a:r>
              <a:rPr lang="en-US" sz="1800" dirty="0" err="1">
                <a:latin typeface="Symbol" charset="2"/>
                <a:cs typeface="Symbol" charset="2"/>
              </a:rPr>
              <a:t>l</a:t>
            </a:r>
            <a:r>
              <a:rPr lang="en-US" sz="1800" baseline="-25000" dirty="0" err="1"/>
              <a:t>pores</a:t>
            </a:r>
            <a:r>
              <a:rPr lang="en-US" sz="1800" dirty="0"/>
              <a:t> = thermal conductivity of ocean sediment pores (porosity dependent)</a:t>
            </a:r>
          </a:p>
        </p:txBody>
      </p:sp>
      <p:sp>
        <p:nvSpPr>
          <p:cNvPr id="45" name="TextBox 44"/>
          <p:cNvSpPr txBox="1"/>
          <p:nvPr/>
        </p:nvSpPr>
        <p:spPr>
          <a:xfrm>
            <a:off x="13726302" y="9743174"/>
            <a:ext cx="416917" cy="235962"/>
          </a:xfrm>
          <a:prstGeom prst="rect">
            <a:avLst/>
          </a:prstGeom>
          <a:noFill/>
        </p:spPr>
        <p:txBody>
          <a:bodyPr wrap="none" rtlCol="0">
            <a:spAutoFit/>
          </a:bodyPr>
          <a:lstStyle/>
          <a:p>
            <a:r>
              <a:rPr lang="en-US" sz="1400" baseline="30000" dirty="0"/>
              <a:t>(1-</a:t>
            </a:r>
            <a:r>
              <a:rPr lang="en-US" sz="1400" baseline="30000" dirty="0">
                <a:latin typeface="Symbol" charset="2"/>
                <a:cs typeface="Symbol" charset="2"/>
              </a:rPr>
              <a:t>f</a:t>
            </a:r>
            <a:r>
              <a:rPr lang="en-US" sz="1400" baseline="30000" dirty="0"/>
              <a:t>)</a:t>
            </a:r>
          </a:p>
        </p:txBody>
      </p:sp>
      <p:sp>
        <p:nvSpPr>
          <p:cNvPr id="46" name="TextBox 45"/>
          <p:cNvSpPr txBox="1"/>
          <p:nvPr/>
        </p:nvSpPr>
        <p:spPr>
          <a:xfrm>
            <a:off x="13724937" y="10422539"/>
            <a:ext cx="319610" cy="235962"/>
          </a:xfrm>
          <a:prstGeom prst="rect">
            <a:avLst/>
          </a:prstGeom>
          <a:noFill/>
        </p:spPr>
        <p:txBody>
          <a:bodyPr wrap="none" rtlCol="0">
            <a:spAutoFit/>
          </a:bodyPr>
          <a:lstStyle/>
          <a:p>
            <a:r>
              <a:rPr lang="en-US" sz="1400" baseline="30000" dirty="0"/>
              <a:t>(</a:t>
            </a:r>
            <a:r>
              <a:rPr lang="en-US" sz="1400" baseline="30000" dirty="0">
                <a:latin typeface="Symbol" charset="2"/>
                <a:cs typeface="Symbol" charset="2"/>
              </a:rPr>
              <a:t>f</a:t>
            </a:r>
            <a:r>
              <a:rPr lang="en-US" sz="1400" baseline="30000" dirty="0"/>
              <a:t>)</a:t>
            </a:r>
          </a:p>
        </p:txBody>
      </p:sp>
      <p:sp>
        <p:nvSpPr>
          <p:cNvPr id="49" name="TextBox 48"/>
          <p:cNvSpPr txBox="1"/>
          <p:nvPr/>
        </p:nvSpPr>
        <p:spPr>
          <a:xfrm>
            <a:off x="7954334" y="3284610"/>
            <a:ext cx="9172150" cy="2468368"/>
          </a:xfrm>
          <a:prstGeom prst="rect">
            <a:avLst/>
          </a:prstGeom>
          <a:noFill/>
        </p:spPr>
        <p:txBody>
          <a:bodyPr wrap="square" rtlCol="0">
            <a:spAutoFit/>
          </a:bodyPr>
          <a:lstStyle/>
          <a:p>
            <a:pPr>
              <a:lnSpc>
                <a:spcPct val="80000"/>
              </a:lnSpc>
            </a:pPr>
            <a:r>
              <a:rPr lang="en-US" sz="2400" dirty="0"/>
              <a:t>The depth to a chosen isotherm (</a:t>
            </a:r>
            <a:r>
              <a:rPr lang="en-US" sz="2400" dirty="0" err="1"/>
              <a:t>Z</a:t>
            </a:r>
            <a:r>
              <a:rPr lang="en-US" sz="2400" baseline="-25000" dirty="0" err="1"/>
              <a:t>t</a:t>
            </a:r>
            <a:r>
              <a:rPr lang="en-US" sz="2400" dirty="0"/>
              <a:t>) at given geographic location (x, y) is calculated for continental crust, ocean crust, and ocean sediments, as shown by the equations below.  The depths for the various regions are merged to create </a:t>
            </a:r>
            <a:r>
              <a:rPr lang="en-US" sz="2400" dirty="0" err="1"/>
              <a:t>anisotherm</a:t>
            </a:r>
            <a:r>
              <a:rPr lang="en-US" sz="2400" dirty="0"/>
              <a:t> surface.  This isotherm surface is combined with surface elevation and sediment thickness data to create an “elevation” map of the chosen isotherm.  We then place the location of deep-life samples and use various symbols to indicate whether the data are located above, below or intersect the isotherm.</a:t>
            </a:r>
          </a:p>
        </p:txBody>
      </p:sp>
      <p:pic>
        <p:nvPicPr>
          <p:cNvPr id="51" name="Picture 50" descr="small_map.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883280" y="12024402"/>
            <a:ext cx="3236569" cy="2594728"/>
          </a:xfrm>
          <a:prstGeom prst="rect">
            <a:avLst/>
          </a:prstGeom>
        </p:spPr>
      </p:pic>
      <p:sp>
        <p:nvSpPr>
          <p:cNvPr id="53" name="TextBox 52"/>
          <p:cNvSpPr txBox="1"/>
          <p:nvPr/>
        </p:nvSpPr>
        <p:spPr>
          <a:xfrm>
            <a:off x="7947699" y="14981207"/>
            <a:ext cx="9172150" cy="1286506"/>
          </a:xfrm>
          <a:prstGeom prst="rect">
            <a:avLst/>
          </a:prstGeom>
          <a:noFill/>
        </p:spPr>
        <p:txBody>
          <a:bodyPr wrap="square" rtlCol="0">
            <a:spAutoFit/>
          </a:bodyPr>
          <a:lstStyle/>
          <a:p>
            <a:pPr>
              <a:lnSpc>
                <a:spcPct val="80000"/>
              </a:lnSpc>
            </a:pPr>
            <a:r>
              <a:rPr lang="en-US" sz="2400" dirty="0"/>
              <a:t>Representative cross section of isotherm elevations superimposed on simple geology.  The location of the cross section is indicated on the map of the 122˚C isotherm elevation map with the description of the various symbols indicated.</a:t>
            </a:r>
          </a:p>
        </p:txBody>
      </p:sp>
      <p:pic>
        <p:nvPicPr>
          <p:cNvPr id="55" name="Picture 54" descr="cpt.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668761" y="6048444"/>
            <a:ext cx="670560" cy="1609344"/>
          </a:xfrm>
          <a:prstGeom prst="rect">
            <a:avLst/>
          </a:prstGeom>
        </p:spPr>
      </p:pic>
      <p:sp>
        <p:nvSpPr>
          <p:cNvPr id="59" name="Oval 58"/>
          <p:cNvSpPr/>
          <p:nvPr/>
        </p:nvSpPr>
        <p:spPr>
          <a:xfrm>
            <a:off x="18316378" y="8383097"/>
            <a:ext cx="182880" cy="18288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Isosceles Triangle 59"/>
          <p:cNvSpPr>
            <a:spLocks noChangeAspect="1"/>
          </p:cNvSpPr>
          <p:nvPr/>
        </p:nvSpPr>
        <p:spPr>
          <a:xfrm>
            <a:off x="19496379" y="8383097"/>
            <a:ext cx="182880" cy="157655"/>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1" name="5-Point Star 60"/>
          <p:cNvSpPr/>
          <p:nvPr/>
        </p:nvSpPr>
        <p:spPr>
          <a:xfrm>
            <a:off x="20627639" y="8383097"/>
            <a:ext cx="182880" cy="182880"/>
          </a:xfrm>
          <a:prstGeom prst="star5">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2" name="Plus 61"/>
          <p:cNvSpPr>
            <a:spLocks noChangeAspect="1"/>
          </p:cNvSpPr>
          <p:nvPr/>
        </p:nvSpPr>
        <p:spPr>
          <a:xfrm>
            <a:off x="18316378" y="9000681"/>
            <a:ext cx="182880" cy="182880"/>
          </a:xfrm>
          <a:prstGeom prst="mathPlus">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Multiply 62"/>
          <p:cNvSpPr>
            <a:spLocks noChangeAspect="1"/>
          </p:cNvSpPr>
          <p:nvPr/>
        </p:nvSpPr>
        <p:spPr>
          <a:xfrm>
            <a:off x="19496379" y="9000681"/>
            <a:ext cx="182880" cy="182880"/>
          </a:xfrm>
          <a:prstGeom prst="mathMultiply">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17363286" y="3088258"/>
            <a:ext cx="760394" cy="461665"/>
          </a:xfrm>
          <a:prstGeom prst="rect">
            <a:avLst/>
          </a:prstGeom>
          <a:noFill/>
        </p:spPr>
        <p:txBody>
          <a:bodyPr wrap="none" rtlCol="0">
            <a:spAutoFit/>
          </a:bodyPr>
          <a:lstStyle/>
          <a:p>
            <a:r>
              <a:rPr lang="en-US" sz="2400" b="1" dirty="0"/>
              <a:t>20˚C</a:t>
            </a:r>
          </a:p>
        </p:txBody>
      </p:sp>
      <p:sp>
        <p:nvSpPr>
          <p:cNvPr id="65" name="TextBox 64"/>
          <p:cNvSpPr txBox="1"/>
          <p:nvPr/>
        </p:nvSpPr>
        <p:spPr>
          <a:xfrm>
            <a:off x="24908367" y="4322852"/>
            <a:ext cx="760394" cy="461665"/>
          </a:xfrm>
          <a:prstGeom prst="rect">
            <a:avLst/>
          </a:prstGeom>
          <a:noFill/>
        </p:spPr>
        <p:txBody>
          <a:bodyPr wrap="none" rtlCol="0">
            <a:spAutoFit/>
          </a:bodyPr>
          <a:lstStyle/>
          <a:p>
            <a:r>
              <a:rPr lang="en-US" sz="2400" b="1" dirty="0"/>
              <a:t>45˚C</a:t>
            </a:r>
          </a:p>
        </p:txBody>
      </p:sp>
      <p:sp>
        <p:nvSpPr>
          <p:cNvPr id="66" name="TextBox 65"/>
          <p:cNvSpPr txBox="1"/>
          <p:nvPr/>
        </p:nvSpPr>
        <p:spPr>
          <a:xfrm>
            <a:off x="17363286" y="5557446"/>
            <a:ext cx="760394" cy="461665"/>
          </a:xfrm>
          <a:prstGeom prst="rect">
            <a:avLst/>
          </a:prstGeom>
          <a:noFill/>
        </p:spPr>
        <p:txBody>
          <a:bodyPr wrap="none" rtlCol="0">
            <a:spAutoFit/>
          </a:bodyPr>
          <a:lstStyle/>
          <a:p>
            <a:r>
              <a:rPr lang="en-US" sz="2400" b="1" dirty="0"/>
              <a:t>80˚C</a:t>
            </a:r>
          </a:p>
        </p:txBody>
      </p:sp>
      <p:sp>
        <p:nvSpPr>
          <p:cNvPr id="67" name="TextBox 66"/>
          <p:cNvSpPr txBox="1"/>
          <p:nvPr/>
        </p:nvSpPr>
        <p:spPr>
          <a:xfrm>
            <a:off x="24752374" y="6715840"/>
            <a:ext cx="916387" cy="461665"/>
          </a:xfrm>
          <a:prstGeom prst="rect">
            <a:avLst/>
          </a:prstGeom>
          <a:noFill/>
        </p:spPr>
        <p:txBody>
          <a:bodyPr wrap="none" rtlCol="0">
            <a:spAutoFit/>
          </a:bodyPr>
          <a:lstStyle/>
          <a:p>
            <a:r>
              <a:rPr lang="en-US" sz="2400" b="1" dirty="0"/>
              <a:t>122˚C</a:t>
            </a:r>
          </a:p>
        </p:txBody>
      </p:sp>
      <p:sp>
        <p:nvSpPr>
          <p:cNvPr id="68" name="TextBox 67"/>
          <p:cNvSpPr txBox="1"/>
          <p:nvPr/>
        </p:nvSpPr>
        <p:spPr>
          <a:xfrm>
            <a:off x="17829725" y="7857527"/>
            <a:ext cx="1156186" cy="494494"/>
          </a:xfrm>
          <a:prstGeom prst="rect">
            <a:avLst/>
          </a:prstGeom>
          <a:noFill/>
        </p:spPr>
        <p:txBody>
          <a:bodyPr wrap="none" rtlCol="0">
            <a:spAutoFit/>
          </a:bodyPr>
          <a:lstStyle/>
          <a:p>
            <a:pPr algn="ctr">
              <a:lnSpc>
                <a:spcPct val="80000"/>
              </a:lnSpc>
            </a:pPr>
            <a:r>
              <a:rPr lang="en-US" sz="1600" dirty="0"/>
              <a:t>Continental</a:t>
            </a:r>
          </a:p>
          <a:p>
            <a:pPr algn="ctr">
              <a:lnSpc>
                <a:spcPct val="80000"/>
              </a:lnSpc>
            </a:pPr>
            <a:r>
              <a:rPr lang="en-US" sz="1600" dirty="0"/>
              <a:t>Crust</a:t>
            </a:r>
          </a:p>
        </p:txBody>
      </p:sp>
      <p:sp>
        <p:nvSpPr>
          <p:cNvPr id="69" name="TextBox 68"/>
          <p:cNvSpPr txBox="1"/>
          <p:nvPr/>
        </p:nvSpPr>
        <p:spPr>
          <a:xfrm>
            <a:off x="17474500" y="8943362"/>
            <a:ext cx="710451" cy="297517"/>
          </a:xfrm>
          <a:prstGeom prst="rect">
            <a:avLst/>
          </a:prstGeom>
          <a:noFill/>
        </p:spPr>
        <p:txBody>
          <a:bodyPr wrap="none" rtlCol="0">
            <a:spAutoFit/>
          </a:bodyPr>
          <a:lstStyle/>
          <a:p>
            <a:pPr algn="ctr">
              <a:lnSpc>
                <a:spcPct val="80000"/>
              </a:lnSpc>
            </a:pPr>
            <a:r>
              <a:rPr lang="en-US" sz="1600" dirty="0"/>
              <a:t>Below</a:t>
            </a:r>
          </a:p>
        </p:txBody>
      </p:sp>
      <p:sp>
        <p:nvSpPr>
          <p:cNvPr id="70" name="TextBox 69"/>
          <p:cNvSpPr txBox="1"/>
          <p:nvPr/>
        </p:nvSpPr>
        <p:spPr>
          <a:xfrm>
            <a:off x="17310975" y="8613605"/>
            <a:ext cx="1005403" cy="297517"/>
          </a:xfrm>
          <a:prstGeom prst="rect">
            <a:avLst/>
          </a:prstGeom>
          <a:noFill/>
        </p:spPr>
        <p:txBody>
          <a:bodyPr wrap="none" rtlCol="0">
            <a:spAutoFit/>
          </a:bodyPr>
          <a:lstStyle/>
          <a:p>
            <a:pPr algn="ctr">
              <a:lnSpc>
                <a:spcPct val="80000"/>
              </a:lnSpc>
            </a:pPr>
            <a:r>
              <a:rPr lang="en-US" sz="1600" dirty="0"/>
              <a:t>Intersects</a:t>
            </a:r>
          </a:p>
        </p:txBody>
      </p:sp>
      <p:sp>
        <p:nvSpPr>
          <p:cNvPr id="71" name="TextBox 70"/>
          <p:cNvSpPr txBox="1"/>
          <p:nvPr/>
        </p:nvSpPr>
        <p:spPr>
          <a:xfrm>
            <a:off x="17452694" y="8313520"/>
            <a:ext cx="714158" cy="297517"/>
          </a:xfrm>
          <a:prstGeom prst="rect">
            <a:avLst/>
          </a:prstGeom>
          <a:noFill/>
        </p:spPr>
        <p:txBody>
          <a:bodyPr wrap="none" rtlCol="0">
            <a:spAutoFit/>
          </a:bodyPr>
          <a:lstStyle/>
          <a:p>
            <a:pPr algn="ctr">
              <a:lnSpc>
                <a:spcPct val="80000"/>
              </a:lnSpc>
            </a:pPr>
            <a:r>
              <a:rPr lang="en-US" sz="1600" dirty="0"/>
              <a:t>Above</a:t>
            </a:r>
          </a:p>
        </p:txBody>
      </p:sp>
      <p:sp>
        <p:nvSpPr>
          <p:cNvPr id="72" name="TextBox 71"/>
          <p:cNvSpPr txBox="1"/>
          <p:nvPr/>
        </p:nvSpPr>
        <p:spPr>
          <a:xfrm>
            <a:off x="19230089" y="7857527"/>
            <a:ext cx="715460" cy="494494"/>
          </a:xfrm>
          <a:prstGeom prst="rect">
            <a:avLst/>
          </a:prstGeom>
          <a:noFill/>
        </p:spPr>
        <p:txBody>
          <a:bodyPr wrap="none" rtlCol="0">
            <a:spAutoFit/>
          </a:bodyPr>
          <a:lstStyle/>
          <a:p>
            <a:pPr algn="ctr">
              <a:lnSpc>
                <a:spcPct val="80000"/>
              </a:lnSpc>
            </a:pPr>
            <a:r>
              <a:rPr lang="en-US" sz="1600" dirty="0"/>
              <a:t>Ocean</a:t>
            </a:r>
          </a:p>
          <a:p>
            <a:pPr algn="ctr">
              <a:lnSpc>
                <a:spcPct val="80000"/>
              </a:lnSpc>
            </a:pPr>
            <a:r>
              <a:rPr lang="en-US" sz="1600" dirty="0"/>
              <a:t>Crust</a:t>
            </a:r>
          </a:p>
        </p:txBody>
      </p:sp>
      <p:sp>
        <p:nvSpPr>
          <p:cNvPr id="73" name="TextBox 72"/>
          <p:cNvSpPr txBox="1"/>
          <p:nvPr/>
        </p:nvSpPr>
        <p:spPr>
          <a:xfrm>
            <a:off x="20189728" y="7857527"/>
            <a:ext cx="1058703" cy="494494"/>
          </a:xfrm>
          <a:prstGeom prst="rect">
            <a:avLst/>
          </a:prstGeom>
          <a:noFill/>
        </p:spPr>
        <p:txBody>
          <a:bodyPr wrap="none" rtlCol="0">
            <a:spAutoFit/>
          </a:bodyPr>
          <a:lstStyle/>
          <a:p>
            <a:pPr algn="ctr">
              <a:lnSpc>
                <a:spcPct val="80000"/>
              </a:lnSpc>
            </a:pPr>
            <a:r>
              <a:rPr lang="en-US" sz="1600" dirty="0"/>
              <a:t>Ocean</a:t>
            </a:r>
          </a:p>
          <a:p>
            <a:pPr algn="ctr">
              <a:lnSpc>
                <a:spcPct val="80000"/>
              </a:lnSpc>
            </a:pPr>
            <a:r>
              <a:rPr lang="en-US" sz="1600" dirty="0"/>
              <a:t>Sediments</a:t>
            </a:r>
          </a:p>
        </p:txBody>
      </p:sp>
      <p:sp>
        <p:nvSpPr>
          <p:cNvPr id="74" name="Isosceles Triangle 73"/>
          <p:cNvSpPr>
            <a:spLocks noChangeAspect="1"/>
          </p:cNvSpPr>
          <p:nvPr/>
        </p:nvSpPr>
        <p:spPr>
          <a:xfrm flipV="1">
            <a:off x="20627639" y="9000681"/>
            <a:ext cx="182880" cy="157655"/>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8316378" y="8655991"/>
            <a:ext cx="182880" cy="182880"/>
          </a:xfrm>
          <a:prstGeom prst="ellips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6" name="Isosceles Triangle 75"/>
          <p:cNvSpPr>
            <a:spLocks noChangeAspect="1"/>
          </p:cNvSpPr>
          <p:nvPr/>
        </p:nvSpPr>
        <p:spPr>
          <a:xfrm>
            <a:off x="19496379" y="8655991"/>
            <a:ext cx="182880" cy="157655"/>
          </a:xfrm>
          <a:prstGeom prst="triangle">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7" name="5-Point Star 76"/>
          <p:cNvSpPr/>
          <p:nvPr/>
        </p:nvSpPr>
        <p:spPr>
          <a:xfrm>
            <a:off x="20627639" y="8655991"/>
            <a:ext cx="182880" cy="182880"/>
          </a:xfrm>
          <a:prstGeom prst="star5">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8" name="TextBox 77"/>
          <p:cNvSpPr txBox="1"/>
          <p:nvPr/>
        </p:nvSpPr>
        <p:spPr>
          <a:xfrm>
            <a:off x="4941234" y="8468679"/>
            <a:ext cx="1473631" cy="461665"/>
          </a:xfrm>
          <a:prstGeom prst="rect">
            <a:avLst/>
          </a:prstGeom>
          <a:noFill/>
        </p:spPr>
        <p:txBody>
          <a:bodyPr wrap="none" rtlCol="0">
            <a:spAutoFit/>
          </a:bodyPr>
          <a:lstStyle/>
          <a:p>
            <a:r>
              <a:rPr lang="en-US" sz="2400" b="1" dirty="0"/>
              <a:t>Heat Flow</a:t>
            </a:r>
          </a:p>
        </p:txBody>
      </p:sp>
      <p:sp>
        <p:nvSpPr>
          <p:cNvPr id="79" name="TextBox 78"/>
          <p:cNvSpPr txBox="1"/>
          <p:nvPr/>
        </p:nvSpPr>
        <p:spPr>
          <a:xfrm>
            <a:off x="738903" y="8468679"/>
            <a:ext cx="1716486" cy="461665"/>
          </a:xfrm>
          <a:prstGeom prst="rect">
            <a:avLst/>
          </a:prstGeom>
          <a:noFill/>
        </p:spPr>
        <p:txBody>
          <a:bodyPr wrap="none" rtlCol="0">
            <a:spAutoFit/>
          </a:bodyPr>
          <a:lstStyle/>
          <a:p>
            <a:r>
              <a:rPr lang="en-US" sz="2400" b="1" dirty="0"/>
              <a:t>Topography</a:t>
            </a:r>
          </a:p>
        </p:txBody>
      </p:sp>
      <p:sp>
        <p:nvSpPr>
          <p:cNvPr id="80" name="TextBox 79"/>
          <p:cNvSpPr txBox="1"/>
          <p:nvPr/>
        </p:nvSpPr>
        <p:spPr>
          <a:xfrm>
            <a:off x="4236714" y="10898786"/>
            <a:ext cx="2882670" cy="461665"/>
          </a:xfrm>
          <a:prstGeom prst="rect">
            <a:avLst/>
          </a:prstGeom>
          <a:noFill/>
        </p:spPr>
        <p:txBody>
          <a:bodyPr wrap="none" rtlCol="0">
            <a:spAutoFit/>
          </a:bodyPr>
          <a:lstStyle/>
          <a:p>
            <a:r>
              <a:rPr lang="en-US" sz="2400" b="1" dirty="0"/>
              <a:t>Surface Temperature</a:t>
            </a:r>
          </a:p>
        </p:txBody>
      </p:sp>
      <p:sp>
        <p:nvSpPr>
          <p:cNvPr id="81" name="TextBox 80"/>
          <p:cNvSpPr txBox="1"/>
          <p:nvPr/>
        </p:nvSpPr>
        <p:spPr>
          <a:xfrm>
            <a:off x="243200" y="10898786"/>
            <a:ext cx="2707893" cy="461665"/>
          </a:xfrm>
          <a:prstGeom prst="rect">
            <a:avLst/>
          </a:prstGeom>
          <a:noFill/>
        </p:spPr>
        <p:txBody>
          <a:bodyPr wrap="none" rtlCol="0">
            <a:spAutoFit/>
          </a:bodyPr>
          <a:lstStyle/>
          <a:p>
            <a:r>
              <a:rPr lang="en-US" sz="2400" b="1" dirty="0"/>
              <a:t>Sediment Thickness</a:t>
            </a:r>
          </a:p>
        </p:txBody>
      </p:sp>
      <p:pic>
        <p:nvPicPr>
          <p:cNvPr id="3" name="Picture 2" descr="sketch.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871098" y="11981145"/>
            <a:ext cx="5797296" cy="3028141"/>
          </a:xfrm>
          <a:prstGeom prst="rect">
            <a:avLst/>
          </a:prstGeom>
        </p:spPr>
      </p:pic>
      <p:pic>
        <p:nvPicPr>
          <p:cNvPr id="2" name="cesium">
            <a:hlinkClick r:id="" action="ppaction://media"/>
            <a:extLst>
              <a:ext uri="{FF2B5EF4-FFF2-40B4-BE49-F238E27FC236}">
                <a16:creationId xmlns:a16="http://schemas.microsoft.com/office/drawing/2014/main" id="{6068BE02-4055-E34C-AFAF-6D4D612F1A41}"/>
              </a:ext>
            </a:extLst>
          </p:cNvPr>
          <p:cNvPicPr>
            <a:picLocks noChangeAspect="1"/>
          </p:cNvPicPr>
          <p:nvPr>
            <a:videoFile r:link="rId3"/>
            <p:extLst>
              <p:ext uri="{DAA4B4D4-6D71-4841-9C94-3DE7FCFB9230}">
                <p14:media xmlns:p14="http://schemas.microsoft.com/office/powerpoint/2010/main" r:embed="rId2"/>
              </p:ext>
            </p:extLst>
          </p:nvPr>
        </p:nvPicPr>
        <p:blipFill>
          <a:blip r:embed="rId26"/>
          <a:stretch>
            <a:fillRect/>
          </a:stretch>
        </p:blipFill>
        <p:spPr>
          <a:xfrm>
            <a:off x="17457724" y="9412995"/>
            <a:ext cx="4232097" cy="4243885"/>
          </a:xfrm>
          <a:prstGeom prst="rect">
            <a:avLst/>
          </a:prstGeom>
        </p:spPr>
      </p:pic>
      <p:sp>
        <p:nvSpPr>
          <p:cNvPr id="5" name="TextBox 4">
            <a:extLst>
              <a:ext uri="{FF2B5EF4-FFF2-40B4-BE49-F238E27FC236}">
                <a16:creationId xmlns:a16="http://schemas.microsoft.com/office/drawing/2014/main" id="{89C3FA03-0230-6A4E-9729-A50BD763A16F}"/>
              </a:ext>
            </a:extLst>
          </p:cNvPr>
          <p:cNvSpPr txBox="1"/>
          <p:nvPr/>
        </p:nvSpPr>
        <p:spPr>
          <a:xfrm>
            <a:off x="21857929" y="9726762"/>
            <a:ext cx="4034822" cy="1077218"/>
          </a:xfrm>
          <a:prstGeom prst="rect">
            <a:avLst/>
          </a:prstGeom>
          <a:noFill/>
        </p:spPr>
        <p:txBody>
          <a:bodyPr wrap="none" rtlCol="0">
            <a:spAutoFit/>
          </a:bodyPr>
          <a:lstStyle/>
          <a:p>
            <a:r>
              <a:rPr lang="en-US" sz="2400" b="1" dirty="0"/>
              <a:t>Deep Biosphere Cesium Globe</a:t>
            </a:r>
          </a:p>
          <a:p>
            <a:r>
              <a:rPr lang="en-AU" sz="2000" dirty="0">
                <a:hlinkClick r:id="rId27"/>
              </a:rPr>
              <a:t>http://portal.gplates.org/</a:t>
            </a:r>
            <a:br>
              <a:rPr lang="en-AU" sz="2000" dirty="0">
                <a:hlinkClick r:id="rId27"/>
              </a:rPr>
            </a:br>
            <a:r>
              <a:rPr lang="en-AU" sz="2000" dirty="0">
                <a:hlinkClick r:id="rId27"/>
              </a:rPr>
              <a:t>cesium/?view=Biosphere</a:t>
            </a:r>
            <a:endParaRPr lang="en-US" sz="2000" dirty="0"/>
          </a:p>
        </p:txBody>
      </p:sp>
      <p:pic>
        <p:nvPicPr>
          <p:cNvPr id="7" name="Picture 6">
            <a:extLst>
              <a:ext uri="{FF2B5EF4-FFF2-40B4-BE49-F238E27FC236}">
                <a16:creationId xmlns:a16="http://schemas.microsoft.com/office/drawing/2014/main" id="{6ED4B048-9D30-DE44-9FE1-BE0E8308C665}"/>
              </a:ext>
            </a:extLst>
          </p:cNvPr>
          <p:cNvPicPr>
            <a:picLocks noChangeAspect="1"/>
          </p:cNvPicPr>
          <p:nvPr/>
        </p:nvPicPr>
        <p:blipFill>
          <a:blip r:embed="rId28"/>
          <a:stretch>
            <a:fillRect/>
          </a:stretch>
        </p:blipFill>
        <p:spPr>
          <a:xfrm>
            <a:off x="21980929" y="10960203"/>
            <a:ext cx="1847756" cy="1814956"/>
          </a:xfrm>
          <a:prstGeom prst="rect">
            <a:avLst/>
          </a:prstGeom>
        </p:spPr>
      </p:pic>
      <p:pic>
        <p:nvPicPr>
          <p:cNvPr id="18" name="Picture 17">
            <a:extLst>
              <a:ext uri="{FF2B5EF4-FFF2-40B4-BE49-F238E27FC236}">
                <a16:creationId xmlns:a16="http://schemas.microsoft.com/office/drawing/2014/main" id="{46267994-93C6-D04A-B85B-808346FF32C9}"/>
              </a:ext>
            </a:extLst>
          </p:cNvPr>
          <p:cNvPicPr>
            <a:picLocks noChangeAspect="1"/>
          </p:cNvPicPr>
          <p:nvPr/>
        </p:nvPicPr>
        <p:blipFill>
          <a:blip r:embed="rId29"/>
          <a:stretch>
            <a:fillRect/>
          </a:stretch>
        </p:blipFill>
        <p:spPr>
          <a:xfrm>
            <a:off x="21817656" y="12909530"/>
            <a:ext cx="3364906" cy="680859"/>
          </a:xfrm>
          <a:prstGeom prst="rect">
            <a:avLst/>
          </a:prstGeom>
        </p:spPr>
      </p:pic>
      <p:sp>
        <p:nvSpPr>
          <p:cNvPr id="21" name="TextBox 20">
            <a:extLst>
              <a:ext uri="{FF2B5EF4-FFF2-40B4-BE49-F238E27FC236}">
                <a16:creationId xmlns:a16="http://schemas.microsoft.com/office/drawing/2014/main" id="{C3A5E37A-7C06-5F40-9948-AB9304022249}"/>
              </a:ext>
            </a:extLst>
          </p:cNvPr>
          <p:cNvSpPr txBox="1"/>
          <p:nvPr/>
        </p:nvSpPr>
        <p:spPr>
          <a:xfrm>
            <a:off x="23828685" y="11641311"/>
            <a:ext cx="2018501" cy="430887"/>
          </a:xfrm>
          <a:prstGeom prst="rect">
            <a:avLst/>
          </a:prstGeom>
          <a:noFill/>
        </p:spPr>
        <p:txBody>
          <a:bodyPr wrap="none" rtlCol="0">
            <a:spAutoFit/>
          </a:bodyPr>
          <a:lstStyle/>
          <a:p>
            <a:r>
              <a:rPr lang="en-US" sz="2200" dirty="0"/>
              <a:t>122°C isotherm </a:t>
            </a:r>
          </a:p>
        </p:txBody>
      </p:sp>
    </p:spTree>
    <p:extLst>
      <p:ext uri="{BB962C8B-B14F-4D97-AF65-F5344CB8AC3E}">
        <p14:creationId xmlns:p14="http://schemas.microsoft.com/office/powerpoint/2010/main" val="22545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428</TotalTime>
  <Words>708</Words>
  <Application>Microsoft Macintosh PowerPoint</Application>
  <PresentationFormat>Custom</PresentationFormat>
  <Paragraphs>66</Paragraphs>
  <Slides>1</Slides>
  <Notes>0</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Arial</vt:lpstr>
      <vt:lpstr>Calibri</vt:lpstr>
      <vt:lpstr>Symbol</vt:lpstr>
      <vt:lpstr>Office Theme</vt:lpstr>
      <vt:lpstr>Equation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Pockalny</dc:creator>
  <cp:lastModifiedBy>Sabin Zahirovic</cp:lastModifiedBy>
  <cp:revision>37</cp:revision>
  <dcterms:created xsi:type="dcterms:W3CDTF">2019-10-16T12:25:07Z</dcterms:created>
  <dcterms:modified xsi:type="dcterms:W3CDTF">2019-10-24T03:37:29Z</dcterms:modified>
</cp:coreProperties>
</file>