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9" r:id="rId3"/>
    <p:sldId id="292" r:id="rId4"/>
    <p:sldId id="290" r:id="rId5"/>
    <p:sldId id="289" r:id="rId6"/>
    <p:sldId id="288" r:id="rId7"/>
    <p:sldId id="333" r:id="rId8"/>
    <p:sldId id="306" r:id="rId9"/>
    <p:sldId id="307" r:id="rId10"/>
    <p:sldId id="335" r:id="rId11"/>
    <p:sldId id="308" r:id="rId12"/>
    <p:sldId id="311" r:id="rId13"/>
    <p:sldId id="328" r:id="rId14"/>
    <p:sldId id="312" r:id="rId15"/>
    <p:sldId id="313" r:id="rId16"/>
    <p:sldId id="314" r:id="rId17"/>
    <p:sldId id="315" r:id="rId18"/>
    <p:sldId id="317" r:id="rId19"/>
    <p:sldId id="318" r:id="rId20"/>
    <p:sldId id="325" r:id="rId21"/>
    <p:sldId id="331" r:id="rId22"/>
    <p:sldId id="332" r:id="rId23"/>
    <p:sldId id="33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98" autoAdjust="0"/>
    <p:restoredTop sz="99881" autoAdjust="0"/>
  </p:normalViewPr>
  <p:slideViewPr>
    <p:cSldViewPr snapToGrid="0">
      <p:cViewPr>
        <p:scale>
          <a:sx n="100" d="100"/>
          <a:sy n="100" d="100"/>
        </p:scale>
        <p:origin x="-192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472DA-88C6-A342-8657-5DBCB3EF71B7}" type="datetimeFigureOut">
              <a:rPr lang="en-US" smtClean="0"/>
              <a:t>2/15/18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405E9-BB58-654D-B4FA-2946937C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10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18D6D-B5E4-B344-A77C-091FE3F22E95}" type="datetimeFigureOut">
              <a:rPr lang="en-US" smtClean="0"/>
              <a:t>2/15/18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0FF3E-5557-9541-9F87-42BC12B12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82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CF124-BB0E-954B-8CB7-4118EB762CC0}" type="datetime1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4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6FED-62D2-7143-8C5A-D984A44E8998}" type="datetime1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41EF8-F21E-0B44-957E-A08C5B000179}" type="datetime1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8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6AE3-3DA1-1948-8826-66588EB451E6}" type="datetime1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0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F1B5-8121-FD43-A4F0-148B63874E5D}" type="datetime1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2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4D210-0C85-7140-90CD-2996F3D6559C}" type="datetime1">
              <a:rPr lang="en-US" smtClean="0"/>
              <a:t>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1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8E22-3CAD-4F45-9A4C-E8484F4C3641}" type="datetime1">
              <a:rPr lang="en-US" smtClean="0"/>
              <a:t>2/15/18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7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37DB-68A2-3B42-80A9-04AFA7CAF907}" type="datetime1">
              <a:rPr lang="en-US" smtClean="0"/>
              <a:t>2/15/18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0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5166-8417-DB4C-9E1C-02517C041799}" type="datetime1">
              <a:rPr lang="en-US" smtClean="0"/>
              <a:t>2/15/18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FD72-9107-3E4B-89AD-3B3734DB6784}" type="datetime1">
              <a:rPr lang="en-US" smtClean="0"/>
              <a:t>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DA1C-C2BF-4640-918C-54D797818CC0}" type="datetime1">
              <a:rPr lang="en-US" smtClean="0"/>
              <a:t>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2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9E929-C50E-C745-A460-75A44EADB0BF}" type="datetime1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33F0F-9648-6049-ABE9-8E321B4BA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03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0720" y="0"/>
            <a:ext cx="28887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07276" y="973342"/>
            <a:ext cx="5194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History of Climate/Temperature Change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7276" y="2295190"/>
            <a:ext cx="5903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Do </a:t>
            </a:r>
            <a:r>
              <a:rPr lang="en-US" sz="2400" dirty="0"/>
              <a:t>W</a:t>
            </a:r>
            <a:r>
              <a:rPr lang="en-US" sz="2400" dirty="0" smtClean="0"/>
              <a:t>e Know?........ Temperature Proxies</a:t>
            </a:r>
            <a:endParaRPr lang="en-US" sz="2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rgbClr val="000000"/>
                </a:solidFill>
              </a:r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276" y="1624630"/>
            <a:ext cx="3404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Causes of Climate Change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0275"/>
          <a:stretch/>
        </p:blipFill>
        <p:spPr>
          <a:xfrm>
            <a:off x="1567060" y="2717800"/>
            <a:ext cx="5973510" cy="403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3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7454" r="11763" b="52998"/>
          <a:stretch/>
        </p:blipFill>
        <p:spPr bwMode="auto">
          <a:xfrm>
            <a:off x="121089" y="696670"/>
            <a:ext cx="4479925" cy="29101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4585570" y="949203"/>
            <a:ext cx="463971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Complex System</a:t>
            </a:r>
          </a:p>
          <a:p>
            <a:pPr>
              <a:spcBef>
                <a:spcPct val="50000"/>
              </a:spcBef>
            </a:pPr>
            <a:r>
              <a:rPr lang="en-US" sz="2000" b="0" dirty="0" smtClean="0">
                <a:solidFill>
                  <a:schemeClr val="tx1"/>
                </a:solidFill>
              </a:rPr>
              <a:t>External </a:t>
            </a:r>
            <a:r>
              <a:rPr lang="en-US" sz="2000" b="0" dirty="0" err="1" smtClean="0">
                <a:solidFill>
                  <a:schemeClr val="tx1"/>
                </a:solidFill>
              </a:rPr>
              <a:t>forcings</a:t>
            </a:r>
            <a:r>
              <a:rPr lang="en-US" sz="2000" b="0" dirty="0" smtClean="0">
                <a:solidFill>
                  <a:schemeClr val="tx1"/>
                </a:solidFill>
              </a:rPr>
              <a:t> have varied responses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53555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Climate System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47150" r="11763" b="25374"/>
          <a:stretch/>
        </p:blipFill>
        <p:spPr bwMode="auto">
          <a:xfrm>
            <a:off x="1383740" y="3657600"/>
            <a:ext cx="6931660" cy="312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7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67164" y="3591560"/>
            <a:ext cx="618835" cy="16325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13001" y="2926540"/>
            <a:ext cx="4560454" cy="1496292"/>
          </a:xfrm>
          <a:prstGeom prst="rect">
            <a:avLst/>
          </a:prstGeom>
          <a:solidFill>
            <a:srgbClr val="FECB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47092" y="1490287"/>
            <a:ext cx="6084454" cy="4271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08546" y="588910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92229" y="588910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92906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43619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/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7598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3171579" y="5889105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38219" y="412804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21225" y="277799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207000" y="2933468"/>
            <a:ext cx="1743364" cy="7158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89037" y="2947322"/>
            <a:ext cx="1602510" cy="7158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04231" y="1427942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287818" y="3062777"/>
            <a:ext cx="159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 Tectonics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465948" y="306277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Orbital Patterns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49090" y="3926377"/>
            <a:ext cx="200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 House Gases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078182" y="4826923"/>
            <a:ext cx="1162858" cy="531091"/>
          </a:xfrm>
          <a:prstGeom prst="rect">
            <a:avLst/>
          </a:prstGeom>
          <a:solidFill>
            <a:srgbClr val="FECB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117896" y="4903585"/>
            <a:ext cx="103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Sunspots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062953" y="547809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1226126" y="4228868"/>
            <a:ext cx="11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Volcanoes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066636" y="3649284"/>
            <a:ext cx="2713181" cy="68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925616" y="3619265"/>
            <a:ext cx="85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Albedo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840480" y="6309360"/>
            <a:ext cx="186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Span (Years)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-683835" y="3119121"/>
            <a:ext cx="255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Change (˚C)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36542"/>
            <a:ext cx="41034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Change Factors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283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363" y="2640091"/>
            <a:ext cx="5876635" cy="42179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1464" y="820247"/>
            <a:ext cx="1998113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/>
              <a:t>Orbital Patterns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677488" y="1151775"/>
            <a:ext cx="6901499" cy="1181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Eccentricity – 	elliptical orbit 	(100,000 &amp; 400,000 years)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Obliquity – 		variable tilt 		(~40,000 years)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Precessions – 	wobbly top		(~20,000 years)</a:t>
            </a:r>
          </a:p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Changes in Earth’s Orbit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296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1386" y="514791"/>
            <a:ext cx="319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Heavenly </a:t>
            </a:r>
            <a:r>
              <a:rPr lang="en-US" dirty="0"/>
              <a:t>B</a:t>
            </a:r>
            <a:r>
              <a:rPr lang="en-US" dirty="0" smtClean="0"/>
              <a:t>odies Demonstration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8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47138"/>
          <a:stretch/>
        </p:blipFill>
        <p:spPr>
          <a:xfrm>
            <a:off x="2825403" y="1220586"/>
            <a:ext cx="6083300" cy="24370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7704" y="759287"/>
            <a:ext cx="3655756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/>
              <a:t>Orbital Patterns Through Time</a:t>
            </a:r>
            <a:endParaRPr lang="en-US" sz="2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51099" b="29507"/>
          <a:stretch/>
        </p:blipFill>
        <p:spPr>
          <a:xfrm>
            <a:off x="2825403" y="4114800"/>
            <a:ext cx="6083300" cy="894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1154"/>
          <a:stretch/>
        </p:blipFill>
        <p:spPr>
          <a:xfrm>
            <a:off x="2825403" y="5486400"/>
            <a:ext cx="6083300" cy="1329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7600" y="4206240"/>
            <a:ext cx="1432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Solar Variability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77760" y="1920240"/>
            <a:ext cx="114808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87920" y="2651760"/>
            <a:ext cx="114808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26960" y="3352800"/>
            <a:ext cx="169672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7924800" y="3505200"/>
            <a:ext cx="274320" cy="558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Changes in Earth’s Orbit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76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2191200"/>
            <a:ext cx="3911598" cy="28075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1464" y="820247"/>
            <a:ext cx="1998113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/>
              <a:t>Orbital Patterns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677488" y="1151775"/>
            <a:ext cx="6901499" cy="1181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Eccentricity – 	elliptical orbit 	(100,000 &amp; 400,000 years)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Obliquity – 		variable tilt 		(~40,000 years)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Precessions – 	wobbly top		(~20,000 years)</a:t>
            </a:r>
          </a:p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Changes in Earth’s Orbit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5558" y="5008391"/>
            <a:ext cx="7776650" cy="91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 dirty="0" smtClean="0"/>
              <a:t>Think-Pair-Share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 smtClean="0"/>
              <a:t>What will happen to global temperatures with no tilt of the Earth?</a:t>
            </a:r>
          </a:p>
        </p:txBody>
      </p:sp>
    </p:spTree>
    <p:extLst>
      <p:ext uri="{BB962C8B-B14F-4D97-AF65-F5344CB8AC3E}">
        <p14:creationId xmlns:p14="http://schemas.microsoft.com/office/powerpoint/2010/main" val="390438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346" name="Picture 2" descr="Slide 11202 straightened.jpg                                   002BACD4Macintosh HD                   C2BB4E5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3" t="7198" r="12090" b="56224"/>
          <a:stretch>
            <a:fillRect/>
          </a:stretch>
        </p:blipFill>
        <p:spPr bwMode="auto">
          <a:xfrm>
            <a:off x="290513" y="838200"/>
            <a:ext cx="4008437" cy="4962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Slide 11202 straightened.jpg                                   002BACD4Macintosh HD                   C2BB4E5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55557" r="53258" b="11723"/>
          <a:stretch>
            <a:fillRect/>
          </a:stretch>
        </p:blipFill>
        <p:spPr bwMode="auto">
          <a:xfrm>
            <a:off x="4419600" y="839788"/>
            <a:ext cx="4513263" cy="4935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Changes in Sun’s Strength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67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lide 1192.jpg                                                 002BACD4Macintosh HD                   C2BB4E5B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19025" r="9700" b="56505"/>
          <a:stretch/>
        </p:blipFill>
        <p:spPr bwMode="auto">
          <a:xfrm>
            <a:off x="203516" y="3596640"/>
            <a:ext cx="8461378" cy="326136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Changes in Sun’s Strength</a:t>
            </a:r>
            <a:endParaRPr lang="en-US" sz="28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10112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Sunspot Numbers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740" y="744220"/>
            <a:ext cx="3937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60"/>
          <a:stretch/>
        </p:blipFill>
        <p:spPr>
          <a:xfrm>
            <a:off x="376382" y="2397760"/>
            <a:ext cx="3722255" cy="4460240"/>
          </a:xfrm>
          <a:prstGeom prst="rect">
            <a:avLst/>
          </a:prstGeom>
        </p:spPr>
      </p:pic>
      <p:sp>
        <p:nvSpPr>
          <p:cNvPr id="10" name="Donut 9"/>
          <p:cNvSpPr/>
          <p:nvPr/>
        </p:nvSpPr>
        <p:spPr>
          <a:xfrm>
            <a:off x="1666240" y="2590800"/>
            <a:ext cx="2336800" cy="924560"/>
          </a:xfrm>
          <a:prstGeom prst="donut">
            <a:avLst>
              <a:gd name="adj" fmla="val 1048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Volcanic Eruptions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388" y="977900"/>
            <a:ext cx="4959711" cy="36169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5078" y="780409"/>
            <a:ext cx="3123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Climate Change </a:t>
            </a:r>
            <a:r>
              <a:rPr lang="en-US" sz="2400" dirty="0" smtClean="0"/>
              <a:t>Factors</a:t>
            </a:r>
            <a:endParaRPr lang="en-US" sz="2400" dirty="0"/>
          </a:p>
        </p:txBody>
      </p:sp>
      <p:pic>
        <p:nvPicPr>
          <p:cNvPr id="11" name="Picture 4" descr="Slide 10201.jpg                                                002BACD4Macintosh HD                   C2BB4E5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6" t="53273" r="15234" b="25731"/>
          <a:stretch>
            <a:fillRect/>
          </a:stretch>
        </p:blipFill>
        <p:spPr bwMode="auto">
          <a:xfrm>
            <a:off x="5194300" y="4611688"/>
            <a:ext cx="3168650" cy="22463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0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57D6-D2D6-0941-9E0D-4EEE1EF7CE71}" type="slidenum">
              <a:rPr lang="en-US" smtClean="0"/>
              <a:t>19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60"/>
          <a:stretch/>
        </p:blipFill>
        <p:spPr>
          <a:xfrm>
            <a:off x="376382" y="2397760"/>
            <a:ext cx="3722255" cy="446024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3"/>
          <a:srcRect l="6627" t="10186" b="13143"/>
          <a:stretch/>
        </p:blipFill>
        <p:spPr>
          <a:xfrm>
            <a:off x="5968999" y="4283372"/>
            <a:ext cx="3090763" cy="2020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909" y="759691"/>
            <a:ext cx="4595091" cy="33927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4999180" y="5149285"/>
            <a:ext cx="16059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Sulfate Aerosol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26546" y="628085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08352" y="628085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09151" y="628085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000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08751" y="628085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69728" y="6488668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22996" y="4537362"/>
            <a:ext cx="1082348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Volcanic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Eruptions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15078" y="780409"/>
            <a:ext cx="3123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Climate Change </a:t>
            </a:r>
            <a:r>
              <a:rPr lang="en-US" sz="2400" dirty="0" smtClean="0"/>
              <a:t>Factors</a:t>
            </a:r>
            <a:endParaRPr lang="en-US" sz="2400" dirty="0"/>
          </a:p>
        </p:txBody>
      </p:sp>
      <p:sp>
        <p:nvSpPr>
          <p:cNvPr id="10" name="Donut 9"/>
          <p:cNvSpPr/>
          <p:nvPr/>
        </p:nvSpPr>
        <p:spPr>
          <a:xfrm>
            <a:off x="1666240" y="2590800"/>
            <a:ext cx="2336800" cy="924560"/>
          </a:xfrm>
          <a:prstGeom prst="donut">
            <a:avLst>
              <a:gd name="adj" fmla="val 1048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– Volcanic Eruptions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06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6560" y="26382"/>
            <a:ext cx="5871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The Big Aha !!!!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1608667" y="743615"/>
            <a:ext cx="5829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Recent Temperature Change (</a:t>
            </a:r>
            <a:r>
              <a:rPr lang="en-US" sz="2400" dirty="0"/>
              <a:t>P</a:t>
            </a:r>
            <a:r>
              <a:rPr lang="en-US" sz="2400" dirty="0" smtClean="0"/>
              <a:t>ast 135 years)</a:t>
            </a:r>
            <a:endParaRPr lang="en-US" sz="2400" dirty="0"/>
          </a:p>
        </p:txBody>
      </p:sp>
      <p:pic>
        <p:nvPicPr>
          <p:cNvPr id="3" name="Picture 2" descr="Screen Shot 2016-02-22 at 6.44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464180"/>
            <a:ext cx="7680960" cy="3289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51520" y="169672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15˚C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51520" y="373546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14˚C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57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40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6721" r="34512" b="72032"/>
          <a:stretch/>
        </p:blipFill>
        <p:spPr bwMode="auto">
          <a:xfrm>
            <a:off x="9144000" y="751466"/>
            <a:ext cx="6072822" cy="313421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676" name="Text Box 4"/>
          <p:cNvSpPr txBox="1">
            <a:spLocks noChangeArrowheads="1"/>
          </p:cNvSpPr>
          <p:nvPr/>
        </p:nvSpPr>
        <p:spPr bwMode="auto">
          <a:xfrm>
            <a:off x="695960" y="5383703"/>
            <a:ext cx="725932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 Increased </a:t>
            </a:r>
            <a:r>
              <a:rPr lang="en-US" sz="2000" b="0" dirty="0">
                <a:solidFill>
                  <a:schemeClr val="tx1"/>
                </a:solidFill>
              </a:rPr>
              <a:t>ice and snow cover will lead </a:t>
            </a:r>
            <a:r>
              <a:rPr lang="en-US" sz="2000" b="0" dirty="0" smtClean="0">
                <a:solidFill>
                  <a:schemeClr val="tx1"/>
                </a:solidFill>
              </a:rPr>
              <a:t>to </a:t>
            </a:r>
            <a:r>
              <a:rPr lang="en-US" sz="2000" b="0" dirty="0">
                <a:solidFill>
                  <a:schemeClr val="tx1"/>
                </a:solidFill>
              </a:rPr>
              <a:t>cooling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Reduced </a:t>
            </a:r>
            <a:r>
              <a:rPr lang="en-US" sz="2000" dirty="0"/>
              <a:t>ice and snow cover will lead </a:t>
            </a:r>
            <a:r>
              <a:rPr lang="en-US" sz="2000" dirty="0" smtClean="0"/>
              <a:t>to warming</a:t>
            </a:r>
            <a:endParaRPr lang="en-US" sz="2000" dirty="0"/>
          </a:p>
        </p:txBody>
      </p:sp>
      <p:sp>
        <p:nvSpPr>
          <p:cNvPr id="54067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Climate Change Factors - Albedo </a:t>
            </a:r>
            <a:r>
              <a:rPr lang="en-US" sz="2800" dirty="0"/>
              <a:t>Effects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713228"/>
            <a:ext cx="5775036" cy="45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6648" r="2716" b="62131"/>
          <a:stretch>
            <a:fillRect/>
          </a:stretch>
        </p:blipFill>
        <p:spPr bwMode="auto">
          <a:xfrm>
            <a:off x="3662362" y="685800"/>
            <a:ext cx="5481638" cy="28146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3" t="39101" r="3043" b="14958"/>
          <a:stretch>
            <a:fillRect/>
          </a:stretch>
        </p:blipFill>
        <p:spPr bwMode="auto">
          <a:xfrm>
            <a:off x="157480" y="685800"/>
            <a:ext cx="3152775" cy="49149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3733800" y="3937000"/>
            <a:ext cx="4953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BLAG </a:t>
            </a:r>
            <a:r>
              <a:rPr lang="en-US" sz="2000" b="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/>
              <a:t>Berner</a:t>
            </a:r>
            <a:r>
              <a:rPr lang="en-US" sz="2000" dirty="0" smtClean="0"/>
              <a:t>, </a:t>
            </a:r>
            <a:r>
              <a:rPr lang="en-US" sz="2000" dirty="0" err="1" smtClean="0"/>
              <a:t>Lasaga</a:t>
            </a:r>
            <a:r>
              <a:rPr lang="en-US" sz="2000" dirty="0" smtClean="0"/>
              <a:t> &amp; </a:t>
            </a:r>
            <a:r>
              <a:rPr lang="en-US" sz="2000" dirty="0" err="1" smtClean="0"/>
              <a:t>Garrels</a:t>
            </a:r>
            <a:r>
              <a:rPr lang="en-US" sz="2000" dirty="0" smtClean="0"/>
              <a:t>)  </a:t>
            </a:r>
            <a:r>
              <a:rPr lang="en-US" sz="2000" b="0" dirty="0" smtClean="0">
                <a:solidFill>
                  <a:schemeClr val="tx1"/>
                </a:solidFill>
              </a:rPr>
              <a:t>Hypothesis</a:t>
            </a:r>
            <a:endParaRPr lang="en-US" sz="2000" b="0" dirty="0">
              <a:solidFill>
                <a:schemeClr val="tx1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Faster spreading increases rate of CO</a:t>
            </a:r>
            <a:r>
              <a:rPr lang="en-US" sz="2000" b="0" baseline="-25000" dirty="0">
                <a:solidFill>
                  <a:schemeClr val="tx1"/>
                </a:solidFill>
              </a:rPr>
              <a:t>2</a:t>
            </a:r>
            <a:r>
              <a:rPr lang="en-US" sz="2000" b="0" dirty="0">
                <a:solidFill>
                  <a:schemeClr val="tx1"/>
                </a:solidFill>
              </a:rPr>
              <a:t> input to the atmosphere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Slower spreading decreases rate of CO</a:t>
            </a:r>
            <a:r>
              <a:rPr lang="en-US" sz="2000" b="0" baseline="-25000" dirty="0">
                <a:solidFill>
                  <a:schemeClr val="tx1"/>
                </a:solidFill>
              </a:rPr>
              <a:t>2</a:t>
            </a:r>
            <a:r>
              <a:rPr lang="en-US" sz="2000" b="0" dirty="0">
                <a:solidFill>
                  <a:schemeClr val="tx1"/>
                </a:solidFill>
              </a:rPr>
              <a:t> input to the atmosphere</a:t>
            </a:r>
          </a:p>
        </p:txBody>
      </p:sp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- Plate Tectonics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40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6648" r="2716" b="62131"/>
          <a:stretch>
            <a:fillRect/>
          </a:stretch>
        </p:blipFill>
        <p:spPr bwMode="auto">
          <a:xfrm>
            <a:off x="9347200" y="614680"/>
            <a:ext cx="5481638" cy="28146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3" t="39101" r="3043" b="14958"/>
          <a:stretch>
            <a:fillRect/>
          </a:stretch>
        </p:blipFill>
        <p:spPr bwMode="auto">
          <a:xfrm>
            <a:off x="157480" y="685800"/>
            <a:ext cx="3152775" cy="49149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3733800" y="3937000"/>
            <a:ext cx="4953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Think-Pair-Share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Would you predict the atmospheric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concentration to be higher, lower, or about the same ~100 Million years ago?</a:t>
            </a:r>
          </a:p>
          <a:p>
            <a:pPr>
              <a:spcBef>
                <a:spcPct val="50000"/>
              </a:spcBef>
            </a:pPr>
            <a:r>
              <a:rPr lang="en-US" sz="2000" b="0" dirty="0" smtClean="0">
                <a:solidFill>
                  <a:schemeClr val="tx1"/>
                </a:solidFill>
              </a:rPr>
              <a:t>Would you expect the climate to be warmer, cooler, or about the same?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- Plate Tectonics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756660" y="1127760"/>
            <a:ext cx="5248814" cy="2661920"/>
            <a:chOff x="3858260" y="1363980"/>
            <a:chExt cx="4442460" cy="22529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76840"/>
            <a:stretch/>
          </p:blipFill>
          <p:spPr>
            <a:xfrm>
              <a:off x="3858260" y="1363980"/>
              <a:ext cx="4178300" cy="15824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6079" t="91561" r="-6079" b="-1673"/>
            <a:stretch/>
          </p:blipFill>
          <p:spPr>
            <a:xfrm>
              <a:off x="4122420" y="2926080"/>
              <a:ext cx="4178300" cy="69088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4856480" y="2418080"/>
            <a:ext cx="306832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Seafloor spreading rates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13760" y="1635760"/>
            <a:ext cx="76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13760" y="20828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6560" y="26382"/>
            <a:ext cx="5871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The Big Aha !!!!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3860220" y="1213506"/>
            <a:ext cx="5111983" cy="2982450"/>
            <a:chOff x="3333826" y="1213506"/>
            <a:chExt cx="5638377" cy="3289560"/>
          </a:xfrm>
        </p:grpSpPr>
        <p:pic>
          <p:nvPicPr>
            <p:cNvPr id="3" name="Picture 2" descr="Screen Shot 2016-02-22 at 6.44.1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826" y="1213506"/>
              <a:ext cx="5017693" cy="32895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351520" y="1446046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15˚C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51520" y="3484786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14˚C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0398" y="785442"/>
            <a:ext cx="476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do you think is causing this recent change?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47150" r="11763" b="25374"/>
          <a:stretch/>
        </p:blipFill>
        <p:spPr bwMode="auto">
          <a:xfrm>
            <a:off x="1" y="4255857"/>
            <a:ext cx="5932372" cy="26773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6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06080" y="1808480"/>
            <a:ext cx="528320" cy="36982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0"/>
          <a:stretch/>
        </p:blipFill>
        <p:spPr>
          <a:xfrm>
            <a:off x="1497264" y="1511299"/>
            <a:ext cx="7087949" cy="45445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52880" y="0"/>
            <a:ext cx="6756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Temperature History</a:t>
            </a:r>
            <a:endParaRPr lang="en-US" sz="3200" dirty="0"/>
          </a:p>
        </p:txBody>
      </p:sp>
      <p:sp>
        <p:nvSpPr>
          <p:cNvPr id="36" name="TextBox 35"/>
          <p:cNvSpPr txBox="1"/>
          <p:nvPr/>
        </p:nvSpPr>
        <p:spPr>
          <a:xfrm>
            <a:off x="381000" y="724453"/>
            <a:ext cx="5287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Millennial Time Scales – Past 2,000 Years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41592" y="1605315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15</a:t>
            </a:r>
            <a:endParaRPr lang="en-US" sz="2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r="95796" b="58662"/>
          <a:stretch/>
        </p:blipFill>
        <p:spPr>
          <a:xfrm>
            <a:off x="628558" y="1995698"/>
            <a:ext cx="320600" cy="30970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1592" y="3292104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14</a:t>
            </a:r>
            <a:endParaRPr lang="en-US" sz="2200" dirty="0"/>
          </a:p>
        </p:txBody>
      </p:sp>
      <p:sp>
        <p:nvSpPr>
          <p:cNvPr id="39" name="TextBox 38"/>
          <p:cNvSpPr txBox="1"/>
          <p:nvPr/>
        </p:nvSpPr>
        <p:spPr>
          <a:xfrm>
            <a:off x="1041592" y="4978892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13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4652208" y="2486520"/>
            <a:ext cx="1053782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Medieval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Warm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Period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17335" y="3521236"/>
            <a:ext cx="864540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Little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Ice 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-1" r="15154" b="16331"/>
          <a:stretch/>
        </p:blipFill>
        <p:spPr>
          <a:xfrm>
            <a:off x="914723" y="3955256"/>
            <a:ext cx="7627699" cy="28207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r="95796" b="58662"/>
          <a:stretch/>
        </p:blipFill>
        <p:spPr>
          <a:xfrm>
            <a:off x="561716" y="3523739"/>
            <a:ext cx="320600" cy="3097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22400" y="0"/>
            <a:ext cx="6756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Temperature History</a:t>
            </a:r>
            <a:endParaRPr lang="en-US" sz="3200" dirty="0"/>
          </a:p>
        </p:txBody>
      </p:sp>
      <p:sp>
        <p:nvSpPr>
          <p:cNvPr id="36" name="TextBox 35"/>
          <p:cNvSpPr txBox="1"/>
          <p:nvPr/>
        </p:nvSpPr>
        <p:spPr>
          <a:xfrm>
            <a:off x="381000" y="724453"/>
            <a:ext cx="4233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Millennial Time Scales – Glaciers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91654" y="5235401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10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791654" y="4450982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15</a:t>
            </a:r>
            <a:endParaRPr lang="en-US" sz="2200" dirty="0"/>
          </a:p>
        </p:txBody>
      </p:sp>
      <p:sp>
        <p:nvSpPr>
          <p:cNvPr id="39" name="TextBox 38"/>
          <p:cNvSpPr txBox="1"/>
          <p:nvPr/>
        </p:nvSpPr>
        <p:spPr>
          <a:xfrm>
            <a:off x="934647" y="6019821"/>
            <a:ext cx="327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5</a:t>
            </a:r>
            <a:endParaRPr lang="en-US" sz="22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l="-1" t="87080" r="15154" b="1024"/>
          <a:stretch/>
        </p:blipFill>
        <p:spPr>
          <a:xfrm>
            <a:off x="625965" y="3771461"/>
            <a:ext cx="7627699" cy="4010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18105" y="1146134"/>
            <a:ext cx="6621622" cy="5110100"/>
            <a:chOff x="1818105" y="3868818"/>
            <a:chExt cx="6621622" cy="5110100"/>
          </a:xfrm>
        </p:grpSpPr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6978316" y="6968033"/>
              <a:ext cx="1461411" cy="2010885"/>
            </a:xfrm>
            <a:prstGeom prst="rect">
              <a:avLst/>
            </a:prstGeom>
            <a:noFill/>
            <a:ln w="57150" cmpd="sng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4098" t="17410" b="14065"/>
            <a:stretch/>
          </p:blipFill>
          <p:spPr>
            <a:xfrm>
              <a:off x="2566736" y="4130840"/>
              <a:ext cx="4363835" cy="206255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61220" y="6108729"/>
              <a:ext cx="44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50</a:t>
              </a:r>
              <a:endParaRPr lang="en-US" sz="2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29827" y="6108729"/>
              <a:ext cx="314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0</a:t>
              </a:r>
              <a:endParaRPr lang="en-US" sz="2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75620" y="6108729"/>
              <a:ext cx="57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100</a:t>
              </a:r>
              <a:endParaRPr lang="en-US" sz="2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90020" y="6108729"/>
              <a:ext cx="57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150</a:t>
              </a:r>
              <a:endParaRPr lang="en-US" sz="2000" dirty="0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/>
            <a:srcRect l="-424" t="14331" r="95866" b="71929"/>
            <a:stretch/>
          </p:blipFill>
          <p:spPr>
            <a:xfrm>
              <a:off x="1818105" y="4812628"/>
              <a:ext cx="347579" cy="1029369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080370" y="5255916"/>
              <a:ext cx="470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10</a:t>
              </a:r>
              <a:endParaRPr lang="en-US" sz="2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80370" y="4618550"/>
              <a:ext cx="470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15</a:t>
              </a:r>
              <a:endParaRPr lang="en-US" sz="22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3363" y="5920029"/>
              <a:ext cx="327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5</a:t>
              </a:r>
              <a:endParaRPr lang="en-US" sz="2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87053" y="3876839"/>
              <a:ext cx="1223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Interglacial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37769" y="4924923"/>
              <a:ext cx="807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Glacial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67138" y="3868818"/>
              <a:ext cx="1223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Interglacial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534160" y="4435439"/>
            <a:ext cx="1849120" cy="345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8356600" y="4245349"/>
            <a:ext cx="83127" cy="2010885"/>
          </a:xfrm>
          <a:prstGeom prst="rect">
            <a:avLst/>
          </a:prstGeom>
          <a:solidFill>
            <a:srgbClr val="FFFF00">
              <a:alpha val="6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7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b="58662"/>
          <a:stretch/>
        </p:blipFill>
        <p:spPr>
          <a:xfrm>
            <a:off x="133926" y="2704209"/>
            <a:ext cx="7625241" cy="3097032"/>
          </a:xfrm>
          <a:prstGeom prst="rect">
            <a:avLst/>
          </a:prstGeom>
        </p:spPr>
      </p:pic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7566526" y="2975552"/>
            <a:ext cx="112534" cy="251508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95596"/>
          <a:stretch/>
        </p:blipFill>
        <p:spPr>
          <a:xfrm>
            <a:off x="133926" y="5792799"/>
            <a:ext cx="7625241" cy="3299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34160" y="0"/>
            <a:ext cx="6756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Temperature History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6990635" y="193886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40894" y="1526553"/>
            <a:ext cx="5542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Geologic Time Scales – Since the Dinosaurs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736" y="660401"/>
            <a:ext cx="2767263" cy="21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3840" y="0"/>
            <a:ext cx="6756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Temperature History</a:t>
            </a:r>
            <a:endParaRPr lang="en-US" sz="3200" dirty="0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9" r="9707"/>
          <a:stretch/>
        </p:blipFill>
        <p:spPr bwMode="auto">
          <a:xfrm>
            <a:off x="309033" y="2663976"/>
            <a:ext cx="5985934" cy="419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5566833" y="2570843"/>
            <a:ext cx="762000" cy="4050695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292135" y="547726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292135" y="454263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292135" y="360801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998953" y="4116005"/>
            <a:ext cx="180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(˚C)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37633" y="5364843"/>
            <a:ext cx="5774267" cy="33867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2400" y="1437105"/>
            <a:ext cx="596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Geologic Time Scales – Since </a:t>
            </a:r>
            <a:r>
              <a:rPr lang="en-US" sz="2400" dirty="0"/>
              <a:t>C</a:t>
            </a:r>
            <a:r>
              <a:rPr lang="en-US" sz="2400" dirty="0" smtClean="0"/>
              <a:t>omplex </a:t>
            </a:r>
            <a:r>
              <a:rPr lang="en-US" sz="2400" dirty="0"/>
              <a:t>A</a:t>
            </a:r>
            <a:r>
              <a:rPr lang="en-US" sz="2400" dirty="0" smtClean="0"/>
              <a:t>nimals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6292135" y="268091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1" y="685801"/>
            <a:ext cx="2921000" cy="19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3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3840" y="0"/>
            <a:ext cx="6756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Warming – Temperature History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09033" y="1185005"/>
            <a:ext cx="6777989" cy="4194024"/>
            <a:chOff x="309033" y="2663976"/>
            <a:chExt cx="6777989" cy="4194024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69" r="9707"/>
            <a:stretch/>
          </p:blipFill>
          <p:spPr bwMode="auto">
            <a:xfrm>
              <a:off x="309033" y="2663976"/>
              <a:ext cx="5985934" cy="4194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6292135" y="5477262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92135" y="4542637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92135" y="3608012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998953" y="4116005"/>
              <a:ext cx="1806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Temperature (˚C)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537633" y="5364843"/>
              <a:ext cx="5774267" cy="33867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292135" y="2680912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dirty="0" smtClean="0"/>
                <a:t>0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54380" y="5539877"/>
            <a:ext cx="6531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Group </a:t>
            </a:r>
            <a:r>
              <a:rPr lang="en-US" b="1" dirty="0"/>
              <a:t>D</a:t>
            </a:r>
            <a:r>
              <a:rPr lang="en-US" b="1" dirty="0" smtClean="0"/>
              <a:t>iscussion </a:t>
            </a:r>
            <a:endParaRPr lang="en-US" b="1" dirty="0"/>
          </a:p>
          <a:p>
            <a:r>
              <a:rPr lang="en-US" b="1" dirty="0" smtClean="0"/>
              <a:t>The present-day temperature is up to 20˚C cooler than in the past, </a:t>
            </a:r>
          </a:p>
          <a:p>
            <a:r>
              <a:rPr lang="en-US" b="1" dirty="0" smtClean="0"/>
              <a:t>so why are we worried about global warming?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697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3F0F-9648-6049-ABE9-8E321B4BA083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7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Hints…..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13556" y="1177231"/>
            <a:ext cx="5112466" cy="2377999"/>
            <a:chOff x="1818105" y="4130840"/>
            <a:chExt cx="5112466" cy="23779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4098" t="17410" b="14065"/>
            <a:stretch/>
          </p:blipFill>
          <p:spPr>
            <a:xfrm>
              <a:off x="2566736" y="4130840"/>
              <a:ext cx="4363835" cy="206255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61220" y="6108729"/>
              <a:ext cx="44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50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29827" y="6108729"/>
              <a:ext cx="314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0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75620" y="6108729"/>
              <a:ext cx="57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100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0020" y="6108729"/>
              <a:ext cx="57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150</a:t>
              </a:r>
              <a:endParaRPr lang="en-US" sz="20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-424" t="14331" r="95866" b="71929"/>
            <a:stretch/>
          </p:blipFill>
          <p:spPr>
            <a:xfrm>
              <a:off x="1818105" y="4812628"/>
              <a:ext cx="347579" cy="10293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080370" y="5255916"/>
              <a:ext cx="470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10</a:t>
              </a:r>
              <a:endParaRPr lang="en-US" sz="2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80370" y="4618550"/>
              <a:ext cx="470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15</a:t>
              </a:r>
              <a:endParaRPr lang="en-US" sz="2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23363" y="5920029"/>
              <a:ext cx="327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5</a:t>
              </a:r>
              <a:endParaRPr lang="en-US" sz="2200" dirty="0"/>
            </a:p>
          </p:txBody>
        </p:sp>
      </p:grpSp>
      <p:pic>
        <p:nvPicPr>
          <p:cNvPr id="19" name="Picture 18" descr="Screen Shot 2016-02-22 at 6.44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20" y="3782354"/>
            <a:ext cx="7181479" cy="3075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5157" y="1462527"/>
            <a:ext cx="312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10˚C change in 10,000 years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32114" y="3346867"/>
            <a:ext cx="312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1˚C change in 100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3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7454" r="11763" b="52998"/>
          <a:stretch/>
        </p:blipFill>
        <p:spPr bwMode="auto">
          <a:xfrm>
            <a:off x="197289" y="1357070"/>
            <a:ext cx="8468266" cy="55009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4585570" y="949203"/>
            <a:ext cx="4639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A Very Complex System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535557" name="Rectangle 5"/>
          <p:cNvSpPr>
            <a:spLocks noChangeArrowheads="1"/>
          </p:cNvSpPr>
          <p:nvPr/>
        </p:nvSpPr>
        <p:spPr bwMode="auto">
          <a:xfrm>
            <a:off x="762000" y="96838"/>
            <a:ext cx="7543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Climate System</a:t>
            </a:r>
          </a:p>
        </p:txBody>
      </p:sp>
    </p:spTree>
    <p:extLst>
      <p:ext uri="{BB962C8B-B14F-4D97-AF65-F5344CB8AC3E}">
        <p14:creationId xmlns:p14="http://schemas.microsoft.com/office/powerpoint/2010/main" val="31313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4424</TotalTime>
  <Words>504</Words>
  <Application>Microsoft Macintosh PowerPoint</Application>
  <PresentationFormat>On-screen Show (4:3)</PresentationFormat>
  <Paragraphs>155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Robert Pockalny</cp:lastModifiedBy>
  <cp:revision>143</cp:revision>
  <dcterms:created xsi:type="dcterms:W3CDTF">2012-09-30T13:19:13Z</dcterms:created>
  <dcterms:modified xsi:type="dcterms:W3CDTF">2018-02-15T12:48:35Z</dcterms:modified>
</cp:coreProperties>
</file>