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4" r:id="rId4"/>
    <p:sldId id="257" r:id="rId5"/>
    <p:sldId id="273" r:id="rId6"/>
    <p:sldId id="271" r:id="rId7"/>
    <p:sldId id="263" r:id="rId8"/>
    <p:sldId id="267" r:id="rId9"/>
    <p:sldId id="268"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260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7319EB-6655-45EB-88D6-1E1F2EC3F14D}"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67354-43A6-4CF1-BE06-722083E09AE2}" type="slidenum">
              <a:rPr lang="en-US" smtClean="0"/>
              <a:t>‹#›</a:t>
            </a:fld>
            <a:endParaRPr lang="en-US"/>
          </a:p>
        </p:txBody>
      </p:sp>
    </p:spTree>
    <p:extLst>
      <p:ext uri="{BB962C8B-B14F-4D97-AF65-F5344CB8AC3E}">
        <p14:creationId xmlns:p14="http://schemas.microsoft.com/office/powerpoint/2010/main" val="207554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319EB-6655-45EB-88D6-1E1F2EC3F14D}"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67354-43A6-4CF1-BE06-722083E09AE2}" type="slidenum">
              <a:rPr lang="en-US" smtClean="0"/>
              <a:t>‹#›</a:t>
            </a:fld>
            <a:endParaRPr lang="en-US"/>
          </a:p>
        </p:txBody>
      </p:sp>
    </p:spTree>
    <p:extLst>
      <p:ext uri="{BB962C8B-B14F-4D97-AF65-F5344CB8AC3E}">
        <p14:creationId xmlns:p14="http://schemas.microsoft.com/office/powerpoint/2010/main" val="24782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319EB-6655-45EB-88D6-1E1F2EC3F14D}"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67354-43A6-4CF1-BE06-722083E09AE2}" type="slidenum">
              <a:rPr lang="en-US" smtClean="0"/>
              <a:t>‹#›</a:t>
            </a:fld>
            <a:endParaRPr lang="en-US"/>
          </a:p>
        </p:txBody>
      </p:sp>
    </p:spTree>
    <p:extLst>
      <p:ext uri="{BB962C8B-B14F-4D97-AF65-F5344CB8AC3E}">
        <p14:creationId xmlns:p14="http://schemas.microsoft.com/office/powerpoint/2010/main" val="89823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319EB-6655-45EB-88D6-1E1F2EC3F14D}"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67354-43A6-4CF1-BE06-722083E09AE2}" type="slidenum">
              <a:rPr lang="en-US" smtClean="0"/>
              <a:t>‹#›</a:t>
            </a:fld>
            <a:endParaRPr lang="en-US"/>
          </a:p>
        </p:txBody>
      </p:sp>
    </p:spTree>
    <p:extLst>
      <p:ext uri="{BB962C8B-B14F-4D97-AF65-F5344CB8AC3E}">
        <p14:creationId xmlns:p14="http://schemas.microsoft.com/office/powerpoint/2010/main" val="117315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7319EB-6655-45EB-88D6-1E1F2EC3F14D}"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67354-43A6-4CF1-BE06-722083E09AE2}" type="slidenum">
              <a:rPr lang="en-US" smtClean="0"/>
              <a:t>‹#›</a:t>
            </a:fld>
            <a:endParaRPr lang="en-US"/>
          </a:p>
        </p:txBody>
      </p:sp>
    </p:spTree>
    <p:extLst>
      <p:ext uri="{BB962C8B-B14F-4D97-AF65-F5344CB8AC3E}">
        <p14:creationId xmlns:p14="http://schemas.microsoft.com/office/powerpoint/2010/main" val="115613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7319EB-6655-45EB-88D6-1E1F2EC3F14D}"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67354-43A6-4CF1-BE06-722083E09AE2}" type="slidenum">
              <a:rPr lang="en-US" smtClean="0"/>
              <a:t>‹#›</a:t>
            </a:fld>
            <a:endParaRPr lang="en-US"/>
          </a:p>
        </p:txBody>
      </p:sp>
    </p:spTree>
    <p:extLst>
      <p:ext uri="{BB962C8B-B14F-4D97-AF65-F5344CB8AC3E}">
        <p14:creationId xmlns:p14="http://schemas.microsoft.com/office/powerpoint/2010/main" val="75373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7319EB-6655-45EB-88D6-1E1F2EC3F14D}" type="datetimeFigureOut">
              <a:rPr lang="en-US" smtClean="0"/>
              <a:t>4/5/16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67354-43A6-4CF1-BE06-722083E09AE2}" type="slidenum">
              <a:rPr lang="en-US" smtClean="0"/>
              <a:t>‹#›</a:t>
            </a:fld>
            <a:endParaRPr lang="en-US"/>
          </a:p>
        </p:txBody>
      </p:sp>
    </p:spTree>
    <p:extLst>
      <p:ext uri="{BB962C8B-B14F-4D97-AF65-F5344CB8AC3E}">
        <p14:creationId xmlns:p14="http://schemas.microsoft.com/office/powerpoint/2010/main" val="385313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7319EB-6655-45EB-88D6-1E1F2EC3F14D}" type="datetimeFigureOut">
              <a:rPr lang="en-US" smtClean="0"/>
              <a:t>4/5/16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67354-43A6-4CF1-BE06-722083E09AE2}" type="slidenum">
              <a:rPr lang="en-US" smtClean="0"/>
              <a:t>‹#›</a:t>
            </a:fld>
            <a:endParaRPr lang="en-US"/>
          </a:p>
        </p:txBody>
      </p:sp>
    </p:spTree>
    <p:extLst>
      <p:ext uri="{BB962C8B-B14F-4D97-AF65-F5344CB8AC3E}">
        <p14:creationId xmlns:p14="http://schemas.microsoft.com/office/powerpoint/2010/main" val="31966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319EB-6655-45EB-88D6-1E1F2EC3F14D}" type="datetimeFigureOut">
              <a:rPr lang="en-US" smtClean="0"/>
              <a:t>4/5/16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67354-43A6-4CF1-BE06-722083E09AE2}" type="slidenum">
              <a:rPr lang="en-US" smtClean="0"/>
              <a:t>‹#›</a:t>
            </a:fld>
            <a:endParaRPr lang="en-US"/>
          </a:p>
        </p:txBody>
      </p:sp>
    </p:spTree>
    <p:extLst>
      <p:ext uri="{BB962C8B-B14F-4D97-AF65-F5344CB8AC3E}">
        <p14:creationId xmlns:p14="http://schemas.microsoft.com/office/powerpoint/2010/main" val="47442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319EB-6655-45EB-88D6-1E1F2EC3F14D}"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67354-43A6-4CF1-BE06-722083E09AE2}" type="slidenum">
              <a:rPr lang="en-US" smtClean="0"/>
              <a:t>‹#›</a:t>
            </a:fld>
            <a:endParaRPr lang="en-US"/>
          </a:p>
        </p:txBody>
      </p:sp>
    </p:spTree>
    <p:extLst>
      <p:ext uri="{BB962C8B-B14F-4D97-AF65-F5344CB8AC3E}">
        <p14:creationId xmlns:p14="http://schemas.microsoft.com/office/powerpoint/2010/main" val="93280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319EB-6655-45EB-88D6-1E1F2EC3F14D}"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67354-43A6-4CF1-BE06-722083E09AE2}" type="slidenum">
              <a:rPr lang="en-US" smtClean="0"/>
              <a:t>‹#›</a:t>
            </a:fld>
            <a:endParaRPr lang="en-US"/>
          </a:p>
        </p:txBody>
      </p:sp>
    </p:spTree>
    <p:extLst>
      <p:ext uri="{BB962C8B-B14F-4D97-AF65-F5344CB8AC3E}">
        <p14:creationId xmlns:p14="http://schemas.microsoft.com/office/powerpoint/2010/main" val="26363351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319EB-6655-45EB-88D6-1E1F2EC3F14D}" type="datetimeFigureOut">
              <a:rPr lang="en-US" smtClean="0"/>
              <a:t>4/5/16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67354-43A6-4CF1-BE06-722083E09AE2}" type="slidenum">
              <a:rPr lang="en-US" smtClean="0"/>
              <a:t>‹#›</a:t>
            </a:fld>
            <a:endParaRPr lang="en-US"/>
          </a:p>
        </p:txBody>
      </p:sp>
    </p:spTree>
    <p:extLst>
      <p:ext uri="{BB962C8B-B14F-4D97-AF65-F5344CB8AC3E}">
        <p14:creationId xmlns:p14="http://schemas.microsoft.com/office/powerpoint/2010/main" val="1516169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228600"/>
            <a:ext cx="4191000" cy="6524863"/>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Traditional Knowledge &amp; Climate Change:</a:t>
            </a:r>
          </a:p>
          <a:p>
            <a:endParaRPr lang="en-US" sz="4000" b="1" dirty="0" smtClean="0">
              <a:effectLst>
                <a:outerShdw blurRad="38100" dist="38100" dir="2700000" algn="tl">
                  <a:srgbClr val="000000">
                    <a:alpha val="43137"/>
                  </a:srgbClr>
                </a:outerShdw>
              </a:effectLst>
            </a:endParaRPr>
          </a:p>
          <a:p>
            <a:endParaRPr lang="en-US" sz="4000" b="1" dirty="0">
              <a:effectLst>
                <a:outerShdw blurRad="38100" dist="38100" dir="2700000" algn="tl">
                  <a:srgbClr val="000000">
                    <a:alpha val="43137"/>
                  </a:srgbClr>
                </a:outerShdw>
              </a:effectLst>
            </a:endParaRPr>
          </a:p>
          <a:p>
            <a:r>
              <a:rPr lang="en-US" sz="4000" b="1" dirty="0" smtClean="0">
                <a:effectLst>
                  <a:outerShdw blurRad="38100" dist="38100" dir="2700000" algn="tl">
                    <a:srgbClr val="000000">
                      <a:alpha val="43137"/>
                    </a:srgbClr>
                  </a:outerShdw>
                </a:effectLst>
              </a:rPr>
              <a:t>Sustainable Land Management Practices from </a:t>
            </a:r>
          </a:p>
          <a:p>
            <a:r>
              <a:rPr lang="en-US" sz="4000" b="1" dirty="0" smtClean="0">
                <a:effectLst>
                  <a:outerShdw blurRad="38100" dist="38100" dir="2700000" algn="tl">
                    <a:srgbClr val="000000">
                      <a:alpha val="43137"/>
                    </a:srgbClr>
                  </a:outerShdw>
                </a:effectLst>
              </a:rPr>
              <a:t>the Past for </a:t>
            </a:r>
          </a:p>
          <a:p>
            <a:r>
              <a:rPr lang="en-US" sz="4000" b="1" dirty="0" smtClean="0">
                <a:effectLst>
                  <a:outerShdw blurRad="38100" dist="38100" dir="2700000" algn="tl">
                    <a:srgbClr val="000000">
                      <a:alpha val="43137"/>
                    </a:srgbClr>
                  </a:outerShdw>
                </a:effectLst>
              </a:rPr>
              <a:t>the Future</a:t>
            </a:r>
          </a:p>
          <a:p>
            <a:endParaRPr lang="en-US" dirty="0"/>
          </a:p>
        </p:txBody>
      </p:sp>
    </p:spTree>
    <p:extLst>
      <p:ext uri="{BB962C8B-B14F-4D97-AF65-F5344CB8AC3E}">
        <p14:creationId xmlns:p14="http://schemas.microsoft.com/office/powerpoint/2010/main" val="6272880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19" t="5850" r="24235" b="9796"/>
          <a:stretch/>
        </p:blipFill>
        <p:spPr bwMode="auto">
          <a:xfrm>
            <a:off x="457200" y="2333685"/>
            <a:ext cx="3429000" cy="310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http://thecatholiccatalogue.com/wp-content/uploads/2013/11/Community-garden-LB1008-91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324574"/>
            <a:ext cx="4610100" cy="3073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457200"/>
            <a:ext cx="7254935" cy="707886"/>
          </a:xfrm>
          <a:prstGeom prst="rect">
            <a:avLst/>
          </a:prstGeom>
        </p:spPr>
        <p:txBody>
          <a:bodyPr wrap="none">
            <a:spAutoFit/>
          </a:bodyPr>
          <a:lstStyle/>
          <a:p>
            <a:r>
              <a:rPr lang="en-US" sz="4000" b="1" dirty="0" smtClean="0"/>
              <a:t>Sustainable Agriculture Practices</a:t>
            </a:r>
          </a:p>
        </p:txBody>
      </p:sp>
      <p:sp>
        <p:nvSpPr>
          <p:cNvPr id="5" name="Rectangle 4"/>
          <p:cNvSpPr/>
          <p:nvPr/>
        </p:nvSpPr>
        <p:spPr>
          <a:xfrm>
            <a:off x="1676400" y="1295400"/>
            <a:ext cx="5897533" cy="646331"/>
          </a:xfrm>
          <a:prstGeom prst="rect">
            <a:avLst/>
          </a:prstGeom>
        </p:spPr>
        <p:txBody>
          <a:bodyPr wrap="square">
            <a:spAutoFit/>
          </a:bodyPr>
          <a:lstStyle/>
          <a:p>
            <a:pPr algn="ctr"/>
            <a:r>
              <a:rPr lang="en-US" b="1" dirty="0" smtClean="0"/>
              <a:t>Return to Small-Scale Organic Farming &amp; Community-Based Gardens (rural and urban settings)</a:t>
            </a:r>
            <a:endParaRPr lang="en-US" b="1" dirty="0"/>
          </a:p>
        </p:txBody>
      </p:sp>
    </p:spTree>
    <p:extLst>
      <p:ext uri="{BB962C8B-B14F-4D97-AF65-F5344CB8AC3E}">
        <p14:creationId xmlns:p14="http://schemas.microsoft.com/office/powerpoint/2010/main" val="5829790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81000" y="3261479"/>
            <a:ext cx="8071919" cy="3139321"/>
          </a:xfrm>
          <a:prstGeom prst="rect">
            <a:avLst/>
          </a:prstGeom>
        </p:spPr>
        <p:txBody>
          <a:bodyPr wrap="square">
            <a:spAutoFit/>
          </a:bodyPr>
          <a:lstStyle/>
          <a:p>
            <a:pPr marL="285750" indent="-285750" algn="just">
              <a:buFont typeface="Arial" panose="020B0604020202020204" pitchFamily="34" charset="0"/>
              <a:buChar char="•"/>
            </a:pPr>
            <a:r>
              <a:rPr lang="en-US" b="1" dirty="0" smtClean="0"/>
              <a:t>Two primary competing Euro-American views of the “New World’s” wilderness: </a:t>
            </a:r>
          </a:p>
          <a:p>
            <a:pPr algn="just"/>
            <a:endParaRPr lang="en-US" b="1" dirty="0" smtClean="0"/>
          </a:p>
          <a:p>
            <a:pPr algn="just"/>
            <a:endParaRPr lang="en-US" b="1" dirty="0"/>
          </a:p>
          <a:p>
            <a:pPr algn="just"/>
            <a:endParaRPr lang="en-US" b="1" dirty="0"/>
          </a:p>
          <a:p>
            <a:pPr algn="just"/>
            <a:endParaRPr lang="en-US" b="1" dirty="0" smtClean="0"/>
          </a:p>
          <a:p>
            <a:pPr marL="285750" indent="-285750" algn="just">
              <a:buFont typeface="Arial" panose="020B0604020202020204" pitchFamily="34" charset="0"/>
              <a:buChar char="•"/>
            </a:pPr>
            <a:endParaRPr lang="en-US" b="1" dirty="0" smtClean="0"/>
          </a:p>
          <a:p>
            <a:pPr algn="just"/>
            <a:endParaRPr lang="en-US" b="1" dirty="0"/>
          </a:p>
          <a:p>
            <a:pPr marL="285750" indent="-285750" algn="just">
              <a:buFont typeface="Arial" panose="020B0604020202020204" pitchFamily="34" charset="0"/>
              <a:buChar char="•"/>
            </a:pPr>
            <a:endParaRPr lang="en-US" b="1" dirty="0" smtClean="0"/>
          </a:p>
          <a:p>
            <a:pPr marL="285750" indent="-285750" algn="just">
              <a:buFont typeface="Arial" panose="020B0604020202020204" pitchFamily="34" charset="0"/>
              <a:buChar char="•"/>
            </a:pPr>
            <a:r>
              <a:rPr lang="en-US" b="1" dirty="0" smtClean="0"/>
              <a:t>Early Euro-American settlers in the regarded the land as a spiritual and physical void which had to be conquered and civilized in the name of Christianity and progress</a:t>
            </a: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06" y="1056757"/>
            <a:ext cx="4324350" cy="214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s://upload.wikimedia.org/wikipedia/commons/1/16/George_Caleb_Bingham_-_Daniel_Boone_escorting_settlers_through_the_Cumberland_G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196"/>
          <a:stretch/>
        </p:blipFill>
        <p:spPr bwMode="auto">
          <a:xfrm>
            <a:off x="4926594" y="1056757"/>
            <a:ext cx="3863240" cy="21436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00200" y="3780472"/>
            <a:ext cx="6019799" cy="1477328"/>
          </a:xfrm>
          <a:prstGeom prst="rect">
            <a:avLst/>
          </a:prstGeom>
        </p:spPr>
        <p:txBody>
          <a:bodyPr wrap="square">
            <a:spAutoFit/>
          </a:bodyPr>
          <a:lstStyle/>
          <a:p>
            <a:pPr marL="342900" indent="-342900" algn="just">
              <a:buAutoNum type="arabicParenR"/>
            </a:pPr>
            <a:r>
              <a:rPr lang="en-US" b="1" dirty="0" smtClean="0"/>
              <a:t>contained </a:t>
            </a:r>
            <a:r>
              <a:rPr lang="en-US" b="1" dirty="0"/>
              <a:t>savagery and temptation that threatened authority of </a:t>
            </a:r>
            <a:r>
              <a:rPr lang="en-US" b="1" dirty="0" smtClean="0"/>
              <a:t>the European-based community</a:t>
            </a:r>
            <a:r>
              <a:rPr lang="en-US" b="1" dirty="0"/>
              <a:t>; </a:t>
            </a:r>
            <a:r>
              <a:rPr lang="en-US" b="1" dirty="0" smtClean="0"/>
              <a:t>or</a:t>
            </a:r>
          </a:p>
          <a:p>
            <a:pPr algn="just"/>
            <a:r>
              <a:rPr lang="en-US" b="1" dirty="0" smtClean="0"/>
              <a:t> </a:t>
            </a:r>
            <a:endParaRPr lang="en-US" b="1" dirty="0"/>
          </a:p>
          <a:p>
            <a:pPr algn="just"/>
            <a:r>
              <a:rPr lang="en-US" b="1" dirty="0"/>
              <a:t>2) represented a new </a:t>
            </a:r>
            <a:r>
              <a:rPr lang="en-US" b="1" dirty="0" smtClean="0"/>
              <a:t>“Garden” </a:t>
            </a:r>
            <a:r>
              <a:rPr lang="en-US" b="1" dirty="0"/>
              <a:t>that could flourish with </a:t>
            </a:r>
            <a:r>
              <a:rPr lang="en-US" b="1" dirty="0" smtClean="0"/>
              <a:t>“proper” cultivation </a:t>
            </a:r>
            <a:r>
              <a:rPr lang="en-US" b="1" dirty="0"/>
              <a:t>by European settlers</a:t>
            </a:r>
          </a:p>
        </p:txBody>
      </p:sp>
      <p:sp>
        <p:nvSpPr>
          <p:cNvPr id="6" name="Rectangle 5"/>
          <p:cNvSpPr/>
          <p:nvPr/>
        </p:nvSpPr>
        <p:spPr>
          <a:xfrm>
            <a:off x="619596" y="282714"/>
            <a:ext cx="8071919" cy="707886"/>
          </a:xfrm>
          <a:prstGeom prst="rect">
            <a:avLst/>
          </a:prstGeom>
        </p:spPr>
        <p:txBody>
          <a:bodyPr wrap="square">
            <a:spAutoFit/>
          </a:bodyPr>
          <a:lstStyle/>
          <a:p>
            <a:pPr algn="ctr"/>
            <a:r>
              <a:rPr lang="en-US" sz="4000" b="1" dirty="0" smtClean="0"/>
              <a:t>The “American Wilderness” Myth</a:t>
            </a:r>
            <a:endParaRPr lang="en-US" sz="4000" b="1" dirty="0"/>
          </a:p>
        </p:txBody>
      </p:sp>
    </p:spTree>
    <p:extLst>
      <p:ext uri="{BB962C8B-B14F-4D97-AF65-F5344CB8AC3E}">
        <p14:creationId xmlns:p14="http://schemas.microsoft.com/office/powerpoint/2010/main" val="13049747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152400" y="2895600"/>
            <a:ext cx="8584194" cy="3416320"/>
          </a:xfrm>
          <a:prstGeom prst="rect">
            <a:avLst/>
          </a:prstGeom>
        </p:spPr>
        <p:txBody>
          <a:bodyPr wrap="square">
            <a:spAutoFit/>
          </a:bodyPr>
          <a:lstStyle/>
          <a:p>
            <a:pPr marL="285750" indent="-285750">
              <a:buFont typeface="Arial" panose="020B0604020202020204" pitchFamily="34" charset="0"/>
              <a:buChar char="•"/>
            </a:pPr>
            <a:endParaRPr lang="en-US" b="1" dirty="0"/>
          </a:p>
          <a:p>
            <a:endParaRPr lang="en-US" b="1" dirty="0"/>
          </a:p>
          <a:p>
            <a:pPr marL="285750" indent="-285750" algn="just">
              <a:buFont typeface="Arial" panose="020B0604020202020204" pitchFamily="34" charset="0"/>
              <a:buChar char="•"/>
            </a:pPr>
            <a:r>
              <a:rPr lang="en-US" b="1" dirty="0"/>
              <a:t>An unknown entity with bizarre animals, unusual topography, and strange indigenous inhabitants, the wilderness represented a place where community and consensus would be put in peril by the total absence of European law, religion, and </a:t>
            </a:r>
            <a:r>
              <a:rPr lang="en-US" b="1" dirty="0" smtClean="0"/>
              <a:t>civilization </a:t>
            </a:r>
            <a:endParaRPr lang="en-US" b="1" dirty="0"/>
          </a:p>
          <a:p>
            <a:pPr algn="just"/>
            <a:endParaRPr lang="en-US" b="1" dirty="0"/>
          </a:p>
          <a:p>
            <a:pPr marL="285750" indent="-285750" algn="just">
              <a:buFont typeface="Arial" panose="020B0604020202020204" pitchFamily="34" charset="0"/>
              <a:buChar char="•"/>
            </a:pPr>
            <a:r>
              <a:rPr lang="en-US" b="1" dirty="0" smtClean="0"/>
              <a:t>Land </a:t>
            </a:r>
            <a:r>
              <a:rPr lang="en-US" b="1" dirty="0"/>
              <a:t>supplied the raw materials for building a society, and nature was to be used, not </a:t>
            </a:r>
            <a:r>
              <a:rPr lang="en-US" b="1" dirty="0" smtClean="0"/>
              <a:t>feared </a:t>
            </a:r>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r>
              <a:rPr lang="en-US" b="1" dirty="0" smtClean="0"/>
              <a:t>Despite </a:t>
            </a:r>
            <a:r>
              <a:rPr lang="en-US" b="1" dirty="0"/>
              <a:t>the different outlooks, the goal was the same: </a:t>
            </a:r>
            <a:r>
              <a:rPr lang="en-US" b="1" i="1" dirty="0"/>
              <a:t>to destroy the savage wilderness and </a:t>
            </a:r>
            <a:r>
              <a:rPr lang="en-US" b="1" i="1" dirty="0" smtClean="0"/>
              <a:t>its indigenous inhabitants and make </a:t>
            </a:r>
            <a:r>
              <a:rPr lang="en-US" b="1" i="1" dirty="0"/>
              <a:t>it bloom with European </a:t>
            </a:r>
            <a:r>
              <a:rPr lang="en-US" b="1" i="1" dirty="0" smtClean="0"/>
              <a:t>civilization</a:t>
            </a:r>
            <a:endParaRPr lang="en-US" b="1"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990600"/>
            <a:ext cx="3289385" cy="236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19596" y="282714"/>
            <a:ext cx="8071919" cy="707886"/>
          </a:xfrm>
          <a:prstGeom prst="rect">
            <a:avLst/>
          </a:prstGeom>
        </p:spPr>
        <p:txBody>
          <a:bodyPr wrap="square">
            <a:spAutoFit/>
          </a:bodyPr>
          <a:lstStyle/>
          <a:p>
            <a:pPr algn="ctr"/>
            <a:r>
              <a:rPr lang="en-US" sz="4000" b="1" dirty="0" smtClean="0"/>
              <a:t>The “American Wilderness” Myth</a:t>
            </a:r>
            <a:endParaRPr lang="en-US" sz="4000" b="1"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990599"/>
            <a:ext cx="4177094" cy="234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461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304800" y="1219200"/>
            <a:ext cx="4572000" cy="5016758"/>
          </a:xfrm>
          <a:prstGeom prst="rect">
            <a:avLst/>
          </a:prstGeom>
        </p:spPr>
        <p:txBody>
          <a:bodyPr>
            <a:spAutoFit/>
          </a:bodyPr>
          <a:lstStyle/>
          <a:p>
            <a:pPr marL="285750" indent="-285750">
              <a:buFont typeface="Arial" panose="020B0604020202020204" pitchFamily="34" charset="0"/>
              <a:buChar char="•"/>
            </a:pPr>
            <a:r>
              <a:rPr lang="en-US" sz="2000" b="1" dirty="0" smtClean="0"/>
              <a:t>Many of the pre-European contact landscapes were not "wild" or untouched by humans</a:t>
            </a:r>
          </a:p>
          <a:p>
            <a:endParaRPr lang="en-US" sz="2000" b="1" dirty="0" smtClean="0"/>
          </a:p>
          <a:p>
            <a:pPr marL="285750" indent="-285750">
              <a:buFont typeface="Arial" panose="020B0604020202020204" pitchFamily="34" charset="0"/>
              <a:buChar char="•"/>
            </a:pPr>
            <a:r>
              <a:rPr lang="en-US" sz="2000" b="1" dirty="0" smtClean="0"/>
              <a:t>They were instead shaped using a broad range of indigenous, land management techniques (e.g., regular burning)</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smtClean="0"/>
              <a:t>One of </a:t>
            </a:r>
            <a:r>
              <a:rPr lang="en-US" sz="2000" b="1" dirty="0"/>
              <a:t>the most sophisticated, wide-spread and </a:t>
            </a:r>
            <a:r>
              <a:rPr lang="en-US" sz="2000" b="1" u="sng" dirty="0"/>
              <a:t>sustainable</a:t>
            </a:r>
            <a:r>
              <a:rPr lang="en-US" sz="2000" b="1" dirty="0"/>
              <a:t> forms of land management ever practiced</a:t>
            </a:r>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000" b="1" dirty="0" smtClean="0"/>
              <a:t>Now sustainable agriculture proponents are seeking to revive and reapply traditional knowledge</a:t>
            </a:r>
            <a:endParaRPr lang="en-US" sz="20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825" y="1295400"/>
            <a:ext cx="3600178" cy="4666897"/>
          </a:xfrm>
          <a:prstGeom prst="rect">
            <a:avLst/>
          </a:prstGeom>
          <a:noFill/>
          <a:ln w="444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059514" y="6019800"/>
            <a:ext cx="3551086" cy="230832"/>
          </a:xfrm>
          <a:prstGeom prst="rect">
            <a:avLst/>
          </a:prstGeom>
        </p:spPr>
        <p:txBody>
          <a:bodyPr wrap="square">
            <a:spAutoFit/>
          </a:bodyPr>
          <a:lstStyle/>
          <a:p>
            <a:r>
              <a:rPr lang="en-US" sz="900" b="1" dirty="0"/>
              <a:t>Village of the </a:t>
            </a:r>
            <a:r>
              <a:rPr lang="en-US" sz="900" b="1" dirty="0" err="1"/>
              <a:t>Secotan</a:t>
            </a:r>
            <a:r>
              <a:rPr lang="en-US" sz="900" b="1" dirty="0"/>
              <a:t> Indians in North Carolina, by John White </a:t>
            </a:r>
            <a:r>
              <a:rPr lang="en-US" sz="900" b="1" dirty="0" smtClean="0"/>
              <a:t> (1585)</a:t>
            </a:r>
            <a:endParaRPr lang="en-US" sz="900" b="1" dirty="0"/>
          </a:p>
        </p:txBody>
      </p:sp>
      <p:sp>
        <p:nvSpPr>
          <p:cNvPr id="7" name="Rectangle 6"/>
          <p:cNvSpPr/>
          <p:nvPr/>
        </p:nvSpPr>
        <p:spPr>
          <a:xfrm>
            <a:off x="609600" y="282714"/>
            <a:ext cx="8071919" cy="707886"/>
          </a:xfrm>
          <a:prstGeom prst="rect">
            <a:avLst/>
          </a:prstGeom>
        </p:spPr>
        <p:txBody>
          <a:bodyPr wrap="square">
            <a:spAutoFit/>
          </a:bodyPr>
          <a:lstStyle/>
          <a:p>
            <a:pPr algn="ctr"/>
            <a:r>
              <a:rPr lang="en-US" sz="4000" b="1" dirty="0" smtClean="0"/>
              <a:t>The Reality</a:t>
            </a:r>
            <a:endParaRPr lang="en-US" sz="4000" b="1" dirty="0"/>
          </a:p>
        </p:txBody>
      </p:sp>
    </p:spTree>
    <p:extLst>
      <p:ext uri="{BB962C8B-B14F-4D97-AF65-F5344CB8AC3E}">
        <p14:creationId xmlns:p14="http://schemas.microsoft.com/office/powerpoint/2010/main" val="8977287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6" name="Picture 4" descr="https://historyandscience.wikispaces.com/file/view/213scr_5028b478ba2dcd8.jpg/472381282/213scr_5028b478ba2dcd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1" t="1789" b="3403"/>
          <a:stretch/>
        </p:blipFill>
        <p:spPr bwMode="auto">
          <a:xfrm>
            <a:off x="5255705" y="1302976"/>
            <a:ext cx="3456180" cy="4167612"/>
          </a:xfrm>
          <a:prstGeom prst="rect">
            <a:avLst/>
          </a:prstGeom>
          <a:noFill/>
          <a:ln w="47625">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474913" y="5484168"/>
            <a:ext cx="2356735" cy="230832"/>
          </a:xfrm>
          <a:prstGeom prst="rect">
            <a:avLst/>
          </a:prstGeom>
        </p:spPr>
        <p:txBody>
          <a:bodyPr wrap="none">
            <a:spAutoFit/>
          </a:bodyPr>
          <a:lstStyle/>
          <a:p>
            <a:pPr lvl="0"/>
            <a:r>
              <a:rPr lang="en-US" sz="900" b="1" dirty="0" smtClean="0">
                <a:solidFill>
                  <a:prstClr val="black"/>
                </a:solidFill>
              </a:rPr>
              <a:t>Native Fishing Techniques (John </a:t>
            </a:r>
            <a:r>
              <a:rPr lang="en-US" sz="900" b="1" dirty="0">
                <a:solidFill>
                  <a:prstClr val="black"/>
                </a:solidFill>
              </a:rPr>
              <a:t>White  </a:t>
            </a:r>
            <a:r>
              <a:rPr lang="en-US" sz="900" b="1" dirty="0" smtClean="0">
                <a:solidFill>
                  <a:prstClr val="black"/>
                </a:solidFill>
              </a:rPr>
              <a:t>1585)</a:t>
            </a:r>
            <a:endParaRPr lang="en-US" sz="900" b="1" dirty="0">
              <a:solidFill>
                <a:prstClr val="black"/>
              </a:solidFill>
            </a:endParaRPr>
          </a:p>
        </p:txBody>
      </p:sp>
      <p:sp>
        <p:nvSpPr>
          <p:cNvPr id="10" name="Rectangle 9"/>
          <p:cNvSpPr/>
          <p:nvPr/>
        </p:nvSpPr>
        <p:spPr>
          <a:xfrm>
            <a:off x="228600" y="948690"/>
            <a:ext cx="4876800" cy="5078313"/>
          </a:xfrm>
          <a:prstGeom prst="rect">
            <a:avLst/>
          </a:prstGeom>
        </p:spPr>
        <p:txBody>
          <a:bodyPr wrap="square">
            <a:spAutoFit/>
          </a:bodyPr>
          <a:lstStyle/>
          <a:p>
            <a:r>
              <a:rPr lang="en-US" b="1" u="sng" dirty="0" smtClean="0"/>
              <a:t>What does it mean to be sustainable?</a:t>
            </a:r>
          </a:p>
          <a:p>
            <a:pPr marL="285750" indent="-285750">
              <a:buFont typeface="Arial" panose="020B0604020202020204" pitchFamily="34" charset="0"/>
              <a:buChar char="•"/>
            </a:pPr>
            <a:r>
              <a:rPr lang="en-US" b="1" dirty="0" smtClean="0"/>
              <a:t>Renewing resources at rate equal to or greater than the rate at which they are consumed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Living within the resources that are available without damaging the environment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Community resembles a living system where all resources are renewed and in balance always</a:t>
            </a:r>
          </a:p>
          <a:p>
            <a:endParaRPr lang="en-US" b="1" dirty="0" smtClean="0"/>
          </a:p>
          <a:p>
            <a:pPr marL="285750" indent="-285750">
              <a:buFont typeface="Arial" panose="020B0604020202020204" pitchFamily="34" charset="0"/>
              <a:buChar char="•"/>
            </a:pPr>
            <a:r>
              <a:rPr lang="en-US" b="1" dirty="0" smtClean="0"/>
              <a:t>Economic system that provides a high quality of life while renewing the environment and its resources</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Commonality — a respect for the earth, for natural resources and a stewardship mindset</a:t>
            </a:r>
            <a:endParaRPr lang="en-US" b="1" dirty="0"/>
          </a:p>
          <a:p>
            <a:endParaRPr lang="en-US" dirty="0"/>
          </a:p>
        </p:txBody>
      </p:sp>
      <p:sp>
        <p:nvSpPr>
          <p:cNvPr id="11" name="Rectangle 10"/>
          <p:cNvSpPr/>
          <p:nvPr/>
        </p:nvSpPr>
        <p:spPr>
          <a:xfrm>
            <a:off x="619596" y="152400"/>
            <a:ext cx="8071919" cy="707886"/>
          </a:xfrm>
          <a:prstGeom prst="rect">
            <a:avLst/>
          </a:prstGeom>
        </p:spPr>
        <p:txBody>
          <a:bodyPr wrap="square">
            <a:spAutoFit/>
          </a:bodyPr>
          <a:lstStyle/>
          <a:p>
            <a:pPr algn="ctr"/>
            <a:r>
              <a:rPr lang="en-US" sz="4000" b="1" dirty="0" smtClean="0"/>
              <a:t>Sustainability</a:t>
            </a:r>
            <a:endParaRPr lang="en-US" sz="4000" b="1" dirty="0"/>
          </a:p>
        </p:txBody>
      </p:sp>
    </p:spTree>
    <p:extLst>
      <p:ext uri="{BB962C8B-B14F-4D97-AF65-F5344CB8AC3E}">
        <p14:creationId xmlns:p14="http://schemas.microsoft.com/office/powerpoint/2010/main" val="5319952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57200"/>
            <a:ext cx="2498943" cy="5787206"/>
          </a:xfrm>
          <a:prstGeom prst="rect">
            <a:avLst/>
          </a:prstGeom>
        </p:spPr>
      </p:pic>
      <p:sp>
        <p:nvSpPr>
          <p:cNvPr id="5" name="Rectangle 4"/>
          <p:cNvSpPr/>
          <p:nvPr/>
        </p:nvSpPr>
        <p:spPr>
          <a:xfrm>
            <a:off x="381000" y="1045488"/>
            <a:ext cx="5334000" cy="5355312"/>
          </a:xfrm>
          <a:prstGeom prst="rect">
            <a:avLst/>
          </a:prstGeom>
        </p:spPr>
        <p:txBody>
          <a:bodyPr wrap="square">
            <a:spAutoFit/>
          </a:bodyPr>
          <a:lstStyle/>
          <a:p>
            <a:pPr marL="285750" indent="-285750">
              <a:buFont typeface="Arial" panose="020B0604020202020204" pitchFamily="34" charset="0"/>
              <a:buChar char="•"/>
            </a:pPr>
            <a:r>
              <a:rPr lang="en-US" b="1" dirty="0" smtClean="0"/>
              <a:t>John Muir commented in the late 1800s:</a:t>
            </a:r>
          </a:p>
          <a:p>
            <a:endParaRPr lang="en-US" b="1" dirty="0" smtClean="0"/>
          </a:p>
          <a:p>
            <a:pPr algn="just"/>
            <a:r>
              <a:rPr lang="en-US" b="1" i="1" dirty="0" smtClean="0"/>
              <a:t>“Indians walk softly and hurt the landscape hardly more than birds or squirrels.” </a:t>
            </a:r>
          </a:p>
          <a:p>
            <a:endParaRPr lang="en-US" b="1" dirty="0"/>
          </a:p>
          <a:p>
            <a:pPr marL="285750" indent="-285750" algn="just">
              <a:buFont typeface="Arial" panose="020B0604020202020204" pitchFamily="34" charset="0"/>
              <a:buChar char="•"/>
            </a:pPr>
            <a:r>
              <a:rPr lang="en-US" b="1" dirty="0" smtClean="0"/>
              <a:t>As a result, the land before the Europeans arrived was rich and fertile, organized and well-tended </a:t>
            </a:r>
          </a:p>
          <a:p>
            <a:endParaRPr lang="en-US" b="1" dirty="0"/>
          </a:p>
          <a:p>
            <a:pPr marL="285750" indent="-285750" algn="just">
              <a:buFont typeface="Arial" panose="020B0604020202020204" pitchFamily="34" charset="0"/>
              <a:buChar char="•"/>
            </a:pPr>
            <a:r>
              <a:rPr lang="en-US" b="1" dirty="0" smtClean="0"/>
              <a:t>Native Americans were not in a power struggle against nature, but rather worked within the set boundaries before them and out of a spirit of respect came to know how the resources could be used for their survival. </a:t>
            </a:r>
          </a:p>
          <a:p>
            <a:endParaRPr lang="en-US" b="1" dirty="0"/>
          </a:p>
          <a:p>
            <a:pPr marL="285750" indent="-285750" algn="just">
              <a:buFont typeface="Arial" panose="020B0604020202020204" pitchFamily="34" charset="0"/>
              <a:buChar char="•"/>
            </a:pPr>
            <a:r>
              <a:rPr lang="en-US" b="1" dirty="0" smtClean="0"/>
              <a:t>They took no more than they could use and used all they could from what they took, being sure to put the time and energy into the land so that it would continue to yield and continue to produce for generations to come.</a:t>
            </a:r>
            <a:endParaRPr lang="en-US" b="1" dirty="0"/>
          </a:p>
        </p:txBody>
      </p:sp>
      <p:sp>
        <p:nvSpPr>
          <p:cNvPr id="6" name="Rectangle 5"/>
          <p:cNvSpPr/>
          <p:nvPr/>
        </p:nvSpPr>
        <p:spPr>
          <a:xfrm>
            <a:off x="-987960" y="228600"/>
            <a:ext cx="8071919" cy="707886"/>
          </a:xfrm>
          <a:prstGeom prst="rect">
            <a:avLst/>
          </a:prstGeom>
        </p:spPr>
        <p:txBody>
          <a:bodyPr wrap="square">
            <a:spAutoFit/>
          </a:bodyPr>
          <a:lstStyle/>
          <a:p>
            <a:pPr algn="ctr"/>
            <a:r>
              <a:rPr lang="en-US" sz="4000" b="1" dirty="0" smtClean="0"/>
              <a:t>Sustainability</a:t>
            </a:r>
            <a:endParaRPr lang="en-US" sz="4000" b="1" dirty="0"/>
          </a:p>
        </p:txBody>
      </p:sp>
      <p:sp>
        <p:nvSpPr>
          <p:cNvPr id="7" name="Rectangle 6"/>
          <p:cNvSpPr/>
          <p:nvPr/>
        </p:nvSpPr>
        <p:spPr>
          <a:xfrm>
            <a:off x="5943600" y="6246685"/>
            <a:ext cx="3551086" cy="230832"/>
          </a:xfrm>
          <a:prstGeom prst="rect">
            <a:avLst/>
          </a:prstGeom>
        </p:spPr>
        <p:txBody>
          <a:bodyPr wrap="square">
            <a:spAutoFit/>
          </a:bodyPr>
          <a:lstStyle/>
          <a:p>
            <a:r>
              <a:rPr lang="en-US" sz="900" b="1" dirty="0" smtClean="0"/>
              <a:t>Redwoods in the Muir Woods National Park</a:t>
            </a:r>
            <a:endParaRPr lang="en-US" sz="900" b="1" dirty="0"/>
          </a:p>
        </p:txBody>
      </p:sp>
    </p:spTree>
    <p:extLst>
      <p:ext uri="{BB962C8B-B14F-4D97-AF65-F5344CB8AC3E}">
        <p14:creationId xmlns:p14="http://schemas.microsoft.com/office/powerpoint/2010/main" val="12007508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04800" y="1689080"/>
            <a:ext cx="4572000" cy="3416320"/>
          </a:xfrm>
          <a:prstGeom prst="rect">
            <a:avLst/>
          </a:prstGeom>
        </p:spPr>
        <p:txBody>
          <a:bodyPr>
            <a:spAutoFit/>
          </a:bodyPr>
          <a:lstStyle/>
          <a:p>
            <a:pPr marL="285750" indent="-285750">
              <a:buFont typeface="Arial" panose="020B0604020202020204" pitchFamily="34" charset="0"/>
              <a:buChar char="•"/>
            </a:pPr>
            <a:r>
              <a:rPr lang="en-US" b="1" dirty="0" smtClean="0"/>
              <a:t>Historically, Native American people understood that nature was to be tended, carefully and lovingly maintained, and respected  - not dominated </a:t>
            </a:r>
          </a:p>
          <a:p>
            <a:endParaRPr lang="en-US" b="1" dirty="0"/>
          </a:p>
          <a:p>
            <a:pPr marL="285750" indent="-285750">
              <a:buFont typeface="Arial" panose="020B0604020202020204" pitchFamily="34" charset="0"/>
              <a:buChar char="•"/>
            </a:pPr>
            <a:r>
              <a:rPr lang="en-US" b="1" dirty="0" smtClean="0"/>
              <a:t>They understood the natural resources on the earth would continue to produce year after year – to provide the things needed for survival when steps were light and hearts were right</a:t>
            </a:r>
          </a:p>
          <a:p>
            <a:endParaRPr lang="en-US" b="1" dirty="0" smtClean="0"/>
          </a:p>
          <a:p>
            <a:pPr marL="285750" indent="-285750">
              <a:buFont typeface="Arial" panose="020B0604020202020204" pitchFamily="34" charset="0"/>
              <a:buChar char="•"/>
            </a:pPr>
            <a:r>
              <a:rPr lang="en-US" b="1" dirty="0" smtClean="0"/>
              <a:t>This is what it means to be sustainable</a:t>
            </a:r>
            <a:endParaRPr lang="en-US" b="1" dirty="0"/>
          </a:p>
        </p:txBody>
      </p:sp>
      <p:pic>
        <p:nvPicPr>
          <p:cNvPr id="6148" name="Picture 4" descr="http://www.myartprints.co.uk/kunst/john_white/indian_ritual_dance_from_the_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03957"/>
            <a:ext cx="3938451" cy="31865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506550"/>
            <a:ext cx="8071919" cy="707886"/>
          </a:xfrm>
          <a:prstGeom prst="rect">
            <a:avLst/>
          </a:prstGeom>
        </p:spPr>
        <p:txBody>
          <a:bodyPr wrap="square">
            <a:spAutoFit/>
          </a:bodyPr>
          <a:lstStyle/>
          <a:p>
            <a:pPr algn="ctr"/>
            <a:r>
              <a:rPr lang="en-US" sz="4000" b="1" dirty="0" smtClean="0"/>
              <a:t>Sustainability</a:t>
            </a:r>
            <a:endParaRPr lang="en-US" sz="4000" b="1" dirty="0"/>
          </a:p>
        </p:txBody>
      </p:sp>
    </p:spTree>
    <p:extLst>
      <p:ext uri="{BB962C8B-B14F-4D97-AF65-F5344CB8AC3E}">
        <p14:creationId xmlns:p14="http://schemas.microsoft.com/office/powerpoint/2010/main" val="6283688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92" t="24898" r="20485" b="26938"/>
          <a:stretch/>
        </p:blipFill>
        <p:spPr bwMode="auto">
          <a:xfrm>
            <a:off x="2438400" y="304800"/>
            <a:ext cx="4158712" cy="188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3980" y="2286000"/>
            <a:ext cx="8547619" cy="4247317"/>
          </a:xfrm>
          <a:prstGeom prst="rect">
            <a:avLst/>
          </a:prstGeom>
        </p:spPr>
        <p:txBody>
          <a:bodyPr wrap="square">
            <a:spAutoFit/>
          </a:bodyPr>
          <a:lstStyle/>
          <a:p>
            <a:r>
              <a:rPr lang="en-US" b="1" dirty="0" smtClean="0"/>
              <a:t>Contrast Native American </a:t>
            </a:r>
            <a:r>
              <a:rPr lang="en-US" b="1" dirty="0"/>
              <a:t>R</a:t>
            </a:r>
            <a:r>
              <a:rPr lang="en-US" b="1" dirty="0" smtClean="0"/>
              <a:t>esource Management with Modern </a:t>
            </a:r>
            <a:r>
              <a:rPr lang="en-US" b="1" dirty="0"/>
              <a:t>A</a:t>
            </a:r>
            <a:r>
              <a:rPr lang="en-US" b="1" dirty="0" smtClean="0"/>
              <a:t>gricultural Practices: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Dominated by industrial agriculture - chemically intensive food production developed in the decades after World War II featuring enormous single-crop farms and animal production facilities</a:t>
            </a:r>
          </a:p>
          <a:p>
            <a:endParaRPr lang="en-US" dirty="0" smtClean="0"/>
          </a:p>
          <a:p>
            <a:pPr marL="285750" indent="-285750">
              <a:buFont typeface="Arial" panose="020B0604020202020204" pitchFamily="34" charset="0"/>
              <a:buChar char="•"/>
            </a:pPr>
            <a:r>
              <a:rPr lang="en-US" dirty="0" smtClean="0"/>
              <a:t>Once hailed as a technological triumph that would enable a skyrocketing world population to feed itself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Industrial agriculture’s impacts </a:t>
            </a:r>
            <a:r>
              <a:rPr lang="en-US" dirty="0"/>
              <a:t>on the environment, public health, and rural communities make it an unsustainable way to grow our food over the long </a:t>
            </a:r>
            <a:r>
              <a:rPr lang="en-US" dirty="0" smtClean="0"/>
              <a:t>term</a:t>
            </a:r>
          </a:p>
          <a:p>
            <a:endParaRPr lang="en-US" dirty="0"/>
          </a:p>
          <a:p>
            <a:pPr marL="285750" indent="-285750">
              <a:buFont typeface="Arial" panose="020B0604020202020204" pitchFamily="34" charset="0"/>
              <a:buChar char="•"/>
            </a:pPr>
            <a:r>
              <a:rPr lang="en-US" dirty="0" smtClean="0"/>
              <a:t>Today, increasingly seen as a dead end, a mistaken application to living systems of approaches better suited for making jet fighters and refrigerators.</a:t>
            </a:r>
          </a:p>
          <a:p>
            <a:endParaRPr lang="en-US" dirty="0" smtClean="0"/>
          </a:p>
        </p:txBody>
      </p:sp>
    </p:spTree>
    <p:extLst>
      <p:ext uri="{BB962C8B-B14F-4D97-AF65-F5344CB8AC3E}">
        <p14:creationId xmlns:p14="http://schemas.microsoft.com/office/powerpoint/2010/main" val="29130995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628" y="1143000"/>
            <a:ext cx="2933700" cy="134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990600"/>
            <a:ext cx="5334000" cy="1754326"/>
          </a:xfrm>
          <a:prstGeom prst="rect">
            <a:avLst/>
          </a:prstGeom>
        </p:spPr>
        <p:txBody>
          <a:bodyPr wrap="square">
            <a:spAutoFit/>
          </a:bodyPr>
          <a:lstStyle/>
          <a:p>
            <a:pPr marL="285750" indent="-285750">
              <a:buFont typeface="Arial" panose="020B0604020202020204" pitchFamily="34" charset="0"/>
              <a:buChar char="•"/>
            </a:pPr>
            <a:r>
              <a:rPr lang="en-US" u="sng" dirty="0" smtClean="0"/>
              <a:t>Monoculture</a:t>
            </a:r>
            <a:r>
              <a:rPr lang="en-US" dirty="0" smtClean="0"/>
              <a:t> - single crops grown intensively on a very large scale (corn, wheat, soybeans, cotton, rice), with a heavy reliance on chemicals - synthetic fertilizers and pesticides that quickly depletes soil’s nutrients and attractive to certain weeds and insect pests</a:t>
            </a:r>
            <a:endParaRPr lang="en-US" dirty="0"/>
          </a:p>
        </p:txBody>
      </p:sp>
      <p:sp>
        <p:nvSpPr>
          <p:cNvPr id="3" name="Rectangle 2"/>
          <p:cNvSpPr/>
          <p:nvPr/>
        </p:nvSpPr>
        <p:spPr>
          <a:xfrm>
            <a:off x="1143000" y="166982"/>
            <a:ext cx="6710107" cy="707886"/>
          </a:xfrm>
          <a:prstGeom prst="rect">
            <a:avLst/>
          </a:prstGeom>
        </p:spPr>
        <p:txBody>
          <a:bodyPr wrap="none">
            <a:spAutoFit/>
          </a:bodyPr>
          <a:lstStyle/>
          <a:p>
            <a:r>
              <a:rPr lang="en-US" sz="4000" b="1" dirty="0" smtClean="0"/>
              <a:t>Industrial Agriculture Practices</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971800"/>
            <a:ext cx="2940490" cy="13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ucsusa.org/sites/default/files/styles/large/public/images/2015/01/fa-industrial-pollution-dead-fish.jpg?itok=ohJBSRg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628" y="4760612"/>
            <a:ext cx="2933699" cy="13446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2783681"/>
            <a:ext cx="5334000" cy="3693319"/>
          </a:xfrm>
          <a:prstGeom prst="rect">
            <a:avLst/>
          </a:prstGeom>
        </p:spPr>
        <p:txBody>
          <a:bodyPr wrap="square">
            <a:spAutoFit/>
          </a:bodyPr>
          <a:lstStyle/>
          <a:p>
            <a:pPr marL="285750" indent="-285750">
              <a:buFont typeface="Arial" panose="020B0604020202020204" pitchFamily="34" charset="0"/>
              <a:buChar char="•"/>
            </a:pPr>
            <a:r>
              <a:rPr lang="en-US" u="sng" dirty="0" smtClean="0"/>
              <a:t>Industrial Meat Production</a:t>
            </a:r>
            <a:r>
              <a:rPr lang="en-US" dirty="0" smtClean="0"/>
              <a:t> - large-scale CAFOs </a:t>
            </a:r>
            <a:r>
              <a:rPr lang="en-US" dirty="0"/>
              <a:t>(confined animal feeding </a:t>
            </a:r>
            <a:r>
              <a:rPr lang="en-US" dirty="0" smtClean="0"/>
              <a:t>operations) in which animals fed high-calorie</a:t>
            </a:r>
            <a:r>
              <a:rPr lang="en-US" dirty="0"/>
              <a:t>, grain-based </a:t>
            </a:r>
            <a:r>
              <a:rPr lang="en-US" dirty="0" smtClean="0"/>
              <a:t>diet </a:t>
            </a:r>
            <a:r>
              <a:rPr lang="en-US" dirty="0"/>
              <a:t>supplemented with antibiotics and </a:t>
            </a:r>
            <a:r>
              <a:rPr lang="en-US" dirty="0" smtClean="0"/>
              <a:t>hormones </a:t>
            </a:r>
            <a:r>
              <a:rPr lang="en-US" dirty="0"/>
              <a:t>to maximize </a:t>
            </a:r>
            <a:r>
              <a:rPr lang="en-US" dirty="0" smtClean="0"/>
              <a:t>weight with waste concentrated in one place making it an </a:t>
            </a:r>
            <a:r>
              <a:rPr lang="en-US" dirty="0"/>
              <a:t>environmental </a:t>
            </a:r>
            <a:r>
              <a:rPr lang="en-US" dirty="0" smtClean="0"/>
              <a:t>problem –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t>
            </a:r>
            <a:r>
              <a:rPr lang="en-US" dirty="0" smtClean="0"/>
              <a:t>hemical </a:t>
            </a:r>
            <a:r>
              <a:rPr lang="en-US" dirty="0"/>
              <a:t>fertilizer runoff and CAFO wastes add to global warming </a:t>
            </a:r>
            <a:r>
              <a:rPr lang="en-US" dirty="0" smtClean="0"/>
              <a:t>emissions &amp; </a:t>
            </a:r>
            <a:r>
              <a:rPr lang="en-US" dirty="0"/>
              <a:t>create oxygen-deprived "dead zones" at the mouths of major </a:t>
            </a:r>
            <a:r>
              <a:rPr lang="en-US" dirty="0" smtClean="0"/>
              <a:t>waterways </a:t>
            </a:r>
          </a:p>
          <a:p>
            <a:endParaRPr lang="en-US" dirty="0"/>
          </a:p>
          <a:p>
            <a:pPr marL="285750" indent="-285750">
              <a:buFont typeface="Arial" panose="020B0604020202020204" pitchFamily="34" charset="0"/>
              <a:buChar char="•"/>
            </a:pPr>
            <a:r>
              <a:rPr lang="en-US" dirty="0" smtClean="0"/>
              <a:t>Herbicides &amp; </a:t>
            </a:r>
            <a:r>
              <a:rPr lang="en-US" dirty="0"/>
              <a:t>insecticides harm wildlife and </a:t>
            </a:r>
            <a:r>
              <a:rPr lang="en-US" dirty="0" smtClean="0"/>
              <a:t>pose </a:t>
            </a:r>
            <a:r>
              <a:rPr lang="en-US" dirty="0"/>
              <a:t>human health </a:t>
            </a:r>
            <a:r>
              <a:rPr lang="en-US" dirty="0" smtClean="0"/>
              <a:t>risks</a:t>
            </a:r>
            <a:endParaRPr lang="en-US" dirty="0"/>
          </a:p>
        </p:txBody>
      </p:sp>
    </p:spTree>
    <p:extLst>
      <p:ext uri="{BB962C8B-B14F-4D97-AF65-F5344CB8AC3E}">
        <p14:creationId xmlns:p14="http://schemas.microsoft.com/office/powerpoint/2010/main" val="34888322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826</Words>
  <Application>Microsoft Macintosh PowerPoint</Application>
  <PresentationFormat>On-screen Show (4:3)</PresentationFormat>
  <Paragraphs>83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DSR</dc:creator>
  <cp:lastModifiedBy>user</cp:lastModifiedBy>
  <cp:revision>22</cp:revision>
  <dcterms:created xsi:type="dcterms:W3CDTF">2016-04-04T18:14:17Z</dcterms:created>
  <dcterms:modified xsi:type="dcterms:W3CDTF">2016-04-05T16:51:44Z</dcterms:modified>
</cp:coreProperties>
</file>