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2" r:id="rId2"/>
    <p:sldId id="333" r:id="rId3"/>
    <p:sldId id="330" r:id="rId4"/>
    <p:sldId id="334" r:id="rId5"/>
    <p:sldId id="331" r:id="rId6"/>
    <p:sldId id="332" r:id="rId7"/>
    <p:sldId id="337" r:id="rId8"/>
    <p:sldId id="338" r:id="rId9"/>
    <p:sldId id="340" r:id="rId10"/>
    <p:sldId id="335" r:id="rId11"/>
    <p:sldId id="33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099F2-2D9F-4BEE-833B-3DD91AFD522B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2991A-6F2F-41BD-8EC6-A9BE90CC6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2991A-6F2F-41BD-8EC6-A9BE90CC6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9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3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3/10/16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4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9144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PEOPLE: </a:t>
            </a:r>
            <a:br>
              <a:rPr lang="en-US" sz="3600" dirty="0" smtClean="0"/>
            </a:br>
            <a:r>
              <a:rPr lang="en-US" sz="3600" dirty="0" smtClean="0"/>
              <a:t>PAST &amp; PRESENT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467600" cy="36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13861" r="3263" b="4026"/>
          <a:stretch/>
        </p:blipFill>
        <p:spPr bwMode="auto">
          <a:xfrm>
            <a:off x="2426639" y="3733800"/>
            <a:ext cx="390800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Impact of </a:t>
            </a:r>
            <a:r>
              <a:rPr lang="fr-FR" b="1" dirty="0" err="1" smtClean="0">
                <a:solidFill>
                  <a:prstClr val="white"/>
                </a:solidFill>
              </a:rPr>
              <a:t>Sea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Level</a:t>
            </a:r>
            <a:r>
              <a:rPr lang="fr-FR" b="1" dirty="0" smtClean="0">
                <a:solidFill>
                  <a:prstClr val="white"/>
                </a:solidFill>
              </a:rPr>
              <a:t> Rise on the </a:t>
            </a:r>
            <a:r>
              <a:rPr lang="fr-FR" b="1" dirty="0" err="1" smtClean="0">
                <a:solidFill>
                  <a:prstClr val="white"/>
                </a:solidFill>
              </a:rPr>
              <a:t>Islands</a:t>
            </a:r>
            <a:r>
              <a:rPr lang="fr-FR" b="1" dirty="0" smtClean="0">
                <a:solidFill>
                  <a:prstClr val="white"/>
                </a:solidFill>
              </a:rPr>
              <a:t> and </a:t>
            </a:r>
            <a:r>
              <a:rPr lang="fr-FR" b="1" dirty="0" err="1" smtClean="0">
                <a:solidFill>
                  <a:prstClr val="white"/>
                </a:solidFill>
              </a:rPr>
              <a:t>Wetlands</a:t>
            </a:r>
            <a:r>
              <a:rPr lang="fr-FR" b="1" dirty="0" smtClean="0">
                <a:solidFill>
                  <a:prstClr val="white"/>
                </a:solidFill>
              </a:rPr>
              <a:t> of South </a:t>
            </a:r>
            <a:r>
              <a:rPr lang="fr-FR" b="1" dirty="0" err="1" smtClean="0">
                <a:solidFill>
                  <a:prstClr val="white"/>
                </a:solidFill>
              </a:rPr>
              <a:t>Louisiana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1" y="3508273"/>
            <a:ext cx="4486795" cy="28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1038" y="3810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25000"/>
                  </a:schemeClr>
                </a:solidFill>
              </a:rPr>
              <a:t>“It </a:t>
            </a:r>
            <a:r>
              <a:rPr lang="en-US" b="1" i="1" dirty="0" err="1" smtClean="0">
                <a:solidFill>
                  <a:schemeClr val="tx2">
                    <a:lumMod val="25000"/>
                  </a:schemeClr>
                </a:solidFill>
              </a:rPr>
              <a:t>ain’t</a:t>
            </a:r>
            <a:r>
              <a:rPr lang="en-US" b="1" i="1" dirty="0" smtClean="0">
                <a:solidFill>
                  <a:schemeClr val="tx2">
                    <a:lumMod val="25000"/>
                  </a:schemeClr>
                </a:solidFill>
              </a:rPr>
              <a:t> they-uh no maw.” </a:t>
            </a:r>
            <a:endParaRPr lang="en-US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3399234"/>
            <a:ext cx="3429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Isle </a:t>
            </a:r>
            <a:r>
              <a:rPr lang="en-US" sz="1600" dirty="0"/>
              <a:t>de Jean Charles </a:t>
            </a:r>
            <a:r>
              <a:rPr lang="en-US" sz="1600" dirty="0" smtClean="0"/>
              <a:t>Band of the Biloxi-Chitimacha Indians will be America’s </a:t>
            </a:r>
            <a:r>
              <a:rPr lang="en-US" sz="1600" dirty="0"/>
              <a:t>First </a:t>
            </a:r>
            <a:r>
              <a:rPr lang="en-US" sz="1600" dirty="0" smtClean="0"/>
              <a:t>“Climate </a:t>
            </a:r>
            <a:r>
              <a:rPr lang="en-US" sz="1600" dirty="0"/>
              <a:t>Change </a:t>
            </a:r>
            <a:r>
              <a:rPr lang="en-US" sz="1600" dirty="0" smtClean="0"/>
              <a:t>Refugees”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Island population is about 70 people, down from a </a:t>
            </a:r>
            <a:r>
              <a:rPr lang="en-US" sz="1600" dirty="0"/>
              <a:t>peak of about </a:t>
            </a:r>
            <a:r>
              <a:rPr lang="en-US" sz="1600" dirty="0" smtClean="0"/>
              <a:t>350, with only </a:t>
            </a:r>
            <a:r>
              <a:rPr lang="en-US" sz="1600" dirty="0"/>
              <a:t>25 homes </a:t>
            </a:r>
            <a:r>
              <a:rPr lang="en-US" sz="1600" dirty="0" smtClean="0"/>
              <a:t>full-time residences</a:t>
            </a:r>
            <a:r>
              <a:rPr lang="en-US" sz="1600" dirty="0"/>
              <a:t>. </a:t>
            </a:r>
            <a:r>
              <a:rPr lang="en-US" sz="1600" dirty="0" smtClean="0"/>
              <a:t>Rising waters are </a:t>
            </a:r>
            <a:r>
              <a:rPr lang="en-US" sz="1600" dirty="0"/>
              <a:t>now </a:t>
            </a:r>
            <a:r>
              <a:rPr lang="en-US" sz="1600" dirty="0" smtClean="0"/>
              <a:t>threatening the very existence of the Tribe and its homeland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81000" y="19050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Since 1930, the Louisiana coast has lost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about 190,000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square miles of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land = </a:t>
            </a:r>
            <a:r>
              <a:rPr lang="en-US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 area the size of Rhode </a:t>
            </a:r>
            <a:r>
              <a:rPr lang="en-US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USGS: Over the last 25 </a:t>
            </a:r>
            <a:r>
              <a:rPr lang="en-US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yrs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losing 16.57 </a:t>
            </a:r>
            <a:r>
              <a:rPr lang="en-US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sq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mi/year (= football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field of coast </a:t>
            </a:r>
            <a:r>
              <a:rPr lang="en-US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every </a:t>
            </a:r>
            <a:r>
              <a:rPr lang="en-US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hour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Impact of </a:t>
            </a:r>
            <a:r>
              <a:rPr lang="fr-FR" b="1" dirty="0" err="1" smtClean="0">
                <a:solidFill>
                  <a:prstClr val="white"/>
                </a:solidFill>
              </a:rPr>
              <a:t>Sea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Level</a:t>
            </a:r>
            <a:r>
              <a:rPr lang="fr-FR" b="1" dirty="0" smtClean="0">
                <a:solidFill>
                  <a:prstClr val="white"/>
                </a:solidFill>
              </a:rPr>
              <a:t> Rise on the </a:t>
            </a:r>
            <a:r>
              <a:rPr lang="fr-FR" b="1" dirty="0" err="1" smtClean="0">
                <a:solidFill>
                  <a:prstClr val="white"/>
                </a:solidFill>
              </a:rPr>
              <a:t>Islands</a:t>
            </a:r>
            <a:r>
              <a:rPr lang="fr-FR" b="1" dirty="0" smtClean="0">
                <a:solidFill>
                  <a:prstClr val="white"/>
                </a:solidFill>
              </a:rPr>
              <a:t> and </a:t>
            </a:r>
            <a:r>
              <a:rPr lang="fr-FR" b="1" dirty="0" err="1" smtClean="0">
                <a:solidFill>
                  <a:prstClr val="white"/>
                </a:solidFill>
              </a:rPr>
              <a:t>Wetlands</a:t>
            </a:r>
            <a:r>
              <a:rPr lang="fr-FR" b="1" dirty="0" smtClean="0">
                <a:solidFill>
                  <a:prstClr val="white"/>
                </a:solidFill>
              </a:rPr>
              <a:t> of </a:t>
            </a:r>
            <a:r>
              <a:rPr lang="fr-FR" b="1" dirty="0" err="1" smtClean="0">
                <a:solidFill>
                  <a:prstClr val="white"/>
                </a:solidFill>
              </a:rPr>
              <a:t>Southern</a:t>
            </a:r>
            <a:r>
              <a:rPr lang="fr-FR" b="1" dirty="0" smtClean="0">
                <a:solidFill>
                  <a:prstClr val="white"/>
                </a:solidFill>
              </a:rPr>
              <a:t> </a:t>
            </a:r>
            <a:r>
              <a:rPr lang="fr-FR" b="1" dirty="0" err="1" smtClean="0">
                <a:solidFill>
                  <a:prstClr val="white"/>
                </a:solidFill>
              </a:rPr>
              <a:t>Louisiana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Isle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Jean Charles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was once 11 miles long-x-5 miles wide. It is now 2 miles long-x-0.5 miles wide. </a:t>
            </a:r>
          </a:p>
          <a:p>
            <a:endParaRPr lang="en-US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Louisiana’s Comprehensive Master Plan for a Sustainable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Coast” released in 2012. The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$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50-billion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 does not include any measure to rebuild or protect the Isle de Jean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Charles 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9" y="3878436"/>
            <a:ext cx="3667411" cy="244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8200" y="3810000"/>
            <a:ext cx="4013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Chief Albert Naquin hoped to relocate the Tribe, but dropped idea because some determined to stay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Tribe faces not only the disappearing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land of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their ancestors, but also the disappearance of their island-based culture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PEOPLE: </a:t>
            </a:r>
            <a:br>
              <a:rPr lang="en-US" sz="3600" dirty="0" smtClean="0"/>
            </a:br>
            <a:r>
              <a:rPr lang="en-US" sz="3600" dirty="0" smtClean="0"/>
              <a:t>PAST &amp; PRESENT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514600"/>
            <a:ext cx="495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How Does Climate Change Effect Us?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Climate Change in the Past: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</a:rPr>
              <a:t>Impact on the Mayan Civilization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Climate Change in the Present: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1" dirty="0" smtClean="0">
                <a:solidFill>
                  <a:schemeClr val="tx2"/>
                </a:solidFill>
              </a:rPr>
              <a:t>Impacts on </a:t>
            </a:r>
            <a:r>
              <a:rPr lang="fr-FR" b="1" dirty="0" err="1" smtClean="0">
                <a:solidFill>
                  <a:schemeClr val="tx2"/>
                </a:solidFill>
              </a:rPr>
              <a:t>Louisiana’s</a:t>
            </a:r>
            <a:r>
              <a:rPr lang="fr-FR" b="1" dirty="0" smtClean="0">
                <a:solidFill>
                  <a:schemeClr val="tx2"/>
                </a:solidFill>
              </a:rPr>
              <a:t> Isle </a:t>
            </a:r>
            <a:r>
              <a:rPr lang="fr-FR" b="1" dirty="0">
                <a:solidFill>
                  <a:schemeClr val="tx2"/>
                </a:solidFill>
              </a:rPr>
              <a:t>de Jean Charles Band of Biloxi-</a:t>
            </a:r>
            <a:r>
              <a:rPr lang="fr-FR" b="1" dirty="0" err="1">
                <a:solidFill>
                  <a:schemeClr val="tx2"/>
                </a:solidFill>
              </a:rPr>
              <a:t>Chitimacha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Indians</a:t>
            </a:r>
            <a:r>
              <a:rPr lang="fr-FR" b="1" dirty="0" smtClean="0">
                <a:solidFill>
                  <a:schemeClr val="tx2"/>
                </a:solidFill>
              </a:rPr>
              <a:t> – </a:t>
            </a:r>
            <a:r>
              <a:rPr lang="fr-FR" b="1" dirty="0" err="1" smtClean="0">
                <a:solidFill>
                  <a:schemeClr val="tx2"/>
                </a:solidFill>
              </a:rPr>
              <a:t>America’s</a:t>
            </a:r>
            <a:r>
              <a:rPr lang="fr-FR" b="1" dirty="0" smtClean="0">
                <a:solidFill>
                  <a:schemeClr val="tx2"/>
                </a:solidFill>
              </a:rPr>
              <a:t> First ‘</a:t>
            </a:r>
            <a:r>
              <a:rPr lang="fr-FR" b="1" dirty="0" err="1" smtClean="0">
                <a:solidFill>
                  <a:schemeClr val="tx2"/>
                </a:solidFill>
              </a:rPr>
              <a:t>Climate</a:t>
            </a:r>
            <a:r>
              <a:rPr lang="fr-FR" b="1" dirty="0" smtClean="0">
                <a:solidFill>
                  <a:schemeClr val="tx2"/>
                </a:solidFill>
              </a:rPr>
              <a:t> Change </a:t>
            </a:r>
            <a:r>
              <a:rPr lang="fr-FR" b="1" dirty="0" err="1" smtClean="0">
                <a:solidFill>
                  <a:schemeClr val="tx2"/>
                </a:solidFill>
              </a:rPr>
              <a:t>Refugees</a:t>
            </a:r>
            <a:r>
              <a:rPr lang="fr-FR" b="1" dirty="0" smtClean="0">
                <a:solidFill>
                  <a:schemeClr val="tx2"/>
                </a:solidFill>
              </a:rPr>
              <a:t>’</a:t>
            </a:r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981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white"/>
                </a:solidFill>
              </a:rPr>
              <a:t>Topics for </a:t>
            </a:r>
            <a:r>
              <a:rPr lang="en-US" sz="2800" b="1" u="sng" dirty="0" smtClean="0">
                <a:solidFill>
                  <a:prstClr val="white"/>
                </a:solidFill>
              </a:rPr>
              <a:t>Discussion</a:t>
            </a:r>
            <a:endParaRPr lang="en-US" sz="2800" b="1" u="sng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://public.media.smithsonianmag.com/legacy_blog/Tik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6" y="2133600"/>
            <a:ext cx="3124202" cy="17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4038600"/>
            <a:ext cx="3083798" cy="23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pPr algn="ctr"/>
            <a:endParaRPr lang="en-US" sz="2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(think-pair-share)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37" y="2895600"/>
            <a:ext cx="443572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792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  <a:endParaRPr lang="en-US" b="1" dirty="0" smtClean="0">
              <a:solidFill>
                <a:prstClr val="white"/>
              </a:solidFill>
            </a:endParaRPr>
          </a:p>
          <a:p>
            <a:endParaRPr lang="en-US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Agriculture/Fisheries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Ecosystems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Forests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Coastal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Recreation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97083"/>
            <a:ext cx="2929550" cy="19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125283" cy="421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Health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Temperature-Related Illnesses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Air Quality-Related Illnesses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Spreading Diseases</a:t>
            </a:r>
          </a:p>
          <a:p>
            <a:pPr lvl="2"/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Agriculture/Fisheries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Crop &amp; Species Losses = Food Shortages</a:t>
            </a:r>
          </a:p>
          <a:p>
            <a:pPr lvl="2"/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Increased Demand = Energy Shortages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Water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Low or Dried-Out Streams, Rivers, Ponds, Lakes (reservoirs)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Public </a:t>
            </a:r>
            <a:r>
              <a:rPr lang="en-US" b="1" dirty="0">
                <a:solidFill>
                  <a:schemeClr val="tx2"/>
                </a:solidFill>
              </a:rPr>
              <a:t>Water Supply </a:t>
            </a:r>
            <a:r>
              <a:rPr lang="en-US" b="1" dirty="0" smtClean="0">
                <a:solidFill>
                  <a:schemeClr val="tx2"/>
                </a:solidFill>
              </a:rPr>
              <a:t>Shortages, Irrigation Restrictions, Reduced Hydropower, Transportation Disruptions</a:t>
            </a:r>
            <a:endParaRPr lang="en-US" b="1" dirty="0">
              <a:solidFill>
                <a:schemeClr val="tx2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739970"/>
            <a:ext cx="2029588" cy="152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33" y="2419539"/>
            <a:ext cx="2995856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Ecosystems (plants and animals)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Altered/Diminished Habitat</a:t>
            </a:r>
          </a:p>
          <a:p>
            <a:pPr lvl="2"/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Forests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Spread of Pests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Increased Wildfires</a:t>
            </a:r>
          </a:p>
          <a:p>
            <a:pPr lvl="2"/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Coastal Areas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Coastal Cities Flooded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Coastal Wetlands Destroyed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prstClr val="white"/>
                </a:solidFill>
              </a:rPr>
              <a:t>Recreation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No Snow = No Skiing/Snowboarding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Beach Erosion = No Beach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000469" cy="278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 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Impact of </a:t>
            </a:r>
            <a:r>
              <a:rPr lang="fr-FR" b="1" dirty="0" err="1" smtClean="0">
                <a:solidFill>
                  <a:prstClr val="white"/>
                </a:solidFill>
              </a:rPr>
              <a:t>Climate</a:t>
            </a:r>
            <a:r>
              <a:rPr lang="fr-FR" b="1" dirty="0" smtClean="0">
                <a:solidFill>
                  <a:prstClr val="white"/>
                </a:solidFill>
              </a:rPr>
              <a:t> Change on the Maya </a:t>
            </a:r>
            <a:r>
              <a:rPr lang="fr-FR" b="1" dirty="0" err="1" smtClean="0">
                <a:solidFill>
                  <a:prstClr val="white"/>
                </a:solidFill>
              </a:rPr>
              <a:t>Civilization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8288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</a:rPr>
              <a:t>Maya civilization – one </a:t>
            </a:r>
            <a:r>
              <a:rPr lang="en-US" i="1" dirty="0">
                <a:solidFill>
                  <a:schemeClr val="tx2"/>
                </a:solidFill>
              </a:rPr>
              <a:t>of </a:t>
            </a:r>
            <a:r>
              <a:rPr lang="en-US" i="1" dirty="0" smtClean="0">
                <a:solidFill>
                  <a:schemeClr val="tx2"/>
                </a:solidFill>
              </a:rPr>
              <a:t>the most </a:t>
            </a:r>
            <a:r>
              <a:rPr lang="en-US" i="1" dirty="0">
                <a:solidFill>
                  <a:schemeClr val="tx2"/>
                </a:solidFill>
              </a:rPr>
              <a:t>dominant indigenous societies of Mesoamerica </a:t>
            </a:r>
            <a:r>
              <a:rPr lang="en-US" i="1" dirty="0" smtClean="0">
                <a:solidFill>
                  <a:schemeClr val="tx2"/>
                </a:solidFill>
              </a:rPr>
              <a:t>(Mexico </a:t>
            </a:r>
            <a:r>
              <a:rPr lang="en-US" i="1" dirty="0">
                <a:solidFill>
                  <a:schemeClr val="tx2"/>
                </a:solidFill>
              </a:rPr>
              <a:t>and Central </a:t>
            </a:r>
            <a:r>
              <a:rPr lang="en-US" i="1" dirty="0" smtClean="0">
                <a:solidFill>
                  <a:schemeClr val="tx2"/>
                </a:solidFill>
              </a:rPr>
              <a:t>America) </a:t>
            </a:r>
            <a:r>
              <a:rPr lang="en-US" i="1" dirty="0">
                <a:solidFill>
                  <a:schemeClr val="tx2"/>
                </a:solidFill>
              </a:rPr>
              <a:t>before the </a:t>
            </a:r>
            <a:r>
              <a:rPr lang="en-US" i="1" dirty="0" smtClean="0">
                <a:solidFill>
                  <a:schemeClr val="tx2"/>
                </a:solidFill>
              </a:rPr>
              <a:t>16</a:t>
            </a:r>
            <a:r>
              <a:rPr lang="en-US" i="1" baseline="30000" dirty="0" smtClean="0">
                <a:solidFill>
                  <a:schemeClr val="tx2"/>
                </a:solidFill>
              </a:rPr>
              <a:t>th</a:t>
            </a:r>
            <a:r>
              <a:rPr lang="en-US" i="1" dirty="0" smtClean="0">
                <a:solidFill>
                  <a:schemeClr val="tx2"/>
                </a:solidFill>
              </a:rPr>
              <a:t>-century </a:t>
            </a:r>
            <a:r>
              <a:rPr lang="en-US" i="1" dirty="0">
                <a:solidFill>
                  <a:schemeClr val="tx2"/>
                </a:solidFill>
              </a:rPr>
              <a:t>Spanish </a:t>
            </a:r>
            <a:r>
              <a:rPr lang="en-US" i="1" dirty="0" smtClean="0">
                <a:solidFill>
                  <a:schemeClr val="tx2"/>
                </a:solidFill>
              </a:rPr>
              <a:t>invasion. Experienced growth over 2,700 years between 3,800-1,100 years before present (B.P.), followed by collapse @ 1,100 B.P., and a 600-yr transition to villages  </a:t>
            </a:r>
          </a:p>
          <a:p>
            <a:pPr algn="just"/>
            <a:endParaRPr lang="en-US" i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</a:rPr>
              <a:t>Maya culture centered </a:t>
            </a:r>
            <a:r>
              <a:rPr lang="en-US" i="1" dirty="0">
                <a:solidFill>
                  <a:schemeClr val="tx2"/>
                </a:solidFill>
              </a:rPr>
              <a:t>in one </a:t>
            </a:r>
            <a:r>
              <a:rPr lang="en-US" i="1" dirty="0" smtClean="0">
                <a:solidFill>
                  <a:schemeClr val="tx2"/>
                </a:solidFill>
              </a:rPr>
              <a:t>area (shown in green) – Yucatan Peninsula (in modern-day Guatemala, Belize, </a:t>
            </a:r>
            <a:r>
              <a:rPr lang="en-US" i="1" dirty="0">
                <a:solidFill>
                  <a:schemeClr val="tx2"/>
                </a:solidFill>
              </a:rPr>
              <a:t>parts of </a:t>
            </a:r>
            <a:r>
              <a:rPr lang="en-US" i="1" dirty="0" smtClean="0">
                <a:solidFill>
                  <a:schemeClr val="tx2"/>
                </a:solidFill>
              </a:rPr>
              <a:t>Mexican states </a:t>
            </a:r>
            <a:r>
              <a:rPr lang="en-US" i="1" dirty="0">
                <a:solidFill>
                  <a:schemeClr val="tx2"/>
                </a:solidFill>
              </a:rPr>
              <a:t>Tabasco and </a:t>
            </a:r>
            <a:r>
              <a:rPr lang="en-US" i="1" dirty="0" smtClean="0">
                <a:solidFill>
                  <a:schemeClr val="tx2"/>
                </a:solidFill>
              </a:rPr>
              <a:t>Chiapas, and western parts </a:t>
            </a:r>
            <a:r>
              <a:rPr lang="en-US" i="1" dirty="0">
                <a:solidFill>
                  <a:schemeClr val="tx2"/>
                </a:solidFill>
              </a:rPr>
              <a:t>of Honduras and El </a:t>
            </a:r>
            <a:r>
              <a:rPr lang="en-US" i="1" dirty="0" smtClean="0">
                <a:solidFill>
                  <a:schemeClr val="tx2"/>
                </a:solidFill>
              </a:rPr>
              <a:t>Salvador)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1381" r="1376" b="5495"/>
          <a:stretch/>
        </p:blipFill>
        <p:spPr bwMode="auto">
          <a:xfrm>
            <a:off x="762000" y="4163838"/>
            <a:ext cx="3476399" cy="23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63839"/>
            <a:ext cx="4176771" cy="23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5800" y="61838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Tikal </a:t>
            </a:r>
            <a:r>
              <a:rPr lang="fr-FR" dirty="0" smtClean="0">
                <a:solidFill>
                  <a:prstClr val="white"/>
                </a:solidFill>
              </a:rPr>
              <a:t>(</a:t>
            </a:r>
            <a:r>
              <a:rPr lang="fr-FR" dirty="0" err="1" smtClean="0">
                <a:solidFill>
                  <a:prstClr val="white"/>
                </a:solidFill>
              </a:rPr>
              <a:t>Classical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Maya’s</a:t>
            </a:r>
            <a:r>
              <a:rPr lang="fr-FR" dirty="0" smtClean="0">
                <a:solidFill>
                  <a:prstClr val="white"/>
                </a:solidFill>
              </a:rPr>
              <a:t> capital city)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743200" y="4800600"/>
            <a:ext cx="990600" cy="12954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43" y="4703353"/>
            <a:ext cx="2918757" cy="164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</a:t>
            </a:r>
            <a:br>
              <a:rPr lang="en-US" sz="3600" dirty="0" smtClean="0"/>
            </a:b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7" y="4703353"/>
            <a:ext cx="4012703" cy="163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73076"/>
            <a:ext cx="893238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EARLY </a:t>
            </a:r>
            <a:r>
              <a:rPr lang="en-US" b="1" u="sng" dirty="0" smtClean="0"/>
              <a:t>MAYA PERIOD (3,800-2,250 B.P.)</a:t>
            </a:r>
            <a:r>
              <a:rPr lang="en-US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Agricultural culture (</a:t>
            </a:r>
            <a:r>
              <a:rPr lang="en-US" i="1" dirty="0" smtClean="0">
                <a:solidFill>
                  <a:schemeClr val="tx2"/>
                </a:solidFill>
              </a:rPr>
              <a:t>corn [maize], </a:t>
            </a:r>
            <a:r>
              <a:rPr lang="en-US" i="1" dirty="0">
                <a:solidFill>
                  <a:schemeClr val="tx2"/>
                </a:solidFill>
              </a:rPr>
              <a:t>beans, squash and cassava </a:t>
            </a:r>
            <a:r>
              <a:rPr lang="en-US" i="1" dirty="0" smtClean="0">
                <a:solidFill>
                  <a:schemeClr val="tx2"/>
                </a:solidFill>
              </a:rPr>
              <a:t>[manioc]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City and pyramid-builders - </a:t>
            </a:r>
            <a:r>
              <a:rPr lang="en-US" dirty="0" err="1" smtClean="0">
                <a:solidFill>
                  <a:schemeClr val="tx2"/>
                </a:solidFill>
              </a:rPr>
              <a:t>Mirador</a:t>
            </a:r>
            <a:r>
              <a:rPr lang="en-US" dirty="0" smtClean="0">
                <a:solidFill>
                  <a:schemeClr val="tx2"/>
                </a:solidFill>
              </a:rPr>
              <a:t> – one of the </a:t>
            </a:r>
            <a:r>
              <a:rPr lang="en-US" dirty="0">
                <a:solidFill>
                  <a:schemeClr val="tx2"/>
                </a:solidFill>
              </a:rPr>
              <a:t>greatest </a:t>
            </a:r>
            <a:r>
              <a:rPr lang="en-US" dirty="0" smtClean="0">
                <a:solidFill>
                  <a:schemeClr val="tx2"/>
                </a:solidFill>
              </a:rPr>
              <a:t>cities </a:t>
            </a:r>
            <a:r>
              <a:rPr lang="en-US" dirty="0">
                <a:solidFill>
                  <a:schemeClr val="tx2"/>
                </a:solidFill>
              </a:rPr>
              <a:t>ever </a:t>
            </a:r>
            <a:r>
              <a:rPr lang="en-US" dirty="0" smtClean="0">
                <a:solidFill>
                  <a:schemeClr val="tx2"/>
                </a:solidFill>
              </a:rPr>
              <a:t>built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CLASSIC MAYA PERIOD (2,250-1,100 B.P.)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40 cities </a:t>
            </a:r>
            <a:r>
              <a:rPr lang="en-US" dirty="0">
                <a:solidFill>
                  <a:schemeClr val="tx2"/>
                </a:solidFill>
              </a:rPr>
              <a:t>with plazas, palaces, temples and pyramids, and </a:t>
            </a:r>
            <a:r>
              <a:rPr lang="en-US" dirty="0" smtClean="0">
                <a:solidFill>
                  <a:schemeClr val="tx2"/>
                </a:solidFill>
              </a:rPr>
              <a:t>ball-courts</a:t>
            </a: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Each city @ 5-50,000 people; total est. population ca. 2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Cities surrounded/supported </a:t>
            </a:r>
            <a:r>
              <a:rPr lang="en-US" dirty="0">
                <a:solidFill>
                  <a:schemeClr val="tx2"/>
                </a:solidFill>
              </a:rPr>
              <a:t>by </a:t>
            </a:r>
            <a:r>
              <a:rPr lang="en-US" dirty="0" smtClean="0">
                <a:solidFill>
                  <a:schemeClr val="tx2"/>
                </a:solidFill>
              </a:rPr>
              <a:t>large </a:t>
            </a:r>
            <a:r>
              <a:rPr lang="en-US" dirty="0">
                <a:solidFill>
                  <a:schemeClr val="tx2"/>
                </a:solidFill>
              </a:rPr>
              <a:t>population of </a:t>
            </a:r>
            <a:r>
              <a:rPr lang="en-US" dirty="0" smtClean="0">
                <a:solidFill>
                  <a:schemeClr val="tx2"/>
                </a:solidFill>
              </a:rPr>
              <a:t>farmers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Farming = primitive “slash-and-burn</a:t>
            </a:r>
            <a:r>
              <a:rPr lang="en-US" dirty="0">
                <a:solidFill>
                  <a:schemeClr val="tx2"/>
                </a:solidFill>
              </a:rPr>
              <a:t>” </a:t>
            </a:r>
            <a:r>
              <a:rPr lang="en-US" dirty="0" smtClean="0">
                <a:solidFill>
                  <a:schemeClr val="tx2"/>
                </a:solidFill>
              </a:rPr>
              <a:t>agriculture; also irrigation, and terracing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“Collapse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 ca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1,100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B.P. – Why?!?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b="1" i="1" u="sng" dirty="0">
                <a:solidFill>
                  <a:srgbClr val="F9DF81"/>
                </a:solidFill>
              </a:rPr>
              <a:t>P</a:t>
            </a:r>
            <a:r>
              <a:rPr lang="en-US" b="1" i="1" u="sng" dirty="0" smtClean="0">
                <a:solidFill>
                  <a:srgbClr val="F9DF81"/>
                </a:solidFill>
              </a:rPr>
              <a:t>ossible causes</a:t>
            </a:r>
            <a:r>
              <a:rPr lang="en-US" i="1" dirty="0">
                <a:solidFill>
                  <a:srgbClr val="F9DF81"/>
                </a:solidFill>
              </a:rPr>
              <a:t>: </a:t>
            </a:r>
            <a:r>
              <a:rPr lang="en-US" i="1" dirty="0" smtClean="0">
                <a:solidFill>
                  <a:srgbClr val="F9DF81"/>
                </a:solidFill>
              </a:rPr>
              <a:t> 1) exhausted environment</a:t>
            </a:r>
            <a:r>
              <a:rPr lang="en-US" i="1" dirty="0">
                <a:solidFill>
                  <a:srgbClr val="F9DF81"/>
                </a:solidFill>
              </a:rPr>
              <a:t>; </a:t>
            </a:r>
            <a:r>
              <a:rPr lang="en-US" i="1" dirty="0" smtClean="0">
                <a:solidFill>
                  <a:srgbClr val="F9DF81"/>
                </a:solidFill>
              </a:rPr>
              <a:t>2) constant warfare - led to </a:t>
            </a:r>
          </a:p>
          <a:p>
            <a:pPr lvl="2"/>
            <a:r>
              <a:rPr lang="en-US" i="1" dirty="0" smtClean="0">
                <a:solidFill>
                  <a:srgbClr val="F9DF81"/>
                </a:solidFill>
              </a:rPr>
              <a:t>broken trade alliances</a:t>
            </a:r>
            <a:r>
              <a:rPr lang="en-US" i="1" dirty="0">
                <a:solidFill>
                  <a:srgbClr val="F9DF81"/>
                </a:solidFill>
              </a:rPr>
              <a:t>, politics, </a:t>
            </a:r>
            <a:r>
              <a:rPr lang="en-US" i="1" dirty="0" smtClean="0">
                <a:solidFill>
                  <a:srgbClr val="F9DF81"/>
                </a:solidFill>
              </a:rPr>
              <a:t>and religion; or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3) </a:t>
            </a:r>
            <a:r>
              <a:rPr lang="en-US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 change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(drought)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lvl="1"/>
            <a:endParaRPr lang="en-US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419600" y="5335726"/>
            <a:ext cx="17526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Early Maya city of </a:t>
            </a:r>
            <a:r>
              <a:rPr lang="en-US" dirty="0" err="1" smtClean="0"/>
              <a:t>Mirador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685800"/>
            <a:ext cx="8572876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1273076"/>
            <a:ext cx="9036897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Collapse of Maya Civilization (ca. 1,300-1,100 B.P.)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Evidence of climate change (ca. 200 </a:t>
            </a:r>
            <a:r>
              <a:rPr lang="en-US" i="1" dirty="0" err="1" smtClean="0">
                <a:solidFill>
                  <a:srgbClr val="F9DF81"/>
                </a:solidFill>
              </a:rPr>
              <a:t>yr</a:t>
            </a:r>
            <a:r>
              <a:rPr lang="en-US" i="1" dirty="0" smtClean="0">
                <a:solidFill>
                  <a:srgbClr val="F9DF81"/>
                </a:solidFill>
              </a:rPr>
              <a:t>-long period of intense drought) found in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sediment samples taken from two lakes (north and south)</a:t>
            </a:r>
          </a:p>
          <a:p>
            <a:pPr lvl="1"/>
            <a:endParaRPr lang="en-US" i="1" dirty="0" smtClean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Examined ratio of heavy &amp; light oxygen isotopes found in fossilized shell and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sedimentary rock, and hydrogen isotopes in the acid found in the waxy coatings of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Land plants </a:t>
            </a:r>
          </a:p>
          <a:p>
            <a:pPr lvl="1"/>
            <a:endParaRPr lang="en-US" i="1" dirty="0" smtClean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Lighter isotopes of oxygen evaporate more readily – times of greater evaporation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and lower precipitation = a greater amount of heavy isotopes in the water, which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end up in the fossilized shell and sedimentary rock</a:t>
            </a:r>
          </a:p>
          <a:p>
            <a:pPr lvl="1"/>
            <a:endParaRPr lang="en-US" i="1" dirty="0" smtClean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Also looked at growth rates of stalagmites – they grow quicker during wet months  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Mayan culture founded on anomalous high rainfall patterns.  Drought found to be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worse in the </a:t>
            </a:r>
            <a:r>
              <a:rPr lang="en-US" i="1" dirty="0">
                <a:solidFill>
                  <a:srgbClr val="F9DF81"/>
                </a:solidFill>
              </a:rPr>
              <a:t>southern region –where the civilization’s </a:t>
            </a:r>
            <a:r>
              <a:rPr lang="en-US" i="1" dirty="0" smtClean="0">
                <a:solidFill>
                  <a:srgbClr val="F9DF81"/>
                </a:solidFill>
              </a:rPr>
              <a:t> collapse </a:t>
            </a:r>
            <a:r>
              <a:rPr lang="en-US" i="1" dirty="0">
                <a:solidFill>
                  <a:srgbClr val="F9DF81"/>
                </a:solidFill>
              </a:rPr>
              <a:t>was more rapid</a:t>
            </a:r>
            <a:r>
              <a:rPr lang="en-US" i="1" dirty="0" smtClean="0">
                <a:solidFill>
                  <a:srgbClr val="F9DF81"/>
                </a:solidFill>
              </a:rPr>
              <a:t>)</a:t>
            </a:r>
          </a:p>
          <a:p>
            <a:pPr lvl="1"/>
            <a:endParaRPr lang="en-US" i="1" dirty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9DF81"/>
                </a:solidFill>
              </a:rPr>
              <a:t>Possible result of shift in the Intertropical Convergence Zone or El Nino – similar </a:t>
            </a:r>
          </a:p>
          <a:p>
            <a:pPr lvl="1"/>
            <a:r>
              <a:rPr lang="en-US" i="1" dirty="0" smtClean="0">
                <a:solidFill>
                  <a:srgbClr val="F9DF81"/>
                </a:solidFill>
              </a:rPr>
              <a:t>effect on several ancient societies (e.g., Teotihuacan and Akkadian Empires) </a:t>
            </a:r>
            <a:endParaRPr lang="en-US" i="1" dirty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 smtClean="0">
              <a:solidFill>
                <a:srgbClr val="F9DF81"/>
              </a:solidFill>
            </a:endParaRPr>
          </a:p>
          <a:p>
            <a:pPr lvl="1"/>
            <a:endParaRPr lang="en-US" i="1" dirty="0">
              <a:solidFill>
                <a:srgbClr val="F9DF8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lvl="1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5491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938</Words>
  <Application>Microsoft Macintosh PowerPoint</Application>
  <PresentationFormat>On-screen Show (4:3)</PresentationFormat>
  <Paragraphs>119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CLIMATE CHANGE’S EFFECT ON PEOPLE:  PAST &amp; PRESENT</vt:lpstr>
      <vt:lpstr>CLIMATE CHANGE’S EFFECT ON PEOPLE:  PAST &amp; PRESENT</vt:lpstr>
      <vt:lpstr>CLIMATE CHANGE’S EFFECT ON PEOPLE  </vt:lpstr>
      <vt:lpstr>CLIMATE CHANGE’S EFFECT ON PEOPLE  </vt:lpstr>
      <vt:lpstr>CLIMATE CHANGE’S EFFECT ON PEOPLE  </vt:lpstr>
      <vt:lpstr>CLIMATE CHANGE’S EFFECT ON PEOPLE  </vt:lpstr>
      <vt:lpstr>CLIMATE CHANGE’S EFFECT ON PEOPLE  </vt:lpstr>
      <vt:lpstr>CLIMATE CHANGE’S EFFECT ON PEOPLE </vt:lpstr>
      <vt:lpstr>CLIMATE CHANGE’S EFFECT ON PEOPLE </vt:lpstr>
      <vt:lpstr>CLIMATE CHANGE’S EFFECT ON PEOPLE  </vt:lpstr>
      <vt:lpstr>CLIMATE CHANGE’S EFFECT ON PEOPLE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– CLASS 1: INTRODUCTION TO ARCHAEOLOGY</dc:title>
  <dc:creator>DSR</dc:creator>
  <cp:lastModifiedBy>user</cp:lastModifiedBy>
  <cp:revision>72</cp:revision>
  <dcterms:created xsi:type="dcterms:W3CDTF">2016-02-02T01:43:50Z</dcterms:created>
  <dcterms:modified xsi:type="dcterms:W3CDTF">2016-03-10T11:34:50Z</dcterms:modified>
</cp:coreProperties>
</file>