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0" r:id="rId2"/>
    <p:sldId id="338" r:id="rId3"/>
    <p:sldId id="339" r:id="rId4"/>
    <p:sldId id="355" r:id="rId5"/>
    <p:sldId id="366" r:id="rId6"/>
    <p:sldId id="320" r:id="rId7"/>
    <p:sldId id="364" r:id="rId8"/>
    <p:sldId id="367" r:id="rId9"/>
    <p:sldId id="365" r:id="rId10"/>
    <p:sldId id="363" r:id="rId11"/>
    <p:sldId id="318" r:id="rId12"/>
    <p:sldId id="359" r:id="rId13"/>
    <p:sldId id="319" r:id="rId14"/>
    <p:sldId id="362" r:id="rId15"/>
    <p:sldId id="33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A696D"/>
    <a:srgbClr val="FECBCC"/>
    <a:srgbClr val="F74C54"/>
    <a:srgbClr val="FC9EA1"/>
    <a:srgbClr val="A9CEFF"/>
    <a:srgbClr val="4FA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36" autoAdjust="0"/>
    <p:restoredTop sz="94660"/>
  </p:normalViewPr>
  <p:slideViewPr>
    <p:cSldViewPr snapToGrid="0">
      <p:cViewPr>
        <p:scale>
          <a:sx n="80" d="100"/>
          <a:sy n="80" d="100"/>
        </p:scale>
        <p:origin x="-170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obp:Desktop:GCH103_2013:modules:feedback_pos_neg_5x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obp:Desktop:GCH103_2013:modules:feedback_pos_neg_5x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Sheet1!$A$1:$A$10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0316472"/>
        <c:axId val="-2130324072"/>
      </c:scatterChart>
      <c:valAx>
        <c:axId val="-213031647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 Step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30324072"/>
        <c:crosses val="autoZero"/>
        <c:crossBetween val="midCat"/>
        <c:majorUnit val="1.0"/>
      </c:valAx>
      <c:valAx>
        <c:axId val="-2130324072"/>
        <c:scaling>
          <c:orientation val="minMax"/>
          <c:max val="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# of Yellow Post-its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30316472"/>
        <c:crosses val="autoZero"/>
        <c:crossBetween val="midCat"/>
        <c:minorUnit val="5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Sheet1!$A$1:$A$10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9727320"/>
        <c:axId val="-2129694696"/>
      </c:scatterChart>
      <c:valAx>
        <c:axId val="-212972732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 Step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29694696"/>
        <c:crosses val="autoZero"/>
        <c:crossBetween val="midCat"/>
        <c:majorUnit val="1.0"/>
      </c:valAx>
      <c:valAx>
        <c:axId val="-2129694696"/>
        <c:scaling>
          <c:orientation val="minMax"/>
          <c:max val="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# of Yellow Post-its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29727320"/>
        <c:crosses val="autoZero"/>
        <c:crossBetween val="midCat"/>
        <c:minorUnit val="5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7446809394836"/>
          <c:y val="0.0278207177453097"/>
          <c:w val="0.678159956657927"/>
          <c:h val="0.82219494509972"/>
        </c:manualLayout>
      </c:layout>
      <c:scatterChart>
        <c:scatterStyle val="lineMarker"/>
        <c:varyColors val="0"/>
        <c:ser>
          <c:idx val="0"/>
          <c:order val="0"/>
          <c:xVal>
            <c:numRef>
              <c:f>negative!$B$13:$B$32</c:f>
              <c:numCache>
                <c:formatCode>General</c:formatCode>
                <c:ptCount val="2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</c:numCache>
            </c:numRef>
          </c:xVal>
          <c:yVal>
            <c:numRef>
              <c:f>negative!$E$13:$E$32</c:f>
              <c:numCache>
                <c:formatCode>General</c:formatCode>
                <c:ptCount val="20"/>
                <c:pt idx="0">
                  <c:v>1.0</c:v>
                </c:pt>
                <c:pt idx="1">
                  <c:v>4.0</c:v>
                </c:pt>
                <c:pt idx="2">
                  <c:v>8.0</c:v>
                </c:pt>
                <c:pt idx="3">
                  <c:v>13.0</c:v>
                </c:pt>
                <c:pt idx="4">
                  <c:v>8.0</c:v>
                </c:pt>
                <c:pt idx="5">
                  <c:v>13.0</c:v>
                </c:pt>
                <c:pt idx="6">
                  <c:v>8.0</c:v>
                </c:pt>
                <c:pt idx="7">
                  <c:v>13.0</c:v>
                </c:pt>
                <c:pt idx="8">
                  <c:v>8.0</c:v>
                </c:pt>
                <c:pt idx="9">
                  <c:v>13.0</c:v>
                </c:pt>
                <c:pt idx="10">
                  <c:v>8.0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45629368"/>
        <c:axId val="-2145635608"/>
      </c:scatterChart>
      <c:valAx>
        <c:axId val="-2145629368"/>
        <c:scaling>
          <c:orientation val="minMax"/>
          <c:max val="10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  <a:r>
                  <a:rPr lang="en-US" baseline="0"/>
                  <a:t> Steps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5635608"/>
        <c:crosses val="autoZero"/>
        <c:crossBetween val="midCat"/>
      </c:valAx>
      <c:valAx>
        <c:axId val="-2145635608"/>
        <c:scaling>
          <c:orientation val="minMax"/>
          <c:max val="25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Cells with Daisies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562936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Sheet1!$A$1:$A$10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7412168"/>
        <c:axId val="2137277320"/>
      </c:scatterChart>
      <c:valAx>
        <c:axId val="-212741216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 Step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37277320"/>
        <c:crosses val="autoZero"/>
        <c:crossBetween val="midCat"/>
        <c:majorUnit val="1.0"/>
      </c:valAx>
      <c:valAx>
        <c:axId val="2137277320"/>
        <c:scaling>
          <c:orientation val="minMax"/>
          <c:max val="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# of Yellow Post-its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27412168"/>
        <c:crosses val="autoZero"/>
        <c:crossBetween val="midCat"/>
        <c:minorUnit val="5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Sheet1!$A$1:$A$10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5954312"/>
        <c:axId val="-2125958008"/>
      </c:scatterChart>
      <c:valAx>
        <c:axId val="-212595431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 Step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25958008"/>
        <c:crosses val="max"/>
        <c:crossBetween val="midCat"/>
        <c:majorUnit val="1.0"/>
      </c:valAx>
      <c:valAx>
        <c:axId val="-2125958008"/>
        <c:scaling>
          <c:orientation val="maxMin"/>
          <c:max val="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/>
                  <a:t># of </a:t>
                </a:r>
                <a:r>
                  <a:rPr lang="en-US" sz="1400" dirty="0" smtClean="0"/>
                  <a:t>Blue</a:t>
                </a:r>
                <a:r>
                  <a:rPr lang="en-US" sz="1400" baseline="0" dirty="0" smtClean="0"/>
                  <a:t> </a:t>
                </a:r>
                <a:r>
                  <a:rPr lang="en-US" sz="1400" dirty="0" smtClean="0"/>
                  <a:t>Post</a:t>
                </a:r>
                <a:r>
                  <a:rPr lang="en-US" sz="1400" dirty="0"/>
                  <a:t>-its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25954312"/>
        <c:crosses val="autoZero"/>
        <c:crossBetween val="midCat"/>
        <c:minorUnit val="5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Sheet1!$A$1:$A$10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9104056"/>
        <c:axId val="-2128897400"/>
      </c:scatterChart>
      <c:valAx>
        <c:axId val="-212910405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 Step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28897400"/>
        <c:crosses val="autoZero"/>
        <c:crossBetween val="midCat"/>
        <c:majorUnit val="1.0"/>
      </c:valAx>
      <c:valAx>
        <c:axId val="-2128897400"/>
        <c:scaling>
          <c:orientation val="minMax"/>
          <c:max val="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# of Yellow Post-its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29104056"/>
        <c:crosses val="autoZero"/>
        <c:crossBetween val="midCat"/>
        <c:minorUnit val="5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Sheet1!$A$1:$A$10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6037560"/>
        <c:axId val="-2143173592"/>
      </c:scatterChart>
      <c:valAx>
        <c:axId val="-212603756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 Step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43173592"/>
        <c:crosses val="max"/>
        <c:crossBetween val="midCat"/>
        <c:majorUnit val="1.0"/>
      </c:valAx>
      <c:valAx>
        <c:axId val="-2143173592"/>
        <c:scaling>
          <c:orientation val="maxMin"/>
          <c:max val="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/>
                  <a:t># of </a:t>
                </a:r>
                <a:r>
                  <a:rPr lang="en-US" sz="1400" dirty="0" smtClean="0"/>
                  <a:t>Blue </a:t>
                </a:r>
                <a:r>
                  <a:rPr lang="en-US" sz="1400" dirty="0"/>
                  <a:t>Post-its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26037560"/>
        <c:crosses val="autoZero"/>
        <c:crossBetween val="midCat"/>
        <c:minorUnit val="5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7446809394836"/>
          <c:y val="0.0278207177453097"/>
          <c:w val="0.678159956657927"/>
          <c:h val="0.82219494509972"/>
        </c:manualLayout>
      </c:layout>
      <c:scatterChart>
        <c:scatterStyle val="lineMarker"/>
        <c:varyColors val="0"/>
        <c:ser>
          <c:idx val="0"/>
          <c:order val="0"/>
          <c:xVal>
            <c:numRef>
              <c:f>'positive (2)'!$B$13:$B$32</c:f>
              <c:numCache>
                <c:formatCode>General</c:formatCode>
                <c:ptCount val="2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</c:numCache>
            </c:numRef>
          </c:xVal>
          <c:yVal>
            <c:numRef>
              <c:f>'positive (2)'!$E$13:$E$32</c:f>
              <c:numCache>
                <c:formatCode>General</c:formatCode>
                <c:ptCount val="20"/>
                <c:pt idx="0">
                  <c:v>-5.0</c:v>
                </c:pt>
                <c:pt idx="1">
                  <c:v>-11.0</c:v>
                </c:pt>
                <c:pt idx="2">
                  <c:v>-15.0</c:v>
                </c:pt>
                <c:pt idx="3">
                  <c:v>-19.0</c:v>
                </c:pt>
                <c:pt idx="4">
                  <c:v>-23.0</c:v>
                </c:pt>
                <c:pt idx="5">
                  <c:v>-25.0</c:v>
                </c:pt>
                <c:pt idx="6">
                  <c:v>-25.0</c:v>
                </c:pt>
                <c:pt idx="7">
                  <c:v>-25.0</c:v>
                </c:pt>
                <c:pt idx="8">
                  <c:v>-25.0</c:v>
                </c:pt>
                <c:pt idx="9">
                  <c:v>-25.0</c:v>
                </c:pt>
                <c:pt idx="10">
                  <c:v>-25.0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2676504"/>
        <c:axId val="2132499400"/>
      </c:scatterChart>
      <c:valAx>
        <c:axId val="2132676504"/>
        <c:scaling>
          <c:orientation val="minMax"/>
          <c:max val="10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  <a:r>
                  <a:rPr lang="en-US" baseline="0"/>
                  <a:t> Steps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2499400"/>
        <c:crossesAt val="-25.0"/>
        <c:crossBetween val="midCat"/>
      </c:valAx>
      <c:valAx>
        <c:axId val="2132499400"/>
        <c:scaling>
          <c:orientation val="minMax"/>
          <c:max val="0.0"/>
          <c:min val="-25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# of Cells with </a:t>
                </a:r>
                <a:r>
                  <a:rPr lang="en-US" dirty="0" smtClean="0"/>
                  <a:t>Glaciers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26765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2"/>
          <c:order val="2"/>
          <c:marker>
            <c:symbol val="none"/>
          </c:marker>
          <c:xVal>
            <c:numRef>
              <c:f>Sheet1!$A$1:$A$11</c:f>
              <c:numCache>
                <c:formatCode>General</c:formatCode>
                <c:ptCount val="1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</c:numCache>
            </c:numRef>
          </c:xVal>
          <c:yVal>
            <c:numRef>
              <c:f>Sheet1!$B$1:$B$11</c:f>
              <c:numCache>
                <c:formatCode>0.000</c:formatCode>
                <c:ptCount val="11"/>
                <c:pt idx="0">
                  <c:v>10.0</c:v>
                </c:pt>
                <c:pt idx="1">
                  <c:v>10.5</c:v>
                </c:pt>
                <c:pt idx="2">
                  <c:v>11.025</c:v>
                </c:pt>
                <c:pt idx="3">
                  <c:v>11.57625</c:v>
                </c:pt>
                <c:pt idx="4">
                  <c:v>12.1550625</c:v>
                </c:pt>
                <c:pt idx="5">
                  <c:v>12.762815625</c:v>
                </c:pt>
                <c:pt idx="6">
                  <c:v>13.40095640625</c:v>
                </c:pt>
                <c:pt idx="7">
                  <c:v>14.0710042265625</c:v>
                </c:pt>
                <c:pt idx="8">
                  <c:v>14.77455443789063</c:v>
                </c:pt>
                <c:pt idx="9">
                  <c:v>15.51328215978516</c:v>
                </c:pt>
                <c:pt idx="10">
                  <c:v>16.28894626777442</c:v>
                </c:pt>
              </c:numCache>
            </c:numRef>
          </c:yVal>
          <c:smooth val="0"/>
        </c:ser>
        <c:ser>
          <c:idx val="3"/>
          <c:order val="3"/>
          <c:marker>
            <c:symbol val="none"/>
          </c:marker>
          <c:xVal>
            <c:numRef>
              <c:f>Sheet1!$A$1:$A$11</c:f>
              <c:numCache>
                <c:formatCode>General</c:formatCode>
                <c:ptCount val="1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</c:numCache>
            </c:numRef>
          </c:xVal>
          <c:yVal>
            <c:numRef>
              <c:f>Sheet1!$C$1:$C$11</c:f>
              <c:numCache>
                <c:formatCode>0.000</c:formatCode>
                <c:ptCount val="11"/>
                <c:pt idx="0" formatCode="General">
                  <c:v>10.5</c:v>
                </c:pt>
                <c:pt idx="1">
                  <c:v>11.025</c:v>
                </c:pt>
                <c:pt idx="2">
                  <c:v>11.57625</c:v>
                </c:pt>
                <c:pt idx="3">
                  <c:v>12.1550625</c:v>
                </c:pt>
                <c:pt idx="4">
                  <c:v>12.762815625</c:v>
                </c:pt>
                <c:pt idx="5">
                  <c:v>13.40095640625</c:v>
                </c:pt>
                <c:pt idx="6">
                  <c:v>14.0710042265625</c:v>
                </c:pt>
                <c:pt idx="7">
                  <c:v>14.77455443789063</c:v>
                </c:pt>
                <c:pt idx="8">
                  <c:v>15.51328215978516</c:v>
                </c:pt>
                <c:pt idx="9">
                  <c:v>16.28894626777442</c:v>
                </c:pt>
                <c:pt idx="10">
                  <c:v>17.10339358116308</c:v>
                </c:pt>
              </c:numCache>
            </c:numRef>
          </c:yVal>
          <c:smooth val="0"/>
        </c:ser>
        <c:ser>
          <c:idx val="0"/>
          <c:order val="0"/>
          <c:marker>
            <c:symbol val="none"/>
          </c:marker>
          <c:xVal>
            <c:numRef>
              <c:f>Sheet1!$A$1:$A$11</c:f>
              <c:numCache>
                <c:formatCode>General</c:formatCode>
                <c:ptCount val="1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</c:numCache>
            </c:numRef>
          </c:xVal>
          <c:yVal>
            <c:numRef>
              <c:f>Sheet1!$D$1:$D$11</c:f>
              <c:numCache>
                <c:formatCode>General</c:formatCode>
                <c:ptCount val="11"/>
                <c:pt idx="0" formatCode="0.000">
                  <c:v>4.0</c:v>
                </c:pt>
                <c:pt idx="1">
                  <c:v>6.0</c:v>
                </c:pt>
                <c:pt idx="2">
                  <c:v>4.0</c:v>
                </c:pt>
                <c:pt idx="3">
                  <c:v>6.0</c:v>
                </c:pt>
                <c:pt idx="4">
                  <c:v>4.0</c:v>
                </c:pt>
                <c:pt idx="5">
                  <c:v>6.0</c:v>
                </c:pt>
                <c:pt idx="6">
                  <c:v>4.0</c:v>
                </c:pt>
                <c:pt idx="7">
                  <c:v>6.0</c:v>
                </c:pt>
                <c:pt idx="8">
                  <c:v>4.0</c:v>
                </c:pt>
                <c:pt idx="9">
                  <c:v>6.0</c:v>
                </c:pt>
                <c:pt idx="10">
                  <c:v>4.0</c:v>
                </c:pt>
              </c:numCache>
            </c:numRef>
          </c:yVal>
          <c:smooth val="0"/>
        </c:ser>
        <c:ser>
          <c:idx val="1"/>
          <c:order val="1"/>
          <c:marker>
            <c:symbol val="none"/>
          </c:marker>
          <c:xVal>
            <c:numRef>
              <c:f>Sheet1!$A$1:$A$11</c:f>
              <c:numCache>
                <c:formatCode>General</c:formatCode>
                <c:ptCount val="1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</c:numCache>
            </c:numRef>
          </c:xVal>
          <c:yVal>
            <c:numRef>
              <c:f>Sheet1!$E$1:$E$11</c:f>
              <c:numCache>
                <c:formatCode>0.000</c:formatCode>
                <c:ptCount val="11"/>
                <c:pt idx="0" formatCode="General">
                  <c:v>6.0</c:v>
                </c:pt>
                <c:pt idx="1">
                  <c:v>4.0</c:v>
                </c:pt>
                <c:pt idx="2">
                  <c:v>6.0</c:v>
                </c:pt>
                <c:pt idx="3">
                  <c:v>4.0</c:v>
                </c:pt>
                <c:pt idx="4">
                  <c:v>6.0</c:v>
                </c:pt>
                <c:pt idx="5">
                  <c:v>4.0</c:v>
                </c:pt>
                <c:pt idx="6">
                  <c:v>6.0</c:v>
                </c:pt>
                <c:pt idx="7">
                  <c:v>4.0</c:v>
                </c:pt>
                <c:pt idx="8">
                  <c:v>6.0</c:v>
                </c:pt>
                <c:pt idx="9">
                  <c:v>4.0</c:v>
                </c:pt>
                <c:pt idx="10">
                  <c:v>6.0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42376696"/>
        <c:axId val="-2142388088"/>
      </c:scatterChart>
      <c:valAx>
        <c:axId val="-2142376696"/>
        <c:scaling>
          <c:orientation val="minMax"/>
          <c:max val="10.0"/>
        </c:scaling>
        <c:delete val="0"/>
        <c:axPos val="b"/>
        <c:numFmt formatCode="General" sourceLinked="1"/>
        <c:majorTickMark val="out"/>
        <c:minorTickMark val="none"/>
        <c:tickLblPos val="nextTo"/>
        <c:crossAx val="-2142388088"/>
        <c:crosses val="autoZero"/>
        <c:crossBetween val="midCat"/>
      </c:valAx>
      <c:valAx>
        <c:axId val="-2142388088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-214237669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A3827-05CA-C244-B78A-E8B0649DE729}" type="datetimeFigureOut">
              <a:rPr lang="en-US" smtClean="0"/>
              <a:t>4/5/16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7D733-3DFB-7D47-B928-9DF6FC2B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840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9176E-AC30-0D41-B416-5BA69D3779D0}" type="datetimeFigureOut">
              <a:rPr lang="en-US" smtClean="0"/>
              <a:t>4/5/16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C385D-CE82-5A4A-8E8F-ED18A6D85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551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C385D-CE82-5A4A-8E8F-ED18A6D856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67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D00-616F-0B40-8DAA-417AE1B1DFC9}" type="datetime1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0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C1D6-FF40-334E-96D5-C36D3FCB2DFF}" type="datetime1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2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E9ED-6465-7B48-B24C-052E3684CE26}" type="datetime1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3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27EF-8375-0846-84F1-C683F6F2A20A}" type="datetime1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0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D6AB-69D3-294E-91DD-5A27F5D41C1F}" type="datetime1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25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2591-03C3-9640-BCC3-D32F1F4E7AA3}" type="datetime1">
              <a:rPr lang="en-US" smtClean="0"/>
              <a:t>4/5/16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1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BCCB-2167-2048-89DC-BF00C95F057F}" type="datetime1">
              <a:rPr lang="en-US" smtClean="0"/>
              <a:t>4/5/16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E85C-0E27-4443-A2D2-AF7C0D09566C}" type="datetime1">
              <a:rPr lang="en-US" smtClean="0"/>
              <a:t>4/5/16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8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158DD-A580-D148-A352-BF0B3C8E3066}" type="datetime1">
              <a:rPr lang="en-US" smtClean="0"/>
              <a:t>4/5/16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322BE-9784-CB4F-9CB3-9741B3B37E48}" type="datetime1">
              <a:rPr lang="en-US" smtClean="0"/>
              <a:t>4/5/16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9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94247-3E34-9342-8167-3C7E394160FD}" type="datetime1">
              <a:rPr lang="en-US" smtClean="0"/>
              <a:t>4/5/16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9E583-F3AA-B343-8F3C-6BDE3968BDAA}" type="datetime1">
              <a:rPr lang="en-US" smtClean="0"/>
              <a:t>4/5/16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0B6957D6-D2D6-0941-9E0D-4EEE1EF7CE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81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5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4114" y="965598"/>
            <a:ext cx="4956856" cy="27576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Climate Change </a:t>
            </a:r>
            <a:r>
              <a:rPr lang="en-US" sz="2400" dirty="0" smtClean="0"/>
              <a:t>Factors (quick review)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Climate Prediction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Feedback Mechanisms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/>
              <a:t>Climate Simulations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- net logo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6542"/>
            <a:ext cx="32538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Climate Prediction 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1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237" y="2804160"/>
            <a:ext cx="4416263" cy="364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475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7983" y="752700"/>
            <a:ext cx="3017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Feedback Mechanisms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9909" y="7100454"/>
            <a:ext cx="26340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savings interest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Credit card interest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 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Warmer nights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water vapor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25128" y="6858000"/>
            <a:ext cx="246154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supply &amp; demand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Price of gas &amp;  RIPTA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</a:t>
            </a:r>
          </a:p>
          <a:p>
            <a:r>
              <a:rPr lang="en-US" dirty="0"/>
              <a:t>	</a:t>
            </a:r>
            <a:r>
              <a:rPr lang="en-US" dirty="0" smtClean="0"/>
              <a:t>- warm days</a:t>
            </a:r>
          </a:p>
          <a:p>
            <a:r>
              <a:rPr lang="en-US" dirty="0"/>
              <a:t>	</a:t>
            </a:r>
            <a:r>
              <a:rPr lang="en-US" dirty="0" smtClean="0"/>
              <a:t>- more water vapor</a:t>
            </a:r>
          </a:p>
          <a:p>
            <a:r>
              <a:rPr lang="en-US" dirty="0"/>
              <a:t>	</a:t>
            </a:r>
            <a:r>
              <a:rPr lang="en-US" dirty="0" smtClean="0"/>
              <a:t>- more clouds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14153" y="2069409"/>
            <a:ext cx="1891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Causal Chains</a:t>
            </a:r>
            <a:endParaRPr lang="en-US" sz="2400" u="sng" dirty="0"/>
          </a:p>
        </p:txBody>
      </p:sp>
      <p:sp>
        <p:nvSpPr>
          <p:cNvPr id="18" name="Circular Arrow 17"/>
          <p:cNvSpPr/>
          <p:nvPr/>
        </p:nvSpPr>
        <p:spPr bwMode="auto">
          <a:xfrm rot="12540000">
            <a:off x="-2641601" y="4827155"/>
            <a:ext cx="1296988" cy="12985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195760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-3192463" y="4920818"/>
            <a:ext cx="1082675" cy="1492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-4213515" y="4490605"/>
            <a:ext cx="2186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Credit Card Charge </a:t>
            </a:r>
            <a:endParaRPr lang="en-US" sz="1800" dirty="0"/>
          </a:p>
        </p:txBody>
      </p:sp>
      <p:sp>
        <p:nvSpPr>
          <p:cNvPr id="21" name="TextBox 63"/>
          <p:cNvSpPr txBox="1">
            <a:spLocks noChangeArrowheads="1"/>
          </p:cNvSpPr>
          <p:nvPr/>
        </p:nvSpPr>
        <p:spPr bwMode="auto">
          <a:xfrm>
            <a:off x="-1663443" y="5496790"/>
            <a:ext cx="1172692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&amp; Penalty</a:t>
            </a:r>
            <a:endParaRPr lang="en-US" sz="1800" dirty="0"/>
          </a:p>
        </p:txBody>
      </p:sp>
      <p:sp>
        <p:nvSpPr>
          <p:cNvPr id="22" name="TextBox 64"/>
          <p:cNvSpPr txBox="1">
            <a:spLocks noChangeArrowheads="1"/>
          </p:cNvSpPr>
          <p:nvPr/>
        </p:nvSpPr>
        <p:spPr bwMode="auto">
          <a:xfrm>
            <a:off x="-3173443" y="5496790"/>
            <a:ext cx="710576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Owe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$$$</a:t>
            </a:r>
            <a:endParaRPr lang="en-US" sz="1800" dirty="0"/>
          </a:p>
        </p:txBody>
      </p:sp>
      <p:sp>
        <p:nvSpPr>
          <p:cNvPr id="23" name="Right Arrow 22"/>
          <p:cNvSpPr/>
          <p:nvPr/>
        </p:nvSpPr>
        <p:spPr bwMode="auto">
          <a:xfrm>
            <a:off x="-2398713" y="4836680"/>
            <a:ext cx="292100" cy="336550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TextBox 63"/>
          <p:cNvSpPr txBox="1">
            <a:spLocks noChangeArrowheads="1"/>
          </p:cNvSpPr>
          <p:nvPr/>
        </p:nvSpPr>
        <p:spPr bwMode="auto">
          <a:xfrm>
            <a:off x="-1568584" y="4652236"/>
            <a:ext cx="95437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Don’t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Pay Bill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81760" y="2499360"/>
            <a:ext cx="1775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1) Gas Prices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381760" y="3413760"/>
            <a:ext cx="2871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 Interest on Savings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1381760" y="4328160"/>
            <a:ext cx="3909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3) Not Paying Credit Card Bills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932873" y="1073729"/>
            <a:ext cx="55018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Impact of present actions on future conditions </a:t>
            </a:r>
            <a:endParaRPr lang="en-US" sz="2200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79678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7983" y="752700"/>
            <a:ext cx="3017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Feedback Mechanisms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9909" y="7100454"/>
            <a:ext cx="26340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savings interest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Credit card interest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 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Warmer nights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water vapor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25128" y="6858000"/>
            <a:ext cx="246154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supply &amp; demand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Price of gas &amp;  RIPTA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</a:t>
            </a:r>
          </a:p>
          <a:p>
            <a:r>
              <a:rPr lang="en-US" dirty="0"/>
              <a:t>	</a:t>
            </a:r>
            <a:r>
              <a:rPr lang="en-US" dirty="0" smtClean="0"/>
              <a:t>- warm days</a:t>
            </a:r>
          </a:p>
          <a:p>
            <a:r>
              <a:rPr lang="en-US" dirty="0"/>
              <a:t>	</a:t>
            </a:r>
            <a:r>
              <a:rPr lang="en-US" dirty="0" smtClean="0"/>
              <a:t>- more water vapor</a:t>
            </a:r>
          </a:p>
          <a:p>
            <a:r>
              <a:rPr lang="en-US" dirty="0"/>
              <a:t>	</a:t>
            </a:r>
            <a:r>
              <a:rPr lang="en-US" dirty="0" smtClean="0"/>
              <a:t>- more clouds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39273" y="1073729"/>
            <a:ext cx="55018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Impact of present actions on future conditions 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889000" y="1697198"/>
            <a:ext cx="34139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Positive =&gt; amplifies change</a:t>
            </a:r>
          </a:p>
          <a:p>
            <a:r>
              <a:rPr lang="en-US" sz="2200" dirty="0" smtClean="0"/>
              <a:t>     (e.g., interest rates)</a:t>
            </a:r>
            <a:endParaRPr lang="en-US" sz="2200" dirty="0"/>
          </a:p>
        </p:txBody>
      </p:sp>
      <p:sp>
        <p:nvSpPr>
          <p:cNvPr id="12" name="Circular Arrow 11"/>
          <p:cNvSpPr/>
          <p:nvPr/>
        </p:nvSpPr>
        <p:spPr bwMode="auto">
          <a:xfrm rot="12540000">
            <a:off x="2135908" y="3150755"/>
            <a:ext cx="1296988" cy="12985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195760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1585046" y="3244418"/>
            <a:ext cx="1082675" cy="1492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164358" y="2814205"/>
            <a:ext cx="14421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$ in Savings</a:t>
            </a:r>
            <a:endParaRPr lang="en-US" sz="1800" dirty="0"/>
          </a:p>
        </p:txBody>
      </p:sp>
      <p:sp>
        <p:nvSpPr>
          <p:cNvPr id="15" name="TextBox 63"/>
          <p:cNvSpPr txBox="1">
            <a:spLocks noChangeArrowheads="1"/>
          </p:cNvSpPr>
          <p:nvPr/>
        </p:nvSpPr>
        <p:spPr bwMode="auto">
          <a:xfrm>
            <a:off x="3237024" y="3697516"/>
            <a:ext cx="954483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Rate</a:t>
            </a:r>
            <a:endParaRPr lang="en-US" sz="1800" dirty="0"/>
          </a:p>
        </p:txBody>
      </p:sp>
      <p:sp>
        <p:nvSpPr>
          <p:cNvPr id="16" name="TextBox 64"/>
          <p:cNvSpPr txBox="1">
            <a:spLocks noChangeArrowheads="1"/>
          </p:cNvSpPr>
          <p:nvPr/>
        </p:nvSpPr>
        <p:spPr bwMode="auto">
          <a:xfrm>
            <a:off x="1597585" y="3697516"/>
            <a:ext cx="723538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/>
              <a:t>S</a:t>
            </a:r>
            <a:r>
              <a:rPr lang="en-US" sz="1800" dirty="0" smtClean="0"/>
              <a:t>ave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</a:t>
            </a:r>
            <a:endParaRPr lang="en-US" sz="1800" dirty="0"/>
          </a:p>
        </p:txBody>
      </p:sp>
      <p:sp>
        <p:nvSpPr>
          <p:cNvPr id="17" name="Right Arrow 16"/>
          <p:cNvSpPr/>
          <p:nvPr/>
        </p:nvSpPr>
        <p:spPr bwMode="auto">
          <a:xfrm>
            <a:off x="2413000" y="3183370"/>
            <a:ext cx="257896" cy="291811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Circular Arrow 17"/>
          <p:cNvSpPr/>
          <p:nvPr/>
        </p:nvSpPr>
        <p:spPr bwMode="auto">
          <a:xfrm rot="12540000">
            <a:off x="-2641601" y="4827155"/>
            <a:ext cx="1296988" cy="12985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195760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-3192463" y="4920818"/>
            <a:ext cx="1082675" cy="1492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-4213515" y="4490605"/>
            <a:ext cx="2186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Credit Card Charge </a:t>
            </a:r>
            <a:endParaRPr lang="en-US" sz="1800" dirty="0"/>
          </a:p>
        </p:txBody>
      </p:sp>
      <p:sp>
        <p:nvSpPr>
          <p:cNvPr id="21" name="TextBox 63"/>
          <p:cNvSpPr txBox="1">
            <a:spLocks noChangeArrowheads="1"/>
          </p:cNvSpPr>
          <p:nvPr/>
        </p:nvSpPr>
        <p:spPr bwMode="auto">
          <a:xfrm>
            <a:off x="-1663443" y="5496790"/>
            <a:ext cx="1172692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&amp; Penalty</a:t>
            </a:r>
            <a:endParaRPr lang="en-US" sz="1800" dirty="0"/>
          </a:p>
        </p:txBody>
      </p:sp>
      <p:sp>
        <p:nvSpPr>
          <p:cNvPr id="22" name="TextBox 64"/>
          <p:cNvSpPr txBox="1">
            <a:spLocks noChangeArrowheads="1"/>
          </p:cNvSpPr>
          <p:nvPr/>
        </p:nvSpPr>
        <p:spPr bwMode="auto">
          <a:xfrm>
            <a:off x="-3173443" y="5496790"/>
            <a:ext cx="710576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Owe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$$$</a:t>
            </a:r>
            <a:endParaRPr lang="en-US" sz="1800" dirty="0"/>
          </a:p>
        </p:txBody>
      </p:sp>
      <p:sp>
        <p:nvSpPr>
          <p:cNvPr id="23" name="Right Arrow 22"/>
          <p:cNvSpPr/>
          <p:nvPr/>
        </p:nvSpPr>
        <p:spPr bwMode="auto">
          <a:xfrm>
            <a:off x="-2398713" y="4836680"/>
            <a:ext cx="292100" cy="336550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63"/>
          <p:cNvSpPr txBox="1">
            <a:spLocks noChangeArrowheads="1"/>
          </p:cNvSpPr>
          <p:nvPr/>
        </p:nvSpPr>
        <p:spPr bwMode="auto">
          <a:xfrm>
            <a:off x="3237024" y="2941200"/>
            <a:ext cx="967445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Put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 Bank</a:t>
            </a:r>
            <a:endParaRPr lang="en-US" sz="1800" dirty="0"/>
          </a:p>
        </p:txBody>
      </p:sp>
      <p:sp>
        <p:nvSpPr>
          <p:cNvPr id="25" name="TextBox 63"/>
          <p:cNvSpPr txBox="1">
            <a:spLocks noChangeArrowheads="1"/>
          </p:cNvSpPr>
          <p:nvPr/>
        </p:nvSpPr>
        <p:spPr bwMode="auto">
          <a:xfrm>
            <a:off x="-1568584" y="4652236"/>
            <a:ext cx="95437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Don’t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Pay Bill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243946" y="1697198"/>
            <a:ext cx="3651899" cy="4799174"/>
            <a:chOff x="5243946" y="1697198"/>
            <a:chExt cx="3651899" cy="4799174"/>
          </a:xfrm>
        </p:grpSpPr>
        <p:sp>
          <p:nvSpPr>
            <p:cNvPr id="11" name="TextBox 10"/>
            <p:cNvSpPr txBox="1"/>
            <p:nvPr/>
          </p:nvSpPr>
          <p:spPr>
            <a:xfrm>
              <a:off x="5243946" y="1697198"/>
              <a:ext cx="365189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Negative =&gt; minimizes change</a:t>
              </a:r>
            </a:p>
            <a:p>
              <a:r>
                <a:rPr lang="en-US" sz="2200" dirty="0"/>
                <a:t> </a:t>
              </a:r>
              <a:r>
                <a:rPr lang="en-US" sz="2200" dirty="0" smtClean="0"/>
                <a:t>  (e.g., supply &amp; demand)</a:t>
              </a:r>
              <a:endParaRPr lang="en-US" sz="2200" dirty="0"/>
            </a:p>
          </p:txBody>
        </p:sp>
        <p:sp>
          <p:nvSpPr>
            <p:cNvPr id="57" name="Circular Arrow 56"/>
            <p:cNvSpPr/>
            <p:nvPr/>
          </p:nvSpPr>
          <p:spPr bwMode="auto">
            <a:xfrm rot="12540000">
              <a:off x="6479308" y="3026064"/>
              <a:ext cx="1296988" cy="1298575"/>
            </a:xfrm>
            <a:prstGeom prst="circularArrow">
              <a:avLst>
                <a:gd name="adj1" fmla="val 3907"/>
                <a:gd name="adj2" fmla="val 1142319"/>
                <a:gd name="adj3" fmla="val 20257133"/>
                <a:gd name="adj4" fmla="val 3195760"/>
                <a:gd name="adj5" fmla="val 125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Right Arrow 57"/>
            <p:cNvSpPr/>
            <p:nvPr/>
          </p:nvSpPr>
          <p:spPr bwMode="auto">
            <a:xfrm>
              <a:off x="5928446" y="3071091"/>
              <a:ext cx="1082675" cy="265545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TextBox 58"/>
            <p:cNvSpPr txBox="1">
              <a:spLocks noChangeArrowheads="1"/>
            </p:cNvSpPr>
            <p:nvPr/>
          </p:nvSpPr>
          <p:spPr bwMode="auto">
            <a:xfrm>
              <a:off x="5571891" y="2689514"/>
              <a:ext cx="15702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 smtClean="0"/>
                <a:t>Gas $$ Rises</a:t>
              </a:r>
              <a:endParaRPr lang="en-US" sz="1800" dirty="0"/>
            </a:p>
          </p:txBody>
        </p:sp>
        <p:sp>
          <p:nvSpPr>
            <p:cNvPr id="60" name="TextBox 63"/>
            <p:cNvSpPr txBox="1">
              <a:spLocks noChangeArrowheads="1"/>
            </p:cNvSpPr>
            <p:nvPr/>
          </p:nvSpPr>
          <p:spPr bwMode="auto">
            <a:xfrm>
              <a:off x="7413669" y="3572825"/>
              <a:ext cx="1287995" cy="766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Gas 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Demand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Decreases</a:t>
              </a:r>
              <a:endParaRPr lang="en-US" sz="1800" dirty="0"/>
            </a:p>
          </p:txBody>
        </p:sp>
        <p:sp>
          <p:nvSpPr>
            <p:cNvPr id="61" name="TextBox 64"/>
            <p:cNvSpPr txBox="1">
              <a:spLocks noChangeArrowheads="1"/>
            </p:cNvSpPr>
            <p:nvPr/>
          </p:nvSpPr>
          <p:spPr bwMode="auto">
            <a:xfrm>
              <a:off x="5601090" y="3794424"/>
              <a:ext cx="1287883" cy="544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Cost of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Gas Drops</a:t>
              </a:r>
              <a:endParaRPr lang="en-US" sz="1800" dirty="0"/>
            </a:p>
          </p:txBody>
        </p:sp>
        <p:sp>
          <p:nvSpPr>
            <p:cNvPr id="62" name="Right Arrow 61"/>
            <p:cNvSpPr/>
            <p:nvPr/>
          </p:nvSpPr>
          <p:spPr bwMode="auto">
            <a:xfrm>
              <a:off x="6722196" y="3035589"/>
              <a:ext cx="292100" cy="336550"/>
            </a:xfrm>
            <a:prstGeom prst="rightArrow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" name="Circular Arrow 62"/>
            <p:cNvSpPr/>
            <p:nvPr/>
          </p:nvSpPr>
          <p:spPr bwMode="auto">
            <a:xfrm rot="12540000">
              <a:off x="6493162" y="5060373"/>
              <a:ext cx="1296988" cy="1298575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3195760"/>
                <a:gd name="adj5" fmla="val 125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" name="Right Arrow 63"/>
            <p:cNvSpPr/>
            <p:nvPr/>
          </p:nvSpPr>
          <p:spPr bwMode="auto">
            <a:xfrm>
              <a:off x="6523182" y="5154037"/>
              <a:ext cx="501793" cy="133782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5533344" y="4723823"/>
              <a:ext cx="160877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 smtClean="0"/>
                <a:t>Gas $$ Drops</a:t>
              </a:r>
              <a:endParaRPr lang="en-US" sz="1800" dirty="0"/>
            </a:p>
          </p:txBody>
        </p:sp>
        <p:sp>
          <p:nvSpPr>
            <p:cNvPr id="66" name="TextBox 63"/>
            <p:cNvSpPr txBox="1">
              <a:spLocks noChangeArrowheads="1"/>
            </p:cNvSpPr>
            <p:nvPr/>
          </p:nvSpPr>
          <p:spPr bwMode="auto">
            <a:xfrm>
              <a:off x="7464952" y="5730008"/>
              <a:ext cx="1185428" cy="766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Gas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Demand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Increases</a:t>
              </a:r>
              <a:endParaRPr lang="en-US" sz="1800" dirty="0"/>
            </a:p>
          </p:txBody>
        </p:sp>
        <p:sp>
          <p:nvSpPr>
            <p:cNvPr id="67" name="TextBox 64"/>
            <p:cNvSpPr txBox="1">
              <a:spLocks noChangeArrowheads="1"/>
            </p:cNvSpPr>
            <p:nvPr/>
          </p:nvSpPr>
          <p:spPr bwMode="auto">
            <a:xfrm>
              <a:off x="5306982" y="5951607"/>
              <a:ext cx="1672904" cy="544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Cost of 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Gas Increases</a:t>
              </a:r>
              <a:endParaRPr lang="en-US" sz="1800" dirty="0"/>
            </a:p>
          </p:txBody>
        </p:sp>
        <p:sp>
          <p:nvSpPr>
            <p:cNvPr id="68" name="Right Arrow 67"/>
            <p:cNvSpPr/>
            <p:nvPr/>
          </p:nvSpPr>
          <p:spPr bwMode="auto">
            <a:xfrm>
              <a:off x="6811818" y="5092988"/>
              <a:ext cx="216331" cy="249251"/>
            </a:xfrm>
            <a:prstGeom prst="rightArrow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9" name="TextBox 63"/>
            <p:cNvSpPr txBox="1">
              <a:spLocks noChangeArrowheads="1"/>
            </p:cNvSpPr>
            <p:nvPr/>
          </p:nvSpPr>
          <p:spPr bwMode="auto">
            <a:xfrm>
              <a:off x="7638389" y="2816509"/>
              <a:ext cx="851515" cy="544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Take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RIPTA</a:t>
              </a:r>
              <a:endParaRPr lang="en-US" sz="1800" dirty="0"/>
            </a:p>
          </p:txBody>
        </p:sp>
        <p:sp>
          <p:nvSpPr>
            <p:cNvPr id="70" name="TextBox 63"/>
            <p:cNvSpPr txBox="1">
              <a:spLocks noChangeArrowheads="1"/>
            </p:cNvSpPr>
            <p:nvPr/>
          </p:nvSpPr>
          <p:spPr bwMode="auto">
            <a:xfrm>
              <a:off x="7681709" y="4885454"/>
              <a:ext cx="723312" cy="544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Drive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Car</a:t>
              </a:r>
            </a:p>
          </p:txBody>
        </p:sp>
      </p:grpSp>
      <p:sp>
        <p:nvSpPr>
          <p:cNvPr id="71" name="Circular Arrow 70"/>
          <p:cNvSpPr/>
          <p:nvPr/>
        </p:nvSpPr>
        <p:spPr bwMode="auto">
          <a:xfrm rot="12540000">
            <a:off x="2138218" y="4988790"/>
            <a:ext cx="1296988" cy="1298575"/>
          </a:xfrm>
          <a:prstGeom prst="circularArrow">
            <a:avLst>
              <a:gd name="adj1" fmla="val 25000"/>
              <a:gd name="adj2" fmla="val 1142319"/>
              <a:gd name="adj3" fmla="val 20430454"/>
              <a:gd name="adj4" fmla="val 3411128"/>
              <a:gd name="adj5" fmla="val 1241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4" name="TextBox 63"/>
          <p:cNvSpPr txBox="1">
            <a:spLocks noChangeArrowheads="1"/>
          </p:cNvSpPr>
          <p:nvPr/>
        </p:nvSpPr>
        <p:spPr bwMode="auto">
          <a:xfrm>
            <a:off x="3343239" y="5535551"/>
            <a:ext cx="954483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Rate</a:t>
            </a:r>
            <a:endParaRPr lang="en-US" sz="1800" dirty="0"/>
          </a:p>
        </p:txBody>
      </p:sp>
      <p:sp>
        <p:nvSpPr>
          <p:cNvPr id="75" name="TextBox 64"/>
          <p:cNvSpPr txBox="1">
            <a:spLocks noChangeArrowheads="1"/>
          </p:cNvSpPr>
          <p:nvPr/>
        </p:nvSpPr>
        <p:spPr bwMode="auto">
          <a:xfrm>
            <a:off x="1484440" y="5535551"/>
            <a:ext cx="723538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/>
              <a:t>S</a:t>
            </a:r>
            <a:r>
              <a:rPr lang="en-US" sz="1800" dirty="0" smtClean="0"/>
              <a:t>ave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$$$</a:t>
            </a:r>
            <a:endParaRPr lang="en-US" sz="1800" dirty="0"/>
          </a:p>
        </p:txBody>
      </p:sp>
      <p:sp>
        <p:nvSpPr>
          <p:cNvPr id="76" name="Right Arrow 75"/>
          <p:cNvSpPr/>
          <p:nvPr/>
        </p:nvSpPr>
        <p:spPr bwMode="auto">
          <a:xfrm>
            <a:off x="2301692" y="4940589"/>
            <a:ext cx="371514" cy="428049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7" name="TextBox 63"/>
          <p:cNvSpPr txBox="1">
            <a:spLocks noChangeArrowheads="1"/>
          </p:cNvSpPr>
          <p:nvPr/>
        </p:nvSpPr>
        <p:spPr bwMode="auto">
          <a:xfrm>
            <a:off x="3239334" y="4779235"/>
            <a:ext cx="967445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Leave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 Bank</a:t>
            </a:r>
            <a:endParaRPr lang="en-US" sz="1800" dirty="0"/>
          </a:p>
        </p:txBody>
      </p:sp>
      <p:sp>
        <p:nvSpPr>
          <p:cNvPr id="47" name="TextBox 46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7092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7983" y="752700"/>
            <a:ext cx="3017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Feedback Mechanisms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9909" y="7100454"/>
            <a:ext cx="26340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savings interest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Credit card interest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 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Warmer nights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water vapor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25128" y="6858000"/>
            <a:ext cx="246154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supply &amp; demand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Price of gas &amp;  RIPTA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</a:t>
            </a:r>
          </a:p>
          <a:p>
            <a:r>
              <a:rPr lang="en-US" dirty="0"/>
              <a:t>	</a:t>
            </a:r>
            <a:r>
              <a:rPr lang="en-US" dirty="0" smtClean="0"/>
              <a:t>- warm days</a:t>
            </a:r>
          </a:p>
          <a:p>
            <a:r>
              <a:rPr lang="en-US" dirty="0"/>
              <a:t>	</a:t>
            </a:r>
            <a:r>
              <a:rPr lang="en-US" dirty="0" smtClean="0"/>
              <a:t>- more water vapor</a:t>
            </a:r>
          </a:p>
          <a:p>
            <a:r>
              <a:rPr lang="en-US" dirty="0"/>
              <a:t>	</a:t>
            </a:r>
            <a:r>
              <a:rPr lang="en-US" dirty="0" smtClean="0"/>
              <a:t>- more clouds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39273" y="1073729"/>
            <a:ext cx="55018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Impact of present actions on future conditions 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889000" y="1697198"/>
            <a:ext cx="34139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Positive =&gt; amplifies change</a:t>
            </a:r>
          </a:p>
          <a:p>
            <a:r>
              <a:rPr lang="en-US" sz="2200" dirty="0" smtClean="0"/>
              <a:t>     (e.g., interest rates)</a:t>
            </a:r>
            <a:endParaRPr lang="en-US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5243946" y="1697198"/>
            <a:ext cx="36518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Negative =&gt; minimizes change</a:t>
            </a:r>
          </a:p>
          <a:p>
            <a:r>
              <a:rPr lang="en-US" sz="2200" dirty="0"/>
              <a:t> </a:t>
            </a:r>
            <a:r>
              <a:rPr lang="en-US" sz="2200" dirty="0" smtClean="0"/>
              <a:t>  (e.g., supply &amp; demand)</a:t>
            </a:r>
            <a:endParaRPr lang="en-US" sz="2200" dirty="0"/>
          </a:p>
        </p:txBody>
      </p:sp>
      <p:sp>
        <p:nvSpPr>
          <p:cNvPr id="18" name="Circular Arrow 17"/>
          <p:cNvSpPr/>
          <p:nvPr/>
        </p:nvSpPr>
        <p:spPr bwMode="auto">
          <a:xfrm rot="12540000">
            <a:off x="-2641601" y="4827155"/>
            <a:ext cx="1296988" cy="12985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195760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-3192463" y="4920818"/>
            <a:ext cx="1082675" cy="1492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-4213515" y="4490605"/>
            <a:ext cx="2186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Credit Card Charge </a:t>
            </a:r>
            <a:endParaRPr lang="en-US" sz="1800" dirty="0"/>
          </a:p>
        </p:txBody>
      </p:sp>
      <p:sp>
        <p:nvSpPr>
          <p:cNvPr id="21" name="TextBox 63"/>
          <p:cNvSpPr txBox="1">
            <a:spLocks noChangeArrowheads="1"/>
          </p:cNvSpPr>
          <p:nvPr/>
        </p:nvSpPr>
        <p:spPr bwMode="auto">
          <a:xfrm>
            <a:off x="-1663443" y="5496790"/>
            <a:ext cx="1172692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&amp; Penalty</a:t>
            </a:r>
            <a:endParaRPr lang="en-US" sz="1800" dirty="0"/>
          </a:p>
        </p:txBody>
      </p:sp>
      <p:sp>
        <p:nvSpPr>
          <p:cNvPr id="22" name="TextBox 64"/>
          <p:cNvSpPr txBox="1">
            <a:spLocks noChangeArrowheads="1"/>
          </p:cNvSpPr>
          <p:nvPr/>
        </p:nvSpPr>
        <p:spPr bwMode="auto">
          <a:xfrm>
            <a:off x="-3173443" y="5496790"/>
            <a:ext cx="710576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Owe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$$$</a:t>
            </a:r>
            <a:endParaRPr lang="en-US" sz="1800" dirty="0"/>
          </a:p>
        </p:txBody>
      </p:sp>
      <p:sp>
        <p:nvSpPr>
          <p:cNvPr id="23" name="Right Arrow 22"/>
          <p:cNvSpPr/>
          <p:nvPr/>
        </p:nvSpPr>
        <p:spPr bwMode="auto">
          <a:xfrm>
            <a:off x="-2398713" y="4836680"/>
            <a:ext cx="292100" cy="336550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TextBox 63"/>
          <p:cNvSpPr txBox="1">
            <a:spLocks noChangeArrowheads="1"/>
          </p:cNvSpPr>
          <p:nvPr/>
        </p:nvSpPr>
        <p:spPr bwMode="auto">
          <a:xfrm>
            <a:off x="-1568584" y="4652236"/>
            <a:ext cx="95437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Don’t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Pay Bill</a:t>
            </a:r>
          </a:p>
        </p:txBody>
      </p:sp>
      <p:graphicFrame>
        <p:nvGraphicFramePr>
          <p:cNvPr id="44" name="Chart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736167"/>
              </p:ext>
            </p:extLst>
          </p:nvPr>
        </p:nvGraphicFramePr>
        <p:xfrm>
          <a:off x="699077" y="2668155"/>
          <a:ext cx="7861300" cy="3808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 rot="21021675">
            <a:off x="3833090" y="3879274"/>
            <a:ext cx="1585327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Money in Bank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 rot="20926186">
            <a:off x="3766127" y="3246582"/>
            <a:ext cx="144241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After Interest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627909" y="5484091"/>
            <a:ext cx="1240093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Cost of Gas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295400" y="4632036"/>
            <a:ext cx="851515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Drivers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6626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7983" y="752700"/>
            <a:ext cx="3017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Feedback Mechanisms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13</a:t>
            </a:fld>
            <a:endParaRPr lang="en-US" dirty="0"/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365125" y="1498456"/>
            <a:ext cx="4582868" cy="430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dirty="0" smtClean="0"/>
              <a:t>(+) Water Vapor (Greenhouse Gas)</a:t>
            </a:r>
            <a:endParaRPr lang="en-US" sz="22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471488" y="1947108"/>
            <a:ext cx="4552653" cy="1862893"/>
            <a:chOff x="1459090" y="1863351"/>
            <a:chExt cx="5319535" cy="2176692"/>
          </a:xfrm>
        </p:grpSpPr>
        <p:sp>
          <p:nvSpPr>
            <p:cNvPr id="14" name="Circular Arrow 13"/>
            <p:cNvSpPr/>
            <p:nvPr/>
          </p:nvSpPr>
          <p:spPr bwMode="auto">
            <a:xfrm rot="12540000">
              <a:off x="3540125" y="1893743"/>
              <a:ext cx="2147887" cy="214630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3195760"/>
                <a:gd name="adj5" fmla="val 125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TextBox 2"/>
            <p:cNvSpPr txBox="1">
              <a:spLocks noChangeArrowheads="1"/>
            </p:cNvSpPr>
            <p:nvPr/>
          </p:nvSpPr>
          <p:spPr bwMode="auto">
            <a:xfrm>
              <a:off x="1459090" y="1863351"/>
              <a:ext cx="1711564" cy="544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1800" dirty="0"/>
                <a:t>H</a:t>
              </a:r>
              <a:r>
                <a:rPr lang="en-US" sz="1800" baseline="-25000" dirty="0"/>
                <a:t>2</a:t>
              </a:r>
              <a:r>
                <a:rPr lang="en-US" sz="1800" dirty="0"/>
                <a:t>O </a:t>
              </a:r>
              <a:r>
                <a:rPr lang="en-US" sz="1800" dirty="0" smtClean="0"/>
                <a:t>increases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800" dirty="0" smtClean="0"/>
                <a:t> </a:t>
              </a:r>
              <a:r>
                <a:rPr lang="en-US" sz="1800" dirty="0"/>
                <a:t>in atmosphere</a:t>
              </a:r>
            </a:p>
          </p:txBody>
        </p:sp>
        <p:sp>
          <p:nvSpPr>
            <p:cNvPr id="16" name="TextBox 3"/>
            <p:cNvSpPr txBox="1">
              <a:spLocks noChangeArrowheads="1"/>
            </p:cNvSpPr>
            <p:nvPr/>
          </p:nvSpPr>
          <p:spPr bwMode="auto">
            <a:xfrm>
              <a:off x="5328487" y="1918422"/>
              <a:ext cx="1059687" cy="636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Earth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Warms</a:t>
              </a:r>
              <a:endParaRPr lang="en-US" sz="1800" dirty="0"/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2228999" y="2879811"/>
              <a:ext cx="1542525" cy="544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/>
                <a:t>More H</a:t>
              </a:r>
              <a:r>
                <a:rPr lang="en-US" baseline="-25000"/>
                <a:t>2</a:t>
              </a:r>
              <a:r>
                <a:rPr lang="en-US"/>
                <a:t>O (atm) </a:t>
              </a:r>
            </a:p>
          </p:txBody>
        </p:sp>
        <p:sp>
          <p:nvSpPr>
            <p:cNvPr id="20" name="Right Arrow 19"/>
            <p:cNvSpPr/>
            <p:nvPr/>
          </p:nvSpPr>
          <p:spPr bwMode="auto">
            <a:xfrm>
              <a:off x="3356664" y="1903270"/>
              <a:ext cx="1093096" cy="544514"/>
            </a:xfrm>
            <a:prstGeom prst="rightArrow">
              <a:avLst>
                <a:gd name="adj1" fmla="val 29561"/>
                <a:gd name="adj2" fmla="val 500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TextBox 25"/>
            <p:cNvSpPr txBox="1">
              <a:spLocks noChangeArrowheads="1"/>
            </p:cNvSpPr>
            <p:nvPr/>
          </p:nvSpPr>
          <p:spPr bwMode="auto">
            <a:xfrm>
              <a:off x="5361985" y="3377203"/>
              <a:ext cx="1416640" cy="544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1800" dirty="0"/>
                <a:t>More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800" dirty="0"/>
                <a:t>Evaporation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988223" y="1972509"/>
            <a:ext cx="4044653" cy="1888517"/>
            <a:chOff x="2052662" y="1844802"/>
            <a:chExt cx="4725963" cy="2206631"/>
          </a:xfrm>
        </p:grpSpPr>
        <p:sp>
          <p:nvSpPr>
            <p:cNvPr id="38" name="Circular Arrow 37"/>
            <p:cNvSpPr/>
            <p:nvPr/>
          </p:nvSpPr>
          <p:spPr bwMode="auto">
            <a:xfrm rot="12540000">
              <a:off x="3540125" y="1893743"/>
              <a:ext cx="2147887" cy="2146300"/>
            </a:xfrm>
            <a:prstGeom prst="circularArrow">
              <a:avLst>
                <a:gd name="adj1" fmla="val 20024"/>
                <a:gd name="adj2" fmla="val 1142319"/>
                <a:gd name="adj3" fmla="val 20445387"/>
                <a:gd name="adj4" fmla="val 3195760"/>
                <a:gd name="adj5" fmla="val 125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" name="TextBox 2"/>
            <p:cNvSpPr txBox="1">
              <a:spLocks noChangeArrowheads="1"/>
            </p:cNvSpPr>
            <p:nvPr/>
          </p:nvSpPr>
          <p:spPr bwMode="auto">
            <a:xfrm>
              <a:off x="2052662" y="1844802"/>
              <a:ext cx="1711564" cy="544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1800" dirty="0"/>
                <a:t>H</a:t>
              </a:r>
              <a:r>
                <a:rPr lang="en-US" sz="1800" baseline="-25000" dirty="0"/>
                <a:t>2</a:t>
              </a:r>
              <a:r>
                <a:rPr lang="en-US" sz="1800" dirty="0"/>
                <a:t>O </a:t>
              </a:r>
              <a:r>
                <a:rPr lang="en-US" sz="1800" dirty="0" smtClean="0"/>
                <a:t>increases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800" dirty="0" smtClean="0"/>
                <a:t> </a:t>
              </a:r>
              <a:r>
                <a:rPr lang="en-US" sz="1800" dirty="0"/>
                <a:t>in atmosphere</a:t>
              </a:r>
            </a:p>
          </p:txBody>
        </p:sp>
        <p:sp>
          <p:nvSpPr>
            <p:cNvPr id="40" name="TextBox 3"/>
            <p:cNvSpPr txBox="1">
              <a:spLocks noChangeArrowheads="1"/>
            </p:cNvSpPr>
            <p:nvPr/>
          </p:nvSpPr>
          <p:spPr bwMode="auto">
            <a:xfrm>
              <a:off x="5384135" y="1918422"/>
              <a:ext cx="1059687" cy="636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Earth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Warms</a:t>
              </a:r>
              <a:endParaRPr lang="en-US" sz="1800" dirty="0"/>
            </a:p>
          </p:txBody>
        </p:sp>
        <p:sp>
          <p:nvSpPr>
            <p:cNvPr id="41" name="Rectangle 5"/>
            <p:cNvSpPr>
              <a:spLocks noChangeArrowheads="1"/>
            </p:cNvSpPr>
            <p:nvPr/>
          </p:nvSpPr>
          <p:spPr bwMode="auto">
            <a:xfrm>
              <a:off x="2228999" y="2879811"/>
              <a:ext cx="1542525" cy="544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/>
                <a:t>More H</a:t>
              </a:r>
              <a:r>
                <a:rPr lang="en-US" baseline="-25000"/>
                <a:t>2</a:t>
              </a:r>
              <a:r>
                <a:rPr lang="en-US"/>
                <a:t>O (atm) </a:t>
              </a:r>
            </a:p>
          </p:txBody>
        </p:sp>
        <p:sp>
          <p:nvSpPr>
            <p:cNvPr id="44" name="Right Arrow 43"/>
            <p:cNvSpPr/>
            <p:nvPr/>
          </p:nvSpPr>
          <p:spPr bwMode="auto">
            <a:xfrm>
              <a:off x="3959161" y="1903271"/>
              <a:ext cx="490598" cy="544514"/>
            </a:xfrm>
            <a:prstGeom prst="rightArrow">
              <a:avLst>
                <a:gd name="adj1" fmla="val 56813"/>
                <a:gd name="adj2" fmla="val 500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" name="TextBox 25"/>
            <p:cNvSpPr txBox="1">
              <a:spLocks noChangeArrowheads="1"/>
            </p:cNvSpPr>
            <p:nvPr/>
          </p:nvSpPr>
          <p:spPr bwMode="auto">
            <a:xfrm>
              <a:off x="5361985" y="3507047"/>
              <a:ext cx="1416640" cy="544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1800" dirty="0"/>
                <a:t>More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800" dirty="0"/>
                <a:t>Evaporation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65125" y="4159106"/>
            <a:ext cx="8872539" cy="2587625"/>
            <a:chOff x="365125" y="4159106"/>
            <a:chExt cx="8872539" cy="2587625"/>
          </a:xfrm>
        </p:grpSpPr>
        <p:grpSp>
          <p:nvGrpSpPr>
            <p:cNvPr id="22" name="Group 21"/>
            <p:cNvGrpSpPr>
              <a:grpSpLocks/>
            </p:cNvGrpSpPr>
            <p:nvPr/>
          </p:nvGrpSpPr>
          <p:grpSpPr bwMode="auto">
            <a:xfrm>
              <a:off x="5096184" y="4557568"/>
              <a:ext cx="4141480" cy="2179638"/>
              <a:chOff x="4764754" y="3778730"/>
              <a:chExt cx="4141139" cy="2179416"/>
            </a:xfrm>
          </p:grpSpPr>
          <p:sp>
            <p:nvSpPr>
              <p:cNvPr id="23" name="TextBox 28"/>
              <p:cNvSpPr txBox="1">
                <a:spLocks noChangeArrowheads="1"/>
              </p:cNvSpPr>
              <p:nvPr/>
            </p:nvSpPr>
            <p:spPr bwMode="auto">
              <a:xfrm>
                <a:off x="4880322" y="3798176"/>
                <a:ext cx="1172482" cy="54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Clouds</a:t>
                </a: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Decrease</a:t>
                </a:r>
                <a:endParaRPr lang="en-US" sz="1800" dirty="0"/>
              </a:p>
            </p:txBody>
          </p:sp>
          <p:sp>
            <p:nvSpPr>
              <p:cNvPr id="24" name="TextBox 37"/>
              <p:cNvSpPr txBox="1">
                <a:spLocks noChangeArrowheads="1"/>
              </p:cNvSpPr>
              <p:nvPr/>
            </p:nvSpPr>
            <p:spPr bwMode="auto">
              <a:xfrm>
                <a:off x="7608138" y="3831777"/>
                <a:ext cx="906844" cy="54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Earth</a:t>
                </a: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Warms</a:t>
                </a:r>
                <a:endParaRPr lang="en-US" sz="1800" dirty="0"/>
              </a:p>
            </p:txBody>
          </p:sp>
          <p:sp>
            <p:nvSpPr>
              <p:cNvPr id="25" name="Rectangle 39"/>
              <p:cNvSpPr>
                <a:spLocks noChangeArrowheads="1"/>
              </p:cNvSpPr>
              <p:nvPr/>
            </p:nvSpPr>
            <p:spPr bwMode="auto">
              <a:xfrm>
                <a:off x="7363412" y="5354149"/>
                <a:ext cx="1542481" cy="5447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dirty="0" smtClean="0"/>
                  <a:t>More</a:t>
                </a:r>
                <a:endParaRPr lang="en-US" dirty="0"/>
              </a:p>
              <a:p>
                <a:pPr algn="ctr">
                  <a:lnSpc>
                    <a:spcPct val="80000"/>
                  </a:lnSpc>
                </a:pPr>
                <a:r>
                  <a:rPr lang="en-US" dirty="0"/>
                  <a:t>Evaporation</a:t>
                </a:r>
              </a:p>
            </p:txBody>
          </p:sp>
          <p:grpSp>
            <p:nvGrpSpPr>
              <p:cNvPr id="26" name="Group 40"/>
              <p:cNvGrpSpPr>
                <a:grpSpLocks/>
              </p:cNvGrpSpPr>
              <p:nvPr/>
            </p:nvGrpSpPr>
            <p:grpSpPr bwMode="auto">
              <a:xfrm>
                <a:off x="5788300" y="3778730"/>
                <a:ext cx="2147714" cy="2179416"/>
                <a:chOff x="8608971" y="2132174"/>
                <a:chExt cx="1297474" cy="1316626"/>
              </a:xfrm>
            </p:grpSpPr>
            <p:sp>
              <p:nvSpPr>
                <p:cNvPr id="28" name="Right Arrow 27"/>
                <p:cNvSpPr/>
                <p:nvPr/>
              </p:nvSpPr>
              <p:spPr>
                <a:xfrm>
                  <a:off x="8767197" y="2132174"/>
                  <a:ext cx="376874" cy="336589"/>
                </a:xfrm>
                <a:prstGeom prst="rightArrow">
                  <a:avLst>
                    <a:gd name="adj1" fmla="val 21510"/>
                    <a:gd name="adj2" fmla="val 50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9" name="Circular Arrow 28"/>
                <p:cNvSpPr/>
                <p:nvPr/>
              </p:nvSpPr>
              <p:spPr>
                <a:xfrm rot="12540000">
                  <a:off x="8608971" y="2150394"/>
                  <a:ext cx="1297474" cy="1298406"/>
                </a:xfrm>
                <a:prstGeom prst="circularArrow">
                  <a:avLst>
                    <a:gd name="adj1" fmla="val 11266"/>
                    <a:gd name="adj2" fmla="val 1142319"/>
                    <a:gd name="adj3" fmla="val 20487237"/>
                    <a:gd name="adj4" fmla="val 3195760"/>
                    <a:gd name="adj5" fmla="val 9677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7" name="TextBox 44"/>
              <p:cNvSpPr txBox="1">
                <a:spLocks noChangeArrowheads="1"/>
              </p:cNvSpPr>
              <p:nvPr/>
            </p:nvSpPr>
            <p:spPr bwMode="auto">
              <a:xfrm>
                <a:off x="4764754" y="4749938"/>
                <a:ext cx="1069924" cy="54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/>
                  <a:t>Clouds</a:t>
                </a: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Increase</a:t>
                </a:r>
                <a:endParaRPr lang="en-US" sz="1800" dirty="0"/>
              </a:p>
            </p:txBody>
          </p:sp>
        </p:grpSp>
        <p:sp>
          <p:nvSpPr>
            <p:cNvPr id="32" name="TextBox 1"/>
            <p:cNvSpPr txBox="1">
              <a:spLocks noChangeArrowheads="1"/>
            </p:cNvSpPr>
            <p:nvPr/>
          </p:nvSpPr>
          <p:spPr bwMode="auto">
            <a:xfrm>
              <a:off x="365125" y="4159106"/>
              <a:ext cx="4386838" cy="4308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200" dirty="0" smtClean="0"/>
                <a:t>(-) Water Vapor (Increase Albedo)</a:t>
              </a:r>
              <a:endParaRPr lang="en-US" sz="2200" dirty="0"/>
            </a:p>
          </p:txBody>
        </p:sp>
        <p:grpSp>
          <p:nvGrpSpPr>
            <p:cNvPr id="46" name="Group 45"/>
            <p:cNvGrpSpPr>
              <a:grpSpLocks/>
            </p:cNvGrpSpPr>
            <p:nvPr/>
          </p:nvGrpSpPr>
          <p:grpSpPr bwMode="auto">
            <a:xfrm>
              <a:off x="839786" y="4567093"/>
              <a:ext cx="4264030" cy="2179638"/>
              <a:chOff x="4499353" y="3778730"/>
              <a:chExt cx="4263676" cy="2179416"/>
            </a:xfrm>
          </p:grpSpPr>
          <p:sp>
            <p:nvSpPr>
              <p:cNvPr id="47" name="TextBox 28"/>
              <p:cNvSpPr txBox="1">
                <a:spLocks noChangeArrowheads="1"/>
              </p:cNvSpPr>
              <p:nvPr/>
            </p:nvSpPr>
            <p:spPr bwMode="auto">
              <a:xfrm>
                <a:off x="4499353" y="3798176"/>
                <a:ext cx="1057077" cy="54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sz="1800" dirty="0" smtClean="0"/>
                  <a:t>Clouds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1800" dirty="0" smtClean="0"/>
                  <a:t>increase</a:t>
                </a:r>
                <a:endParaRPr lang="en-US" sz="1800" dirty="0"/>
              </a:p>
            </p:txBody>
          </p:sp>
          <p:sp>
            <p:nvSpPr>
              <p:cNvPr id="48" name="TextBox 37"/>
              <p:cNvSpPr txBox="1">
                <a:spLocks noChangeArrowheads="1"/>
              </p:cNvSpPr>
              <p:nvPr/>
            </p:nvSpPr>
            <p:spPr bwMode="auto">
              <a:xfrm>
                <a:off x="7610687" y="3831777"/>
                <a:ext cx="774758" cy="54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Earth</a:t>
                </a: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Cools</a:t>
                </a:r>
                <a:endParaRPr lang="en-US" sz="1800" dirty="0"/>
              </a:p>
            </p:txBody>
          </p:sp>
          <p:sp>
            <p:nvSpPr>
              <p:cNvPr id="49" name="Rectangle 39"/>
              <p:cNvSpPr>
                <a:spLocks noChangeArrowheads="1"/>
              </p:cNvSpPr>
              <p:nvPr/>
            </p:nvSpPr>
            <p:spPr bwMode="auto">
              <a:xfrm>
                <a:off x="7220548" y="5354149"/>
                <a:ext cx="1542481" cy="5447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/>
                  <a:t>Less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en-US"/>
                  <a:t>Evaporation</a:t>
                </a:r>
              </a:p>
            </p:txBody>
          </p:sp>
          <p:grpSp>
            <p:nvGrpSpPr>
              <p:cNvPr id="50" name="Group 40"/>
              <p:cNvGrpSpPr>
                <a:grpSpLocks/>
              </p:cNvGrpSpPr>
              <p:nvPr/>
            </p:nvGrpSpPr>
            <p:grpSpPr bwMode="auto">
              <a:xfrm>
                <a:off x="5669249" y="3778730"/>
                <a:ext cx="2266767" cy="2179416"/>
                <a:chOff x="8537049" y="2132174"/>
                <a:chExt cx="1369396" cy="1316626"/>
              </a:xfrm>
            </p:grpSpPr>
            <p:sp>
              <p:nvSpPr>
                <p:cNvPr id="52" name="Right Arrow 51"/>
                <p:cNvSpPr/>
                <p:nvPr/>
              </p:nvSpPr>
              <p:spPr>
                <a:xfrm>
                  <a:off x="8537049" y="2132174"/>
                  <a:ext cx="607022" cy="336589"/>
                </a:xfrm>
                <a:prstGeom prst="rightArrow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3" name="Circular Arrow 52"/>
                <p:cNvSpPr/>
                <p:nvPr/>
              </p:nvSpPr>
              <p:spPr>
                <a:xfrm rot="12540000">
                  <a:off x="8608971" y="2150394"/>
                  <a:ext cx="1297474" cy="1298406"/>
                </a:xfrm>
                <a:prstGeom prst="circularArrow">
                  <a:avLst>
                    <a:gd name="adj1" fmla="val 4857"/>
                    <a:gd name="adj2" fmla="val 1142319"/>
                    <a:gd name="adj3" fmla="val 20501493"/>
                    <a:gd name="adj4" fmla="val 3195760"/>
                    <a:gd name="adj5" fmla="val 9677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4" name="Right Arrow 53"/>
                <p:cNvSpPr/>
                <p:nvPr/>
              </p:nvSpPr>
              <p:spPr>
                <a:xfrm>
                  <a:off x="8926387" y="2216561"/>
                  <a:ext cx="214807" cy="137129"/>
                </a:xfrm>
                <a:prstGeom prst="rightArrow">
                  <a:avLst/>
                </a:prstGeom>
                <a:solidFill>
                  <a:schemeClr val="accent6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51" name="TextBox 44"/>
              <p:cNvSpPr txBox="1">
                <a:spLocks noChangeArrowheads="1"/>
              </p:cNvSpPr>
              <p:nvPr/>
            </p:nvSpPr>
            <p:spPr bwMode="auto">
              <a:xfrm>
                <a:off x="4713426" y="4749938"/>
                <a:ext cx="1172579" cy="5447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/>
                  <a:t>Clouds</a:t>
                </a: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/>
                  <a:t>Decrease</a:t>
                </a:r>
              </a:p>
            </p:txBody>
          </p:sp>
        </p:grpSp>
      </p:grpSp>
      <p:sp>
        <p:nvSpPr>
          <p:cNvPr id="55" name="TextBox 54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0474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5623" y="752700"/>
            <a:ext cx="26626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Climate Simulations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14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69819" y="6257636"/>
            <a:ext cx="7475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ccl.northwestern.edu</a:t>
            </a:r>
            <a:r>
              <a:rPr lang="en-US" dirty="0"/>
              <a:t>/</a:t>
            </a:r>
            <a:r>
              <a:rPr lang="en-US" dirty="0" err="1"/>
              <a:t>netlogo</a:t>
            </a:r>
            <a:r>
              <a:rPr lang="en-US" dirty="0"/>
              <a:t>/models/run.cgi?ClimateChange.892.454</a:t>
            </a:r>
          </a:p>
        </p:txBody>
      </p:sp>
      <p:pic>
        <p:nvPicPr>
          <p:cNvPr id="12" name="Picture 11" descr="Screen Shot 2012-04-23 at 7.36.0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5864"/>
            <a:ext cx="9144000" cy="442880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0" y="36542"/>
            <a:ext cx="34886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Climate Simulations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82409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36542"/>
            <a:ext cx="32538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Climate Prediction 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15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1761" y="863998"/>
            <a:ext cx="8747760" cy="2286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Climate Change </a:t>
            </a:r>
            <a:r>
              <a:rPr lang="en-US" sz="2200" dirty="0" smtClean="0"/>
              <a:t>Factors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	</a:t>
            </a:r>
            <a:r>
              <a:rPr lang="en-US" sz="2200" dirty="0" smtClean="0"/>
              <a:t>- External (solar radiation, plate tectonics)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	</a:t>
            </a:r>
            <a:r>
              <a:rPr lang="en-US" sz="2200" dirty="0" smtClean="0"/>
              <a:t>- Internal (atmosphere, ocean &amp; land interactions) </a:t>
            </a:r>
            <a:endParaRPr lang="en-US" sz="2200" dirty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Feedback Mechanisms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	- Positive =&gt; amplify process (interest rates, microphone feedback)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	- Negative =&gt; mitigates process (supply &amp; demand</a:t>
            </a:r>
            <a:r>
              <a:rPr lang="en-US" sz="2200" dirty="0" smtClean="0"/>
              <a:t>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55140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8198" y="780409"/>
            <a:ext cx="31237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Climate Change </a:t>
            </a:r>
            <a:r>
              <a:rPr lang="en-US" sz="2400" dirty="0" smtClean="0"/>
              <a:t>Factors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2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6542"/>
            <a:ext cx="32538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Climate Prediction </a:t>
            </a:r>
            <a:endParaRPr lang="en-US" sz="3200" dirty="0"/>
          </a:p>
        </p:txBody>
      </p:sp>
      <p:sp>
        <p:nvSpPr>
          <p:cNvPr id="12" name="Oval 11"/>
          <p:cNvSpPr/>
          <p:nvPr/>
        </p:nvSpPr>
        <p:spPr>
          <a:xfrm>
            <a:off x="1666240" y="4744720"/>
            <a:ext cx="5242560" cy="52425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296160" y="5435600"/>
            <a:ext cx="3911600" cy="39116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Block Arc 17"/>
          <p:cNvSpPr/>
          <p:nvPr/>
        </p:nvSpPr>
        <p:spPr>
          <a:xfrm rot="6688052">
            <a:off x="2139437" y="5258295"/>
            <a:ext cx="4225252" cy="4259373"/>
          </a:xfrm>
          <a:prstGeom prst="blockArc">
            <a:avLst>
              <a:gd name="adj1" fmla="val 10800000"/>
              <a:gd name="adj2" fmla="val 21580159"/>
              <a:gd name="adj3" fmla="val 4527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Block Arc 18"/>
          <p:cNvSpPr/>
          <p:nvPr/>
        </p:nvSpPr>
        <p:spPr>
          <a:xfrm rot="17488052">
            <a:off x="2226992" y="5335316"/>
            <a:ext cx="4060733" cy="4084953"/>
          </a:xfrm>
          <a:prstGeom prst="blockArc">
            <a:avLst>
              <a:gd name="adj1" fmla="val 10800000"/>
              <a:gd name="adj2" fmla="val 21581157"/>
              <a:gd name="adj3" fmla="val 2115"/>
            </a:avLst>
          </a:prstGeom>
          <a:solidFill>
            <a:srgbClr val="3366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199506" y="1370677"/>
            <a:ext cx="3685286" cy="5063520"/>
            <a:chOff x="199506" y="1370677"/>
            <a:chExt cx="3685286" cy="5063520"/>
          </a:xfrm>
        </p:grpSpPr>
        <p:sp>
          <p:nvSpPr>
            <p:cNvPr id="2" name="TextBox 1"/>
            <p:cNvSpPr txBox="1"/>
            <p:nvPr/>
          </p:nvSpPr>
          <p:spPr>
            <a:xfrm>
              <a:off x="628995" y="1370677"/>
              <a:ext cx="12115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External</a:t>
              </a:r>
              <a:endParaRPr lang="en-US" sz="2400" dirty="0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99506" y="1803399"/>
              <a:ext cx="3685286" cy="4630798"/>
              <a:chOff x="199506" y="1803399"/>
              <a:chExt cx="3685286" cy="4630798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199506" y="1803399"/>
                <a:ext cx="2390398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Solar Variations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Orbital Patterns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Sunspots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Solid Earth Variations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Position of Plates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Spreading Rates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Volcanism</a:t>
                </a:r>
              </a:p>
            </p:txBody>
          </p:sp>
          <p:sp>
            <p:nvSpPr>
              <p:cNvPr id="14" name="Right Arrow 13"/>
              <p:cNvSpPr/>
              <p:nvPr/>
            </p:nvSpPr>
            <p:spPr>
              <a:xfrm rot="3828859">
                <a:off x="2296160" y="4043682"/>
                <a:ext cx="1280160" cy="640080"/>
              </a:xfrm>
              <a:prstGeom prst="rightArrow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ight Arrow 19"/>
              <p:cNvSpPr/>
              <p:nvPr/>
            </p:nvSpPr>
            <p:spPr>
              <a:xfrm rot="14662740">
                <a:off x="3234688" y="5784093"/>
                <a:ext cx="866805" cy="433403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6" name="Group 35"/>
          <p:cNvGrpSpPr/>
          <p:nvPr/>
        </p:nvGrpSpPr>
        <p:grpSpPr>
          <a:xfrm>
            <a:off x="3666135" y="1370677"/>
            <a:ext cx="4903284" cy="4438936"/>
            <a:chOff x="3666135" y="1370677"/>
            <a:chExt cx="4903284" cy="4438936"/>
          </a:xfrm>
        </p:grpSpPr>
        <p:sp>
          <p:nvSpPr>
            <p:cNvPr id="7" name="TextBox 6"/>
            <p:cNvSpPr txBox="1"/>
            <p:nvPr/>
          </p:nvSpPr>
          <p:spPr>
            <a:xfrm>
              <a:off x="6672348" y="1370677"/>
              <a:ext cx="11672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Internal</a:t>
              </a:r>
              <a:endParaRPr lang="en-US" sz="2400" dirty="0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3666135" y="1798319"/>
              <a:ext cx="4903284" cy="4011294"/>
              <a:chOff x="3666135" y="1798319"/>
              <a:chExt cx="4903284" cy="4011294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6140336" y="1798319"/>
                <a:ext cx="2429083" cy="3970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Atmosphere Variations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Clouds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Winds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Composition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Ocean Variations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Ocean Circulation</a:t>
                </a:r>
              </a:p>
              <a:p>
                <a:r>
                  <a:rPr lang="en-US" dirty="0"/>
                  <a:t>	- </a:t>
                </a:r>
                <a:r>
                  <a:rPr lang="en-US" dirty="0" smtClean="0"/>
                  <a:t>Composition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Ice Cover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 smtClean="0"/>
                  <a:t>Land Variations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Land use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Sea Level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Vegetation</a:t>
                </a:r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 rot="5896818" flipH="1">
                <a:off x="4212234" y="5023758"/>
                <a:ext cx="403310" cy="391885"/>
                <a:chOff x="4588329" y="3318329"/>
                <a:chExt cx="1280885" cy="1244600"/>
              </a:xfrm>
            </p:grpSpPr>
            <p:sp>
              <p:nvSpPr>
                <p:cNvPr id="21" name="Curved Left Arrow 20"/>
                <p:cNvSpPr/>
                <p:nvPr/>
              </p:nvSpPr>
              <p:spPr>
                <a:xfrm>
                  <a:off x="5261429" y="3474357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Curved Left Arrow 21"/>
                <p:cNvSpPr/>
                <p:nvPr/>
              </p:nvSpPr>
              <p:spPr>
                <a:xfrm rot="10800000">
                  <a:off x="4588329" y="3318329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 flipH="1">
                <a:off x="3666135" y="4777015"/>
                <a:ext cx="403310" cy="391885"/>
                <a:chOff x="4588329" y="3318329"/>
                <a:chExt cx="1280885" cy="1244600"/>
              </a:xfrm>
            </p:grpSpPr>
            <p:sp>
              <p:nvSpPr>
                <p:cNvPr id="25" name="Curved Left Arrow 24"/>
                <p:cNvSpPr/>
                <p:nvPr/>
              </p:nvSpPr>
              <p:spPr>
                <a:xfrm>
                  <a:off x="5261429" y="3474357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Curved Left Arrow 25"/>
                <p:cNvSpPr/>
                <p:nvPr/>
              </p:nvSpPr>
              <p:spPr>
                <a:xfrm rot="10800000">
                  <a:off x="4588329" y="3318329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7" name="Group 26"/>
              <p:cNvGrpSpPr/>
              <p:nvPr/>
            </p:nvGrpSpPr>
            <p:grpSpPr>
              <a:xfrm rot="7647501" flipH="1">
                <a:off x="5380634" y="5412015"/>
                <a:ext cx="403310" cy="391885"/>
                <a:chOff x="4588329" y="3318329"/>
                <a:chExt cx="1280885" cy="1244600"/>
              </a:xfrm>
            </p:grpSpPr>
            <p:sp>
              <p:nvSpPr>
                <p:cNvPr id="28" name="Curved Left Arrow 27"/>
                <p:cNvSpPr/>
                <p:nvPr/>
              </p:nvSpPr>
              <p:spPr>
                <a:xfrm>
                  <a:off x="5261429" y="3474357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Curved Left Arrow 28"/>
                <p:cNvSpPr/>
                <p:nvPr/>
              </p:nvSpPr>
              <p:spPr>
                <a:xfrm rot="10800000">
                  <a:off x="4588329" y="3318329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0" name="Group 29"/>
              <p:cNvGrpSpPr/>
              <p:nvPr/>
            </p:nvGrpSpPr>
            <p:grpSpPr>
              <a:xfrm rot="1208431" flipH="1">
                <a:off x="4834534" y="5128986"/>
                <a:ext cx="403310" cy="391885"/>
                <a:chOff x="4588329" y="3318329"/>
                <a:chExt cx="1280885" cy="1244600"/>
              </a:xfrm>
            </p:grpSpPr>
            <p:sp>
              <p:nvSpPr>
                <p:cNvPr id="31" name="Curved Left Arrow 30"/>
                <p:cNvSpPr/>
                <p:nvPr/>
              </p:nvSpPr>
              <p:spPr>
                <a:xfrm>
                  <a:off x="5261429" y="3474357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Curved Left Arrow 31"/>
                <p:cNvSpPr/>
                <p:nvPr/>
              </p:nvSpPr>
              <p:spPr>
                <a:xfrm rot="10800000">
                  <a:off x="4588329" y="3318329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0455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0278" y="1156329"/>
            <a:ext cx="7247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How will an increase in clouds impact global climate ????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3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36542"/>
            <a:ext cx="461256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Conceptual Climate Model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660400" y="1971040"/>
            <a:ext cx="7545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Think-Pair-Share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Create causal chain (e.g.,  clouds increase =&gt; cause A =&gt; cause B =&gt; cause C)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Hint: think temperature &amp; evaporation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291840"/>
            <a:ext cx="47024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Clouds Increase  </a:t>
            </a:r>
          </a:p>
          <a:p>
            <a:r>
              <a:rPr lang="en-US" dirty="0"/>
              <a:t>	</a:t>
            </a:r>
            <a:r>
              <a:rPr lang="en-US" dirty="0" smtClean="0"/>
              <a:t>=&gt; Earth cooler during day</a:t>
            </a:r>
          </a:p>
          <a:p>
            <a:r>
              <a:rPr lang="en-US" dirty="0"/>
              <a:t>	</a:t>
            </a:r>
            <a:r>
              <a:rPr lang="en-US" dirty="0" smtClean="0"/>
              <a:t>	=&gt; Less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=&gt; </a:t>
            </a:r>
            <a:r>
              <a:rPr lang="en-US" b="1" dirty="0" smtClean="0"/>
              <a:t>Clouds decrease </a:t>
            </a:r>
          </a:p>
          <a:p>
            <a:r>
              <a:rPr lang="en-US" dirty="0"/>
              <a:t>	</a:t>
            </a:r>
            <a:r>
              <a:rPr lang="en-US" dirty="0" smtClean="0"/>
              <a:t>			=&gt; Earth warms </a:t>
            </a:r>
          </a:p>
          <a:p>
            <a:r>
              <a:rPr lang="en-US" dirty="0"/>
              <a:t>	</a:t>
            </a:r>
            <a:r>
              <a:rPr lang="en-US" dirty="0" smtClean="0"/>
              <a:t>			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			=&gt; </a:t>
            </a:r>
            <a:r>
              <a:rPr lang="en-US" b="1" dirty="0" smtClean="0"/>
              <a:t>Clouds increase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441533" y="3291840"/>
            <a:ext cx="47024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Clouds Increase  </a:t>
            </a:r>
          </a:p>
          <a:p>
            <a:r>
              <a:rPr lang="en-US" dirty="0"/>
              <a:t>	</a:t>
            </a:r>
            <a:r>
              <a:rPr lang="en-US" dirty="0" smtClean="0"/>
              <a:t>=&gt; Earth warmer at night</a:t>
            </a:r>
          </a:p>
          <a:p>
            <a:r>
              <a:rPr lang="en-US" dirty="0"/>
              <a:t>	</a:t>
            </a:r>
            <a:r>
              <a:rPr lang="en-US" dirty="0" smtClean="0"/>
              <a:t>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=&gt; </a:t>
            </a:r>
            <a:r>
              <a:rPr lang="en-US" b="1" dirty="0" smtClean="0"/>
              <a:t>Clouds increase </a:t>
            </a:r>
          </a:p>
          <a:p>
            <a:r>
              <a:rPr lang="en-US" dirty="0"/>
              <a:t>	</a:t>
            </a:r>
            <a:r>
              <a:rPr lang="en-US" dirty="0" smtClean="0"/>
              <a:t>			=&gt; Earth warmer at night</a:t>
            </a:r>
          </a:p>
          <a:p>
            <a:r>
              <a:rPr lang="en-US" dirty="0"/>
              <a:t>	</a:t>
            </a:r>
            <a:r>
              <a:rPr lang="en-US" dirty="0" smtClean="0"/>
              <a:t>			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			=&gt; </a:t>
            </a:r>
            <a:r>
              <a:rPr lang="en-US" b="1" dirty="0" smtClean="0"/>
              <a:t>Clouds increase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5770880"/>
            <a:ext cx="2557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Negative Feedback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689600" y="5750560"/>
            <a:ext cx="2418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Positive Feedback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5925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9" grpId="0"/>
      <p:bldP spid="5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5623" y="752700"/>
            <a:ext cx="1120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Activity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4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98989"/>
              </p:ext>
            </p:extLst>
          </p:nvPr>
        </p:nvGraphicFramePr>
        <p:xfrm>
          <a:off x="2895600" y="1153160"/>
          <a:ext cx="219228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56"/>
                <a:gridCol w="438456"/>
                <a:gridCol w="438456"/>
                <a:gridCol w="438456"/>
                <a:gridCol w="438456"/>
              </a:tblGrid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68320" y="762000"/>
            <a:ext cx="1347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Model Earth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26880"/>
              </p:ext>
            </p:extLst>
          </p:nvPr>
        </p:nvGraphicFramePr>
        <p:xfrm>
          <a:off x="1320800" y="4160520"/>
          <a:ext cx="219228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56"/>
                <a:gridCol w="438456"/>
                <a:gridCol w="438456"/>
                <a:gridCol w="438456"/>
                <a:gridCol w="438456"/>
              </a:tblGrid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3769360" y="1127760"/>
            <a:ext cx="5323840" cy="863600"/>
            <a:chOff x="3769360" y="1127760"/>
            <a:chExt cx="5323840" cy="863600"/>
          </a:xfrm>
        </p:grpSpPr>
        <p:sp>
          <p:nvSpPr>
            <p:cNvPr id="7" name="TextBox 6"/>
            <p:cNvSpPr txBox="1"/>
            <p:nvPr/>
          </p:nvSpPr>
          <p:spPr>
            <a:xfrm>
              <a:off x="5212080" y="1127760"/>
              <a:ext cx="3881120" cy="766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u="sng" dirty="0" smtClean="0"/>
                <a:t>Step 1</a:t>
              </a:r>
              <a:r>
                <a:rPr lang="en-US" dirty="0" smtClean="0"/>
                <a:t> </a:t>
              </a:r>
            </a:p>
            <a:p>
              <a:pPr marL="285750" indent="-285750">
                <a:lnSpc>
                  <a:spcPct val="80000"/>
                </a:lnSpc>
                <a:buFontTx/>
                <a:buChar char="-"/>
              </a:pPr>
              <a:r>
                <a:rPr lang="en-US" dirty="0"/>
                <a:t>P</a:t>
              </a:r>
              <a:r>
                <a:rPr lang="en-US" dirty="0" smtClean="0"/>
                <a:t>lace yellow post-its (i.e., daisies) 	on any grid cell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69360" y="1737360"/>
              <a:ext cx="447040" cy="254000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194560" y="474472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14960" y="5660519"/>
            <a:ext cx="4236720" cy="76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u="sng" dirty="0" smtClean="0"/>
              <a:t>Step 3a</a:t>
            </a:r>
            <a:r>
              <a:rPr lang="en-US" dirty="0" smtClean="0"/>
              <a:t>  </a:t>
            </a:r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en-US" dirty="0"/>
              <a:t>P</a:t>
            </a:r>
            <a:r>
              <a:rPr lang="en-US" dirty="0" smtClean="0"/>
              <a:t>lace new daisies next to existing daisies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89280" y="3291840"/>
            <a:ext cx="1805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no. daisies &lt; 10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204720" y="445008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641600" y="475488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14880" y="502920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737360" y="474472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7889743">
            <a:off x="2166663" y="3548603"/>
            <a:ext cx="810006" cy="2027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737360" y="2640379"/>
            <a:ext cx="4572000" cy="5447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u="sng" dirty="0"/>
              <a:t>Step </a:t>
            </a:r>
            <a:r>
              <a:rPr lang="en-US" u="sng" dirty="0" smtClean="0"/>
              <a:t>2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en-US" dirty="0" smtClean="0"/>
              <a:t>Count </a:t>
            </a:r>
            <a:r>
              <a:rPr lang="en-US" dirty="0"/>
              <a:t>no. of daisies &amp; record on graph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48960" y="3230880"/>
            <a:ext cx="192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no. daisies &gt;= 10</a:t>
            </a:r>
            <a:endParaRPr lang="en-US" dirty="0"/>
          </a:p>
        </p:txBody>
      </p:sp>
      <p:sp>
        <p:nvSpPr>
          <p:cNvPr id="26" name="Right Arrow 25"/>
          <p:cNvSpPr/>
          <p:nvPr/>
        </p:nvSpPr>
        <p:spPr>
          <a:xfrm rot="13710257" flipH="1">
            <a:off x="4869222" y="3548603"/>
            <a:ext cx="810006" cy="2027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983244"/>
              </p:ext>
            </p:extLst>
          </p:nvPr>
        </p:nvGraphicFramePr>
        <p:xfrm>
          <a:off x="5100320" y="4099560"/>
          <a:ext cx="219228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56"/>
                <a:gridCol w="438456"/>
                <a:gridCol w="438456"/>
                <a:gridCol w="438456"/>
                <a:gridCol w="438456"/>
              </a:tblGrid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5974080" y="468376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984240" y="438912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421120" y="469392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994400" y="496824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516880" y="468376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410960" y="410464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537200" y="496824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120640" y="410464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421120" y="497840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090160" y="523240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836160" y="5640199"/>
            <a:ext cx="4236720" cy="76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u="sng" dirty="0" smtClean="0"/>
              <a:t>Step 3b</a:t>
            </a:r>
            <a:r>
              <a:rPr lang="en-US" dirty="0" smtClean="0"/>
              <a:t>  </a:t>
            </a:r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en-US" dirty="0" smtClean="0"/>
              <a:t>Remove daisies adjacent to gray grid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6482080" y="404368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161280" y="404368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055360" y="431800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08320" y="461264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471920" y="463296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482080" y="491744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024880" y="490728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618480" y="489712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161280" y="519176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8" name="Curved Right Arrow 47"/>
          <p:cNvSpPr/>
          <p:nvPr/>
        </p:nvSpPr>
        <p:spPr>
          <a:xfrm rot="9741074">
            <a:off x="8190834" y="2390595"/>
            <a:ext cx="752560" cy="3839790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654252" y="2275840"/>
            <a:ext cx="148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Repeat Step 2</a:t>
            </a:r>
            <a:endParaRPr lang="en-US" dirty="0"/>
          </a:p>
        </p:txBody>
      </p:sp>
      <p:sp>
        <p:nvSpPr>
          <p:cNvPr id="50" name="Curved Right Arrow 49"/>
          <p:cNvSpPr/>
          <p:nvPr/>
        </p:nvSpPr>
        <p:spPr>
          <a:xfrm rot="11858926" flipH="1">
            <a:off x="235554" y="2431234"/>
            <a:ext cx="752560" cy="3839790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5372" y="2286000"/>
            <a:ext cx="148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Repeat Step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070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4" grpId="0"/>
      <p:bldP spid="25" grpId="0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 animBg="1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213000"/>
              </p:ext>
            </p:extLst>
          </p:nvPr>
        </p:nvGraphicFramePr>
        <p:xfrm>
          <a:off x="60288" y="434813"/>
          <a:ext cx="4459653" cy="293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585278"/>
              </p:ext>
            </p:extLst>
          </p:nvPr>
        </p:nvGraphicFramePr>
        <p:xfrm>
          <a:off x="60288" y="3774451"/>
          <a:ext cx="4459653" cy="293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778192" y="220652"/>
            <a:ext cx="33830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 Daisy </a:t>
            </a:r>
            <a:r>
              <a:rPr lang="en-US" dirty="0" smtClean="0"/>
              <a:t>(Yellow Post-it) anywhere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8192" y="3540692"/>
            <a:ext cx="346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 Daisies (Yellow Post-it) anywhere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9909" y="7100454"/>
            <a:ext cx="26340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savings interest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Credit card interest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 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Warmer nights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water vapor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25128" y="6858000"/>
            <a:ext cx="246154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supply &amp; demand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Price of gas &amp;  RIPTA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</a:t>
            </a:r>
          </a:p>
          <a:p>
            <a:r>
              <a:rPr lang="en-US" dirty="0"/>
              <a:t>	</a:t>
            </a:r>
            <a:r>
              <a:rPr lang="en-US" dirty="0" smtClean="0"/>
              <a:t>- warm days</a:t>
            </a:r>
          </a:p>
          <a:p>
            <a:r>
              <a:rPr lang="en-US" dirty="0"/>
              <a:t>	</a:t>
            </a:r>
            <a:r>
              <a:rPr lang="en-US" dirty="0" smtClean="0"/>
              <a:t>- more water vapor</a:t>
            </a:r>
          </a:p>
          <a:p>
            <a:r>
              <a:rPr lang="en-US" dirty="0"/>
              <a:t>	</a:t>
            </a:r>
            <a:r>
              <a:rPr lang="en-US" dirty="0" smtClean="0"/>
              <a:t>- more clouds</a:t>
            </a:r>
          </a:p>
          <a:p>
            <a:endParaRPr lang="en-US" dirty="0"/>
          </a:p>
        </p:txBody>
      </p:sp>
      <p:sp>
        <p:nvSpPr>
          <p:cNvPr id="18" name="Circular Arrow 17"/>
          <p:cNvSpPr/>
          <p:nvPr/>
        </p:nvSpPr>
        <p:spPr bwMode="auto">
          <a:xfrm rot="12540000">
            <a:off x="-2641601" y="4827155"/>
            <a:ext cx="1296988" cy="12985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195760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-3192463" y="4920818"/>
            <a:ext cx="1082675" cy="1492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-4213515" y="4490605"/>
            <a:ext cx="2186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Credit Card Charge </a:t>
            </a:r>
            <a:endParaRPr lang="en-US" sz="1800" dirty="0"/>
          </a:p>
        </p:txBody>
      </p:sp>
      <p:sp>
        <p:nvSpPr>
          <p:cNvPr id="21" name="TextBox 63"/>
          <p:cNvSpPr txBox="1">
            <a:spLocks noChangeArrowheads="1"/>
          </p:cNvSpPr>
          <p:nvPr/>
        </p:nvSpPr>
        <p:spPr bwMode="auto">
          <a:xfrm>
            <a:off x="-1663443" y="5496790"/>
            <a:ext cx="1172692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&amp; Penalty</a:t>
            </a:r>
            <a:endParaRPr lang="en-US" sz="1800" dirty="0"/>
          </a:p>
        </p:txBody>
      </p:sp>
      <p:sp>
        <p:nvSpPr>
          <p:cNvPr id="22" name="TextBox 64"/>
          <p:cNvSpPr txBox="1">
            <a:spLocks noChangeArrowheads="1"/>
          </p:cNvSpPr>
          <p:nvPr/>
        </p:nvSpPr>
        <p:spPr bwMode="auto">
          <a:xfrm>
            <a:off x="-3173443" y="5496790"/>
            <a:ext cx="710576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Owe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$$$</a:t>
            </a:r>
            <a:endParaRPr lang="en-US" sz="1800" dirty="0"/>
          </a:p>
        </p:txBody>
      </p:sp>
      <p:sp>
        <p:nvSpPr>
          <p:cNvPr id="23" name="Right Arrow 22"/>
          <p:cNvSpPr/>
          <p:nvPr/>
        </p:nvSpPr>
        <p:spPr bwMode="auto">
          <a:xfrm>
            <a:off x="-2398713" y="4836680"/>
            <a:ext cx="292100" cy="336550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TextBox 63"/>
          <p:cNvSpPr txBox="1">
            <a:spLocks noChangeArrowheads="1"/>
          </p:cNvSpPr>
          <p:nvPr/>
        </p:nvSpPr>
        <p:spPr bwMode="auto">
          <a:xfrm>
            <a:off x="-1568584" y="4652236"/>
            <a:ext cx="95437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Don’t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Pay Bill</a:t>
            </a:r>
          </a:p>
        </p:txBody>
      </p:sp>
      <p:graphicFrame>
        <p:nvGraphicFramePr>
          <p:cNvPr id="26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986131"/>
              </p:ext>
            </p:extLst>
          </p:nvPr>
        </p:nvGraphicFramePr>
        <p:xfrm>
          <a:off x="206798" y="1421554"/>
          <a:ext cx="3440642" cy="2937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0" y="4734560"/>
            <a:ext cx="47024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Clouds Increase  </a:t>
            </a:r>
          </a:p>
          <a:p>
            <a:r>
              <a:rPr lang="en-US" dirty="0"/>
              <a:t>	</a:t>
            </a:r>
            <a:r>
              <a:rPr lang="en-US" dirty="0" smtClean="0"/>
              <a:t>=&gt; Earth cooler during day</a:t>
            </a:r>
          </a:p>
          <a:p>
            <a:r>
              <a:rPr lang="en-US" dirty="0"/>
              <a:t>	</a:t>
            </a:r>
            <a:r>
              <a:rPr lang="en-US" dirty="0" smtClean="0"/>
              <a:t>	=&gt; Less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=&gt; </a:t>
            </a:r>
            <a:r>
              <a:rPr lang="en-US" b="1" dirty="0" smtClean="0"/>
              <a:t>Clouds decrease </a:t>
            </a:r>
          </a:p>
          <a:p>
            <a:r>
              <a:rPr lang="en-US" dirty="0"/>
              <a:t>	</a:t>
            </a:r>
            <a:r>
              <a:rPr lang="en-US" dirty="0" smtClean="0"/>
              <a:t>			=&gt; Earth warms </a:t>
            </a:r>
          </a:p>
          <a:p>
            <a:r>
              <a:rPr lang="en-US" dirty="0"/>
              <a:t>	</a:t>
            </a:r>
            <a:r>
              <a:rPr lang="en-US" dirty="0" smtClean="0"/>
              <a:t>			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			=&gt; </a:t>
            </a:r>
            <a:r>
              <a:rPr lang="en-US" b="1" dirty="0" smtClean="0"/>
              <a:t>Clouds increase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441533" y="4734560"/>
            <a:ext cx="47024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Clouds Increase  </a:t>
            </a:r>
          </a:p>
          <a:p>
            <a:r>
              <a:rPr lang="en-US" dirty="0"/>
              <a:t>	</a:t>
            </a:r>
            <a:r>
              <a:rPr lang="en-US" dirty="0" smtClean="0"/>
              <a:t>=&gt; Earth warmer at night</a:t>
            </a:r>
          </a:p>
          <a:p>
            <a:r>
              <a:rPr lang="en-US" dirty="0"/>
              <a:t>	</a:t>
            </a:r>
            <a:r>
              <a:rPr lang="en-US" dirty="0" smtClean="0"/>
              <a:t>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=&gt; </a:t>
            </a:r>
            <a:r>
              <a:rPr lang="en-US" b="1" dirty="0" smtClean="0"/>
              <a:t>Clouds increase </a:t>
            </a:r>
          </a:p>
          <a:p>
            <a:r>
              <a:rPr lang="en-US" dirty="0"/>
              <a:t>	</a:t>
            </a:r>
            <a:r>
              <a:rPr lang="en-US" dirty="0" smtClean="0"/>
              <a:t>			=&gt; Earth warmer at night</a:t>
            </a:r>
          </a:p>
          <a:p>
            <a:r>
              <a:rPr lang="en-US" dirty="0"/>
              <a:t>	</a:t>
            </a:r>
            <a:r>
              <a:rPr lang="en-US" dirty="0" smtClean="0"/>
              <a:t>			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			=&gt; </a:t>
            </a:r>
            <a:r>
              <a:rPr lang="en-US" b="1" dirty="0" smtClean="0"/>
              <a:t>Clouds increase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425533" y="1178560"/>
            <a:ext cx="560922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</a:t>
            </a:r>
            <a:r>
              <a:rPr lang="en-US" b="1" dirty="0" smtClean="0"/>
              <a:t>aisies Increase  </a:t>
            </a:r>
          </a:p>
          <a:p>
            <a:r>
              <a:rPr lang="en-US" dirty="0" smtClean="0"/>
              <a:t>  =&gt; Increase Albedo (reflectivity)</a:t>
            </a:r>
          </a:p>
          <a:p>
            <a:r>
              <a:rPr lang="en-US" dirty="0" smtClean="0"/>
              <a:t>     =&gt; Earth cools</a:t>
            </a:r>
          </a:p>
          <a:p>
            <a:r>
              <a:rPr lang="en-US" dirty="0" smtClean="0"/>
              <a:t>	=&gt; </a:t>
            </a:r>
            <a:r>
              <a:rPr lang="en-US" b="1" dirty="0" smtClean="0"/>
              <a:t>Temp. still good for daisies, so daisies increase</a:t>
            </a:r>
          </a:p>
          <a:p>
            <a:r>
              <a:rPr lang="en-US" b="1" dirty="0"/>
              <a:t>	</a:t>
            </a:r>
            <a:r>
              <a:rPr lang="en-US" dirty="0" smtClean="0"/>
              <a:t>  =&gt; </a:t>
            </a:r>
            <a:r>
              <a:rPr lang="en-US" dirty="0"/>
              <a:t>Increase </a:t>
            </a:r>
            <a:r>
              <a:rPr lang="en-US" dirty="0" smtClean="0"/>
              <a:t>Albedo</a:t>
            </a:r>
          </a:p>
          <a:p>
            <a:r>
              <a:rPr lang="en-US" dirty="0"/>
              <a:t>	 </a:t>
            </a:r>
            <a:r>
              <a:rPr lang="en-US" dirty="0" smtClean="0"/>
              <a:t>   =&gt; Earth cools</a:t>
            </a:r>
          </a:p>
          <a:p>
            <a:r>
              <a:rPr lang="en-US" dirty="0"/>
              <a:t>	 </a:t>
            </a:r>
            <a:r>
              <a:rPr lang="en-US" dirty="0" smtClean="0"/>
              <a:t>     =&gt; </a:t>
            </a:r>
            <a:r>
              <a:rPr lang="en-US" b="1" dirty="0"/>
              <a:t>Temp</a:t>
            </a:r>
            <a:r>
              <a:rPr lang="en-US" b="1" dirty="0" smtClean="0"/>
              <a:t>. bad for daisies, so daisies decrease</a:t>
            </a:r>
            <a:endParaRPr lang="en-US" dirty="0" smtClean="0"/>
          </a:p>
          <a:p>
            <a:r>
              <a:rPr lang="en-US" dirty="0"/>
              <a:t>	 </a:t>
            </a:r>
            <a:r>
              <a:rPr lang="en-US" dirty="0" smtClean="0"/>
              <a:t>       </a:t>
            </a:r>
            <a:r>
              <a:rPr lang="en-US" dirty="0"/>
              <a:t>=&gt; </a:t>
            </a:r>
            <a:r>
              <a:rPr lang="en-US" dirty="0" smtClean="0"/>
              <a:t>Decrease Albedo</a:t>
            </a:r>
            <a:endParaRPr lang="en-US" b="1" dirty="0"/>
          </a:p>
          <a:p>
            <a:r>
              <a:rPr lang="en-US" dirty="0"/>
              <a:t>	    </a:t>
            </a:r>
            <a:r>
              <a:rPr lang="en-US" dirty="0" smtClean="0"/>
              <a:t>      =</a:t>
            </a:r>
            <a:r>
              <a:rPr lang="en-US" dirty="0"/>
              <a:t>&gt; Earth </a:t>
            </a:r>
            <a:r>
              <a:rPr lang="en-US" dirty="0" smtClean="0"/>
              <a:t>warms</a:t>
            </a:r>
            <a:endParaRPr lang="en-US" dirty="0"/>
          </a:p>
          <a:p>
            <a:r>
              <a:rPr lang="en-US" dirty="0"/>
              <a:t>	      </a:t>
            </a:r>
            <a:r>
              <a:rPr lang="en-US" dirty="0" smtClean="0"/>
              <a:t>      =</a:t>
            </a:r>
            <a:r>
              <a:rPr lang="en-US" dirty="0"/>
              <a:t>&gt; </a:t>
            </a:r>
            <a:r>
              <a:rPr lang="en-US" b="1" dirty="0"/>
              <a:t>Temp. </a:t>
            </a:r>
            <a:r>
              <a:rPr lang="en-US" b="1" dirty="0" smtClean="0"/>
              <a:t>good for </a:t>
            </a:r>
            <a:r>
              <a:rPr lang="en-US" b="1" dirty="0"/>
              <a:t>daisies, so daisies </a:t>
            </a:r>
            <a:r>
              <a:rPr lang="en-US" b="1" dirty="0" smtClean="0"/>
              <a:t>increase</a:t>
            </a: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4800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5623" y="752700"/>
            <a:ext cx="1120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Activity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141419"/>
              </p:ext>
            </p:extLst>
          </p:nvPr>
        </p:nvGraphicFramePr>
        <p:xfrm>
          <a:off x="2895600" y="1153160"/>
          <a:ext cx="219228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56"/>
                <a:gridCol w="438456"/>
                <a:gridCol w="438456"/>
                <a:gridCol w="438456"/>
                <a:gridCol w="438456"/>
              </a:tblGrid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68320" y="762000"/>
            <a:ext cx="1347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Model Earth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457645"/>
              </p:ext>
            </p:extLst>
          </p:nvPr>
        </p:nvGraphicFramePr>
        <p:xfrm>
          <a:off x="1320800" y="4160520"/>
          <a:ext cx="219228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56"/>
                <a:gridCol w="438456"/>
                <a:gridCol w="438456"/>
                <a:gridCol w="438456"/>
                <a:gridCol w="438456"/>
              </a:tblGrid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" name="Right Arrow 21"/>
          <p:cNvSpPr/>
          <p:nvPr/>
        </p:nvSpPr>
        <p:spPr>
          <a:xfrm rot="7889743">
            <a:off x="2182517" y="3751264"/>
            <a:ext cx="618912" cy="2027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737359" y="2640379"/>
            <a:ext cx="5145221" cy="54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u="sng" dirty="0"/>
              <a:t>Step </a:t>
            </a:r>
            <a:r>
              <a:rPr lang="en-US" u="sng" dirty="0" smtClean="0"/>
              <a:t>2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en-US" dirty="0" smtClean="0"/>
              <a:t>Count </a:t>
            </a:r>
            <a:r>
              <a:rPr lang="en-US" dirty="0"/>
              <a:t>no. of </a:t>
            </a:r>
            <a:r>
              <a:rPr lang="en-US" dirty="0" smtClean="0"/>
              <a:t>glaciers, negate &amp; </a:t>
            </a:r>
            <a:r>
              <a:rPr lang="en-US" dirty="0"/>
              <a:t>record on graph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395944"/>
              </p:ext>
            </p:extLst>
          </p:nvPr>
        </p:nvGraphicFramePr>
        <p:xfrm>
          <a:off x="5100320" y="4148724"/>
          <a:ext cx="219228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56"/>
                <a:gridCol w="438456"/>
                <a:gridCol w="438456"/>
                <a:gridCol w="438456"/>
                <a:gridCol w="438456"/>
              </a:tblGrid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8" name="Curved Right Arrow 47"/>
          <p:cNvSpPr/>
          <p:nvPr/>
        </p:nvSpPr>
        <p:spPr>
          <a:xfrm rot="9741074">
            <a:off x="8190834" y="2390595"/>
            <a:ext cx="752560" cy="3839790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654252" y="2275840"/>
            <a:ext cx="148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Repeat Step 2</a:t>
            </a:r>
            <a:endParaRPr lang="en-US" dirty="0"/>
          </a:p>
        </p:txBody>
      </p:sp>
      <p:sp>
        <p:nvSpPr>
          <p:cNvPr id="50" name="Curved Right Arrow 49"/>
          <p:cNvSpPr/>
          <p:nvPr/>
        </p:nvSpPr>
        <p:spPr>
          <a:xfrm rot="11858926" flipH="1">
            <a:off x="235554" y="2431234"/>
            <a:ext cx="752560" cy="3839790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5372" y="2286000"/>
            <a:ext cx="148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Repeat Step 2</a:t>
            </a:r>
            <a:endParaRPr lang="en-US" dirty="0"/>
          </a:p>
        </p:txBody>
      </p:sp>
      <p:sp>
        <p:nvSpPr>
          <p:cNvPr id="54" name="Right Arrow 53"/>
          <p:cNvSpPr/>
          <p:nvPr/>
        </p:nvSpPr>
        <p:spPr>
          <a:xfrm rot="13710257" flipH="1">
            <a:off x="5727046" y="3751264"/>
            <a:ext cx="618912" cy="2027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889701" y="1127760"/>
            <a:ext cx="6203499" cy="1423056"/>
            <a:chOff x="2889701" y="1127760"/>
            <a:chExt cx="6203499" cy="1423056"/>
          </a:xfrm>
        </p:grpSpPr>
        <p:sp>
          <p:nvSpPr>
            <p:cNvPr id="7" name="TextBox 6"/>
            <p:cNvSpPr txBox="1"/>
            <p:nvPr/>
          </p:nvSpPr>
          <p:spPr>
            <a:xfrm>
              <a:off x="5212080" y="1127760"/>
              <a:ext cx="3881120" cy="766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u="sng" dirty="0" smtClean="0"/>
                <a:t>Step 1</a:t>
              </a:r>
              <a:r>
                <a:rPr lang="en-US" dirty="0" smtClean="0"/>
                <a:t> </a:t>
              </a:r>
            </a:p>
            <a:p>
              <a:pPr marL="285750" indent="-285750">
                <a:lnSpc>
                  <a:spcPct val="80000"/>
                </a:lnSpc>
                <a:buFontTx/>
                <a:buChar char="-"/>
              </a:pPr>
              <a:r>
                <a:rPr lang="en-US" dirty="0"/>
                <a:t>P</a:t>
              </a:r>
              <a:r>
                <a:rPr lang="en-US" dirty="0" smtClean="0"/>
                <a:t>lace 5 blue post-its (i.e., glaciers) 	on any grid cell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69360" y="1737360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889701" y="2013319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208861" y="1169384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205584" y="1452880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648036" y="2296816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15345" y="3267260"/>
            <a:ext cx="2810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-glaciers &lt; minimum T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-2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313262" y="5017073"/>
            <a:ext cx="447040" cy="254000"/>
          </a:xfrm>
          <a:prstGeom prst="rect">
            <a:avLst/>
          </a:prstGeom>
          <a:solidFill>
            <a:srgbClr val="4FA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632422" y="4173138"/>
            <a:ext cx="447040" cy="254000"/>
          </a:xfrm>
          <a:prstGeom prst="rect">
            <a:avLst/>
          </a:prstGeom>
          <a:solidFill>
            <a:srgbClr val="4FA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2629145" y="4456634"/>
            <a:ext cx="447040" cy="254000"/>
          </a:xfrm>
          <a:prstGeom prst="rect">
            <a:avLst/>
          </a:prstGeom>
          <a:solidFill>
            <a:srgbClr val="4FA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071597" y="5300570"/>
            <a:ext cx="447040" cy="254000"/>
          </a:xfrm>
          <a:prstGeom prst="rect">
            <a:avLst/>
          </a:prstGeom>
          <a:solidFill>
            <a:srgbClr val="4FA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2191610" y="4740131"/>
            <a:ext cx="447040" cy="254000"/>
          </a:xfrm>
          <a:prstGeom prst="rect">
            <a:avLst/>
          </a:prstGeom>
          <a:solidFill>
            <a:srgbClr val="4FA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314960" y="4171499"/>
            <a:ext cx="4378960" cy="2476983"/>
            <a:chOff x="314960" y="4171499"/>
            <a:chExt cx="4378960" cy="2476983"/>
          </a:xfrm>
        </p:grpSpPr>
        <p:sp>
          <p:nvSpPr>
            <p:cNvPr id="16" name="TextBox 15"/>
            <p:cNvSpPr txBox="1"/>
            <p:nvPr/>
          </p:nvSpPr>
          <p:spPr>
            <a:xfrm>
              <a:off x="314960" y="5660519"/>
              <a:ext cx="4378960" cy="987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u="sng" dirty="0" smtClean="0"/>
                <a:t>Step 3a</a:t>
              </a:r>
              <a:r>
                <a:rPr lang="en-US" dirty="0" smtClean="0"/>
                <a:t>  </a:t>
              </a:r>
            </a:p>
            <a:p>
              <a:pPr marL="285750" indent="-285750">
                <a:lnSpc>
                  <a:spcPct val="80000"/>
                </a:lnSpc>
                <a:buFontTx/>
                <a:buChar char="-"/>
              </a:pPr>
              <a:r>
                <a:rPr lang="en-US" dirty="0"/>
                <a:t>P</a:t>
              </a:r>
              <a:r>
                <a:rPr lang="en-US" dirty="0" smtClean="0"/>
                <a:t>lace new </a:t>
              </a:r>
              <a:r>
                <a:rPr lang="en-US" dirty="0"/>
                <a:t>glaciers </a:t>
              </a:r>
              <a:r>
                <a:rPr lang="en-US" dirty="0" smtClean="0"/>
                <a:t>next to existing </a:t>
              </a:r>
              <a:r>
                <a:rPr lang="en-US" dirty="0"/>
                <a:t>glaciers </a:t>
              </a:r>
              <a:endParaRPr lang="en-US" dirty="0" smtClean="0"/>
            </a:p>
            <a:p>
              <a:pPr>
                <a:lnSpc>
                  <a:spcPct val="80000"/>
                </a:lnSpc>
              </a:pPr>
              <a:endParaRPr lang="en-US" dirty="0" smtClean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076513" y="5018711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638977" y="5302208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188333" y="5023628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622590" y="4745048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073235" y="4458273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065042" y="4171499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171946" y="4458274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188333" y="4179693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737687" y="4736853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311622" y="4736853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745881" y="5023628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319816" y="5310402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633615" y="3329530"/>
            <a:ext cx="2969307" cy="1377827"/>
            <a:chOff x="4633615" y="3329530"/>
            <a:chExt cx="2969307" cy="1377827"/>
          </a:xfrm>
        </p:grpSpPr>
        <p:sp>
          <p:nvSpPr>
            <p:cNvPr id="53" name="TextBox 52"/>
            <p:cNvSpPr txBox="1"/>
            <p:nvPr/>
          </p:nvSpPr>
          <p:spPr>
            <a:xfrm>
              <a:off x="4633615" y="3329530"/>
              <a:ext cx="29693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If –glaciers &gt;= minimum T </a:t>
              </a:r>
              <a:r>
                <a:rPr lang="en-US" dirty="0" smtClean="0">
                  <a:solidFill>
                    <a:srgbClr val="FF0000"/>
                  </a:solidFill>
                </a:rPr>
                <a:t>(</a:t>
              </a:r>
              <a:r>
                <a:rPr lang="en-US" b="1" dirty="0" smtClean="0">
                  <a:solidFill>
                    <a:srgbClr val="FF0000"/>
                  </a:solidFill>
                </a:rPr>
                <a:t>-2</a:t>
              </a:r>
              <a:r>
                <a:rPr lang="en-US" dirty="0" smtClean="0">
                  <a:solidFill>
                    <a:srgbClr val="FF0000"/>
                  </a:solidFill>
                </a:rPr>
                <a:t>)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406370" y="4169861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403093" y="4453357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836160" y="4096774"/>
            <a:ext cx="4236720" cy="2309789"/>
            <a:chOff x="4836160" y="4096774"/>
            <a:chExt cx="4236720" cy="2309789"/>
          </a:xfrm>
        </p:grpSpPr>
        <p:sp>
          <p:nvSpPr>
            <p:cNvPr id="38" name="TextBox 37"/>
            <p:cNvSpPr txBox="1"/>
            <p:nvPr/>
          </p:nvSpPr>
          <p:spPr>
            <a:xfrm>
              <a:off x="4836160" y="5640199"/>
              <a:ext cx="4236720" cy="766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u="sng" dirty="0" smtClean="0"/>
                <a:t>Step 3b</a:t>
              </a:r>
              <a:r>
                <a:rPr lang="en-US" dirty="0" smtClean="0"/>
                <a:t>  </a:t>
              </a:r>
            </a:p>
            <a:p>
              <a:pPr marL="285750" indent="-285750">
                <a:lnSpc>
                  <a:spcPct val="80000"/>
                </a:lnSpc>
                <a:buFontTx/>
                <a:buChar char="-"/>
              </a:pPr>
              <a:r>
                <a:rPr lang="en-US" dirty="0" smtClean="0"/>
                <a:t>Remove </a:t>
              </a:r>
              <a:r>
                <a:rPr lang="en-US" dirty="0"/>
                <a:t>glaciers </a:t>
              </a:r>
              <a:r>
                <a:rPr lang="en-US" dirty="0" smtClean="0"/>
                <a:t>adjacent to gray grid</a:t>
              </a:r>
            </a:p>
            <a:p>
              <a:pPr>
                <a:lnSpc>
                  <a:spcPct val="80000"/>
                </a:lnSpc>
              </a:pPr>
              <a:endParaRPr lang="en-US" dirty="0" smtClean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72904" y="4096774"/>
              <a:ext cx="304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477821" y="4372077"/>
              <a:ext cx="304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22744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48" grpId="0" animBg="1"/>
      <p:bldP spid="49" grpId="0"/>
      <p:bldP spid="50" grpId="0" animBg="1"/>
      <p:bldP spid="51" grpId="0"/>
      <p:bldP spid="54" grpId="0" animBg="1"/>
      <p:bldP spid="17" grpId="0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4879040"/>
              </p:ext>
            </p:extLst>
          </p:nvPr>
        </p:nvGraphicFramePr>
        <p:xfrm>
          <a:off x="60288" y="434813"/>
          <a:ext cx="4459653" cy="293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6027765"/>
              </p:ext>
            </p:extLst>
          </p:nvPr>
        </p:nvGraphicFramePr>
        <p:xfrm>
          <a:off x="4519941" y="434813"/>
          <a:ext cx="4459653" cy="293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851829"/>
              </p:ext>
            </p:extLst>
          </p:nvPr>
        </p:nvGraphicFramePr>
        <p:xfrm>
          <a:off x="60288" y="3774451"/>
          <a:ext cx="4459653" cy="293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0318607"/>
              </p:ext>
            </p:extLst>
          </p:nvPr>
        </p:nvGraphicFramePr>
        <p:xfrm>
          <a:off x="4519941" y="3774451"/>
          <a:ext cx="4459653" cy="293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2130243" y="2726367"/>
            <a:ext cx="1979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Daisy (anywhere)</a:t>
            </a:r>
          </a:p>
          <a:p>
            <a:r>
              <a:rPr lang="en-US" dirty="0" smtClean="0"/>
              <a:t>Max limit 10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539019" y="3049532"/>
            <a:ext cx="2249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Daisies (anywhere)</a:t>
            </a:r>
          </a:p>
          <a:p>
            <a:r>
              <a:rPr lang="en-US" dirty="0" smtClean="0"/>
              <a:t>Max limit 10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-2249759" y="4294297"/>
            <a:ext cx="2107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Daisies (col 1,3,5)</a:t>
            </a:r>
          </a:p>
          <a:p>
            <a:r>
              <a:rPr lang="en-US" dirty="0" smtClean="0"/>
              <a:t>Max limit 10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78192" y="220652"/>
            <a:ext cx="33830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 Daisy </a:t>
            </a:r>
            <a:r>
              <a:rPr lang="en-US" dirty="0" smtClean="0"/>
              <a:t>(Yellow Post-it) anywhere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56413" y="220652"/>
            <a:ext cx="3262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 </a:t>
            </a:r>
            <a:r>
              <a:rPr lang="en-US" dirty="0" smtClean="0"/>
              <a:t>Glacier (Blue Post-it) anywhere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8192" y="3540692"/>
            <a:ext cx="346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 Daisies (Yellow Post-it) anywhere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6413" y="3540692"/>
            <a:ext cx="3352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 Glaciers (Blue Post-it) anywhere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617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9909" y="7100454"/>
            <a:ext cx="26340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savings interest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Credit card interest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 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Warmer nights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water vapor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25128" y="6858000"/>
            <a:ext cx="246154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supply &amp; demand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Price of gas &amp;  RIPTA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</a:t>
            </a:r>
          </a:p>
          <a:p>
            <a:r>
              <a:rPr lang="en-US" dirty="0"/>
              <a:t>	</a:t>
            </a:r>
            <a:r>
              <a:rPr lang="en-US" dirty="0" smtClean="0"/>
              <a:t>- warm days</a:t>
            </a:r>
          </a:p>
          <a:p>
            <a:r>
              <a:rPr lang="en-US" dirty="0"/>
              <a:t>	</a:t>
            </a:r>
            <a:r>
              <a:rPr lang="en-US" dirty="0" smtClean="0"/>
              <a:t>- more water vapor</a:t>
            </a:r>
          </a:p>
          <a:p>
            <a:r>
              <a:rPr lang="en-US" dirty="0"/>
              <a:t>	</a:t>
            </a:r>
            <a:r>
              <a:rPr lang="en-US" dirty="0" smtClean="0"/>
              <a:t>- more clouds</a:t>
            </a:r>
          </a:p>
          <a:p>
            <a:endParaRPr lang="en-US" dirty="0"/>
          </a:p>
        </p:txBody>
      </p:sp>
      <p:sp>
        <p:nvSpPr>
          <p:cNvPr id="18" name="Circular Arrow 17"/>
          <p:cNvSpPr/>
          <p:nvPr/>
        </p:nvSpPr>
        <p:spPr bwMode="auto">
          <a:xfrm rot="12540000">
            <a:off x="-2641601" y="4827155"/>
            <a:ext cx="1296988" cy="12985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195760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-3192463" y="4920818"/>
            <a:ext cx="1082675" cy="1492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-4213515" y="4490605"/>
            <a:ext cx="2186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Credit Card Charge </a:t>
            </a:r>
            <a:endParaRPr lang="en-US" sz="1800" dirty="0"/>
          </a:p>
        </p:txBody>
      </p:sp>
      <p:sp>
        <p:nvSpPr>
          <p:cNvPr id="21" name="TextBox 63"/>
          <p:cNvSpPr txBox="1">
            <a:spLocks noChangeArrowheads="1"/>
          </p:cNvSpPr>
          <p:nvPr/>
        </p:nvSpPr>
        <p:spPr bwMode="auto">
          <a:xfrm>
            <a:off x="-1663443" y="5496790"/>
            <a:ext cx="1172692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&amp; Penalty</a:t>
            </a:r>
            <a:endParaRPr lang="en-US" sz="1800" dirty="0"/>
          </a:p>
        </p:txBody>
      </p:sp>
      <p:sp>
        <p:nvSpPr>
          <p:cNvPr id="22" name="TextBox 64"/>
          <p:cNvSpPr txBox="1">
            <a:spLocks noChangeArrowheads="1"/>
          </p:cNvSpPr>
          <p:nvPr/>
        </p:nvSpPr>
        <p:spPr bwMode="auto">
          <a:xfrm>
            <a:off x="-3173443" y="5496790"/>
            <a:ext cx="710576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Owe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$$$</a:t>
            </a:r>
            <a:endParaRPr lang="en-US" sz="1800" dirty="0"/>
          </a:p>
        </p:txBody>
      </p:sp>
      <p:sp>
        <p:nvSpPr>
          <p:cNvPr id="23" name="Right Arrow 22"/>
          <p:cNvSpPr/>
          <p:nvPr/>
        </p:nvSpPr>
        <p:spPr bwMode="auto">
          <a:xfrm>
            <a:off x="-2398713" y="4836680"/>
            <a:ext cx="292100" cy="336550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TextBox 63"/>
          <p:cNvSpPr txBox="1">
            <a:spLocks noChangeArrowheads="1"/>
          </p:cNvSpPr>
          <p:nvPr/>
        </p:nvSpPr>
        <p:spPr bwMode="auto">
          <a:xfrm>
            <a:off x="-1568584" y="4652236"/>
            <a:ext cx="95437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Don’t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Pay Bill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0" y="4734560"/>
            <a:ext cx="47024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Clouds Increase  </a:t>
            </a:r>
          </a:p>
          <a:p>
            <a:r>
              <a:rPr lang="en-US" dirty="0"/>
              <a:t>	</a:t>
            </a:r>
            <a:r>
              <a:rPr lang="en-US" dirty="0" smtClean="0"/>
              <a:t>=&gt; Earth cooler during day</a:t>
            </a:r>
          </a:p>
          <a:p>
            <a:r>
              <a:rPr lang="en-US" dirty="0"/>
              <a:t>	</a:t>
            </a:r>
            <a:r>
              <a:rPr lang="en-US" dirty="0" smtClean="0"/>
              <a:t>	=&gt; Less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=&gt; </a:t>
            </a:r>
            <a:r>
              <a:rPr lang="en-US" b="1" dirty="0" smtClean="0"/>
              <a:t>Clouds decrease </a:t>
            </a:r>
          </a:p>
          <a:p>
            <a:r>
              <a:rPr lang="en-US" dirty="0"/>
              <a:t>	</a:t>
            </a:r>
            <a:r>
              <a:rPr lang="en-US" dirty="0" smtClean="0"/>
              <a:t>			=&gt; Earth warms </a:t>
            </a:r>
          </a:p>
          <a:p>
            <a:r>
              <a:rPr lang="en-US" dirty="0"/>
              <a:t>	</a:t>
            </a:r>
            <a:r>
              <a:rPr lang="en-US" dirty="0" smtClean="0"/>
              <a:t>			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			=&gt; </a:t>
            </a:r>
            <a:r>
              <a:rPr lang="en-US" b="1" dirty="0" smtClean="0"/>
              <a:t>Clouds increase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441533" y="4734560"/>
            <a:ext cx="47024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Clouds Increase  </a:t>
            </a:r>
          </a:p>
          <a:p>
            <a:r>
              <a:rPr lang="en-US" dirty="0"/>
              <a:t>	</a:t>
            </a:r>
            <a:r>
              <a:rPr lang="en-US" dirty="0" smtClean="0"/>
              <a:t>=&gt; Earth warmer at night</a:t>
            </a:r>
          </a:p>
          <a:p>
            <a:r>
              <a:rPr lang="en-US" dirty="0"/>
              <a:t>	</a:t>
            </a:r>
            <a:r>
              <a:rPr lang="en-US" dirty="0" smtClean="0"/>
              <a:t>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=&gt; </a:t>
            </a:r>
            <a:r>
              <a:rPr lang="en-US" b="1" dirty="0" smtClean="0"/>
              <a:t>Clouds increase </a:t>
            </a:r>
          </a:p>
          <a:p>
            <a:r>
              <a:rPr lang="en-US" dirty="0"/>
              <a:t>	</a:t>
            </a:r>
            <a:r>
              <a:rPr lang="en-US" dirty="0" smtClean="0"/>
              <a:t>			=&gt; Earth warmer at night</a:t>
            </a:r>
          </a:p>
          <a:p>
            <a:r>
              <a:rPr lang="en-US" dirty="0"/>
              <a:t>	</a:t>
            </a:r>
            <a:r>
              <a:rPr lang="en-US" dirty="0" smtClean="0"/>
              <a:t>			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			=&gt; </a:t>
            </a:r>
            <a:r>
              <a:rPr lang="en-US" b="1" dirty="0" smtClean="0"/>
              <a:t>Clouds increase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425533" y="1178560"/>
            <a:ext cx="548310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Glaciers increase</a:t>
            </a:r>
          </a:p>
          <a:p>
            <a:r>
              <a:rPr lang="en-US" dirty="0" smtClean="0"/>
              <a:t>  =&gt; Increase Albedo (reflectivity)</a:t>
            </a:r>
          </a:p>
          <a:p>
            <a:r>
              <a:rPr lang="en-US" dirty="0" smtClean="0"/>
              <a:t>     =&gt; Earth cools</a:t>
            </a:r>
          </a:p>
          <a:p>
            <a:r>
              <a:rPr lang="en-US" dirty="0" smtClean="0"/>
              <a:t>	=&gt; </a:t>
            </a:r>
            <a:r>
              <a:rPr lang="en-US" b="1" dirty="0" smtClean="0"/>
              <a:t>More ice formation, glaciers decrease</a:t>
            </a:r>
            <a:endParaRPr lang="en-US" b="1" dirty="0"/>
          </a:p>
          <a:p>
            <a:r>
              <a:rPr lang="en-US" b="1" dirty="0"/>
              <a:t>	</a:t>
            </a:r>
            <a:r>
              <a:rPr lang="en-US" dirty="0" smtClean="0"/>
              <a:t>  =&gt; </a:t>
            </a:r>
            <a:r>
              <a:rPr lang="en-US" dirty="0"/>
              <a:t>Increase </a:t>
            </a:r>
            <a:r>
              <a:rPr lang="en-US" dirty="0" smtClean="0"/>
              <a:t>Albedo</a:t>
            </a:r>
          </a:p>
          <a:p>
            <a:r>
              <a:rPr lang="en-US" dirty="0"/>
              <a:t>	 </a:t>
            </a:r>
            <a:r>
              <a:rPr lang="en-US" dirty="0" smtClean="0"/>
              <a:t>   =&gt; </a:t>
            </a:r>
            <a:r>
              <a:rPr lang="en-US" dirty="0"/>
              <a:t>Earth cools</a:t>
            </a:r>
            <a:endParaRPr lang="en-US" dirty="0" smtClean="0"/>
          </a:p>
          <a:p>
            <a:r>
              <a:rPr lang="en-US" dirty="0"/>
              <a:t>	 </a:t>
            </a:r>
            <a:r>
              <a:rPr lang="en-US" dirty="0" smtClean="0"/>
              <a:t>     =&gt; </a:t>
            </a:r>
            <a:r>
              <a:rPr lang="en-US" b="1" dirty="0"/>
              <a:t>More </a:t>
            </a:r>
            <a:r>
              <a:rPr lang="en-US" b="1" dirty="0" smtClean="0"/>
              <a:t>ice </a:t>
            </a:r>
            <a:r>
              <a:rPr lang="en-US" b="1" dirty="0"/>
              <a:t>formation, glaciers </a:t>
            </a:r>
            <a:r>
              <a:rPr lang="en-US" b="1" dirty="0" smtClean="0"/>
              <a:t>decrease</a:t>
            </a:r>
            <a:endParaRPr lang="en-US" dirty="0" smtClean="0"/>
          </a:p>
          <a:p>
            <a:r>
              <a:rPr lang="en-US" dirty="0"/>
              <a:t>	 </a:t>
            </a:r>
            <a:r>
              <a:rPr lang="en-US" dirty="0" smtClean="0"/>
              <a:t>       </a:t>
            </a:r>
            <a:r>
              <a:rPr lang="en-US" dirty="0"/>
              <a:t>=&gt; Increase </a:t>
            </a:r>
            <a:r>
              <a:rPr lang="en-US" dirty="0" smtClean="0"/>
              <a:t>Albedo</a:t>
            </a:r>
            <a:endParaRPr lang="en-US" b="1" dirty="0"/>
          </a:p>
          <a:p>
            <a:r>
              <a:rPr lang="en-US" dirty="0"/>
              <a:t>	    </a:t>
            </a:r>
            <a:r>
              <a:rPr lang="en-US" dirty="0" smtClean="0"/>
              <a:t>      =</a:t>
            </a:r>
            <a:r>
              <a:rPr lang="en-US" dirty="0"/>
              <a:t>&gt; Earth cools</a:t>
            </a:r>
          </a:p>
          <a:p>
            <a:r>
              <a:rPr lang="en-US" dirty="0"/>
              <a:t>	      </a:t>
            </a:r>
            <a:r>
              <a:rPr lang="en-US" dirty="0" smtClean="0"/>
              <a:t>      =</a:t>
            </a:r>
            <a:r>
              <a:rPr lang="en-US" dirty="0"/>
              <a:t>&gt; </a:t>
            </a:r>
            <a:r>
              <a:rPr lang="en-US" b="1" dirty="0"/>
              <a:t>More ice </a:t>
            </a:r>
            <a:r>
              <a:rPr lang="en-US" b="1" dirty="0" smtClean="0"/>
              <a:t>ice </a:t>
            </a:r>
            <a:r>
              <a:rPr lang="en-US" b="1" dirty="0"/>
              <a:t>formation, glaciers decrease</a:t>
            </a:r>
          </a:p>
        </p:txBody>
      </p:sp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8069401"/>
              </p:ext>
            </p:extLst>
          </p:nvPr>
        </p:nvGraphicFramePr>
        <p:xfrm>
          <a:off x="470958" y="842434"/>
          <a:ext cx="3117816" cy="3614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444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9029</TotalTime>
  <Words>891</Words>
  <Application>Microsoft Macintosh PowerPoint</Application>
  <PresentationFormat>On-screen Show (4:3)</PresentationFormat>
  <Paragraphs>442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GSO/URI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Pockalny</dc:creator>
  <cp:lastModifiedBy>user</cp:lastModifiedBy>
  <cp:revision>461</cp:revision>
  <cp:lastPrinted>2012-04-17T15:53:37Z</cp:lastPrinted>
  <dcterms:created xsi:type="dcterms:W3CDTF">2012-03-29T20:23:04Z</dcterms:created>
  <dcterms:modified xsi:type="dcterms:W3CDTF">2016-04-05T11:02:06Z</dcterms:modified>
</cp:coreProperties>
</file>