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85" r:id="rId3"/>
    <p:sldId id="286" r:id="rId4"/>
    <p:sldId id="293" r:id="rId5"/>
    <p:sldId id="294" r:id="rId6"/>
    <p:sldId id="295" r:id="rId7"/>
    <p:sldId id="288" r:id="rId8"/>
    <p:sldId id="290" r:id="rId9"/>
    <p:sldId id="291" r:id="rId10"/>
    <p:sldId id="292" r:id="rId11"/>
    <p:sldId id="289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13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D58A8-D286-AB4A-AC76-388C121FD404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04E5E-B3FC-0343-8EB9-920759CEC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5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DDD8E-3D5A-C94A-AD48-EE73E444D8E0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B59F4-6980-624E-B4AE-1C7E6C2C7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5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2865-04F2-7143-A039-0365DC224E4E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CC8DF-ACA0-6040-8D2D-1327F458E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1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FFB0B-4223-3F42-930D-C4597A857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3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47B04-E76D-D249-8F43-9A1FE06B7C14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EADC5-143B-6549-AE8A-E89A4E877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B5869-6CE6-A240-95C5-00A11F817DA2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D893-8E57-3845-BA10-CA92A832C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B934-6E4B-B84A-BE33-687274C443F8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FBAF4-6FED-724E-AE54-20F1A11BA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0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C7BD8-751B-4F40-85C8-944E6AEE04C1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8E5F1-8B17-E24A-9FCF-02918B8EB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5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103A-9988-3246-9A7A-C18D352F7F2C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57022-223F-B648-9336-8B50B5581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838A6-9F89-F24A-A4D7-8FC3A0E4E10F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EC58F-0052-504D-A3E5-225B75862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0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FABF-FB52-6A4C-B215-11CAD246E6DC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35B83-E635-424E-80C0-D8BB8932A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8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F3A3A-9E11-7540-8908-3DB8968D7DEE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EF420-0235-694E-A9BF-9C39C6E38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7CC1ABD-3548-E245-B982-863AA7604933}" type="datetime1">
              <a:rPr lang="en-US"/>
              <a:pPr>
                <a:defRPr/>
              </a:pPr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E117AAD-1944-DF40-87EC-2E528778A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reclaimdemocracy.org/who-are-citizens-united/citizens-united-logo/" TargetMode="Externa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28663" y="1522413"/>
            <a:ext cx="4572000" cy="118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200" dirty="0" smtClean="0">
                <a:latin typeface="Calibri" charset="0"/>
                <a:cs typeface="Calibri" charset="0"/>
              </a:rPr>
              <a:t>Corporations</a:t>
            </a:r>
            <a:endParaRPr lang="en-US" sz="2200" dirty="0">
              <a:latin typeface="Calibri" charset="0"/>
              <a:cs typeface="Calibri" charset="0"/>
            </a:endParaRPr>
          </a:p>
          <a:p>
            <a:pPr marL="342900" indent="-342900">
              <a:lnSpc>
                <a:spcPct val="80000"/>
              </a:lnSpc>
              <a:buFontTx/>
              <a:buChar char="-"/>
              <a:defRPr/>
            </a:pPr>
            <a:r>
              <a:rPr lang="en-US" sz="2200" dirty="0">
                <a:latin typeface="Calibri" charset="0"/>
                <a:cs typeface="Calibri" charset="0"/>
              </a:rPr>
              <a:t>What is a Corporation?</a:t>
            </a:r>
          </a:p>
          <a:p>
            <a:pPr marL="342900" indent="-342900">
              <a:lnSpc>
                <a:spcPct val="80000"/>
              </a:lnSpc>
              <a:buFontTx/>
              <a:buChar char="-"/>
              <a:defRPr/>
            </a:pPr>
            <a:r>
              <a:rPr lang="en-US" sz="2200" dirty="0">
                <a:latin typeface="Calibri" charset="0"/>
                <a:cs typeface="Calibri" charset="0"/>
              </a:rPr>
              <a:t>What is a legal “person”</a:t>
            </a:r>
          </a:p>
          <a:p>
            <a:pPr marL="342900" indent="-342900">
              <a:lnSpc>
                <a:spcPct val="80000"/>
              </a:lnSpc>
              <a:buFontTx/>
              <a:buChar char="-"/>
              <a:defRPr/>
            </a:pPr>
            <a:r>
              <a:rPr lang="en-US" sz="2200" dirty="0">
                <a:latin typeface="Calibri" charset="0"/>
                <a:cs typeface="Calibri" charset="0"/>
              </a:rPr>
              <a:t>What are </a:t>
            </a:r>
            <a:r>
              <a:rPr lang="en-US" sz="2200" dirty="0" smtClean="0">
                <a:latin typeface="Calibri" charset="0"/>
                <a:cs typeface="Calibri" charset="0"/>
              </a:rPr>
              <a:t>externalities</a:t>
            </a:r>
            <a:endParaRPr lang="en-US" sz="2200" dirty="0">
              <a:latin typeface="Calibri" charset="0"/>
              <a:cs typeface="Calibri" charset="0"/>
            </a:endParaRPr>
          </a:p>
        </p:txBody>
      </p: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381000" y="1060450"/>
            <a:ext cx="20050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latin typeface="Calibri" charset="0"/>
                <a:cs typeface="Calibri" charset="0"/>
              </a:rPr>
              <a:t>Todays’s Topics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3316" name="TextBox 14"/>
          <p:cNvSpPr txBox="1">
            <a:spLocks noChangeArrowheads="1"/>
          </p:cNvSpPr>
          <p:nvPr/>
        </p:nvSpPr>
        <p:spPr bwMode="auto">
          <a:xfrm>
            <a:off x="228600" y="115888"/>
            <a:ext cx="8256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Calibri" charset="0"/>
                <a:cs typeface="Calibri" charset="0"/>
              </a:rPr>
              <a:t>GCH103 - Impact of Global Change on NE’s Coastal Environment </a:t>
            </a:r>
          </a:p>
        </p:txBody>
      </p:sp>
      <p:pic>
        <p:nvPicPr>
          <p:cNvPr id="133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23" y="2801855"/>
            <a:ext cx="6143490" cy="384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611188"/>
            <a:ext cx="54229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8663" y="2895314"/>
            <a:ext cx="21394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Calibri"/>
                <a:cs typeface="Calibri"/>
              </a:rPr>
              <a:t>“Citizens” United</a:t>
            </a:r>
            <a:endParaRPr lang="en-US" sz="2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0" y="593725"/>
            <a:ext cx="9144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F4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Impact of “Citizens United”</a:t>
            </a: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655638" y="4841875"/>
            <a:ext cx="81248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  <a:t>The major impact is the huge increase in the cost of elections.</a:t>
            </a:r>
          </a:p>
          <a:p>
            <a:pPr marL="342900" indent="-342900">
              <a:buFont typeface="Arial" charset="0"/>
              <a:buChar char="•"/>
            </a:pPr>
            <a:endParaRPr lang="en-US" sz="20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  <a:t>One perspective is that people can now buy elections in the U.S. </a:t>
            </a: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125" name="Picture 5" descr="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403350"/>
            <a:ext cx="54292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9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8434" name="TextBox 14"/>
          <p:cNvSpPr txBox="1">
            <a:spLocks noChangeArrowheads="1"/>
          </p:cNvSpPr>
          <p:nvPr/>
        </p:nvSpPr>
        <p:spPr bwMode="auto">
          <a:xfrm>
            <a:off x="0" y="76200"/>
            <a:ext cx="354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Summary of Key Points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284343" y="1071563"/>
            <a:ext cx="8549249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b="1" u="sng" dirty="0" smtClean="0">
                <a:latin typeface="Arial"/>
                <a:cs typeface="Arial"/>
              </a:rPr>
              <a:t>Corporations</a:t>
            </a:r>
            <a:endParaRPr lang="en-US" sz="2000" b="1" u="sng" dirty="0">
              <a:latin typeface="Arial"/>
              <a:cs typeface="Arial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latin typeface="Arial"/>
                <a:cs typeface="Arial"/>
              </a:rPr>
              <a:t>  - What is a Corporation </a:t>
            </a:r>
          </a:p>
          <a:p>
            <a:pPr marL="800100" lvl="1" indent="-342900">
              <a:lnSpc>
                <a:spcPct val="80000"/>
              </a:lnSpc>
              <a:buFont typeface="Symbol" charset="0"/>
              <a:buChar char=""/>
              <a:defRPr/>
            </a:pPr>
            <a:r>
              <a:rPr lang="en-US" sz="2000" dirty="0">
                <a:latin typeface="Arial"/>
                <a:cs typeface="Arial"/>
              </a:rPr>
              <a:t>maximize profit for shareholders</a:t>
            </a:r>
          </a:p>
          <a:p>
            <a:pPr lvl="1">
              <a:lnSpc>
                <a:spcPct val="80000"/>
              </a:lnSpc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latin typeface="Arial"/>
                <a:cs typeface="Arial"/>
              </a:rPr>
              <a:t>  - A legal “person”</a:t>
            </a:r>
          </a:p>
          <a:p>
            <a:pPr marL="800100" lvl="1" indent="-342900">
              <a:lnSpc>
                <a:spcPct val="80000"/>
              </a:lnSpc>
              <a:buFont typeface="Symbol" charset="0"/>
              <a:buChar char=""/>
              <a:defRPr/>
            </a:pPr>
            <a:r>
              <a:rPr lang="en-US" sz="2000" dirty="0">
                <a:latin typeface="Arial"/>
                <a:cs typeface="Arial"/>
              </a:rPr>
              <a:t>an individual, company, or other entity that has legal rights and is subject to obligation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latin typeface="Arial"/>
                <a:cs typeface="Arial"/>
              </a:rPr>
              <a:t> - Externalities </a:t>
            </a:r>
          </a:p>
          <a:p>
            <a:pPr marL="800100" lvl="1" indent="-342900">
              <a:lnSpc>
                <a:spcPct val="80000"/>
              </a:lnSpc>
              <a:buFont typeface="Symbol" charset="0"/>
              <a:buChar char=""/>
              <a:defRPr/>
            </a:pPr>
            <a:r>
              <a:rPr lang="en-US" sz="2000" dirty="0">
                <a:latin typeface="Arial"/>
                <a:cs typeface="Arial"/>
              </a:rPr>
              <a:t>cost or benefit that results from an activity and affects an otherwise uninvolved party who did not choose to incur that cost or </a:t>
            </a:r>
            <a:r>
              <a:rPr lang="en-US" sz="2000" dirty="0" smtClean="0">
                <a:latin typeface="Arial"/>
                <a:cs typeface="Arial"/>
              </a:rPr>
              <a:t>benefit</a:t>
            </a:r>
          </a:p>
          <a:p>
            <a:pPr marL="800100" lvl="1" indent="-342900">
              <a:lnSpc>
                <a:spcPct val="80000"/>
              </a:lnSpc>
              <a:buFont typeface="Symbol" charset="0"/>
              <a:buChar char=""/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b="1" u="sng" dirty="0" smtClean="0">
                <a:latin typeface="Arial"/>
                <a:cs typeface="Arial"/>
              </a:rPr>
              <a:t>Citizens United</a:t>
            </a:r>
            <a:endParaRPr lang="en-US" sz="2000" b="1" u="sng" dirty="0">
              <a:latin typeface="Arial"/>
              <a:cs typeface="Arial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 -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Affirms concept of corporate personhood 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000" dirty="0" smtClean="0">
                <a:latin typeface="Arial"/>
                <a:cs typeface="Arial"/>
              </a:rPr>
              <a:t>A </a:t>
            </a:r>
            <a:r>
              <a:rPr lang="en-US" sz="2000" dirty="0">
                <a:latin typeface="Arial"/>
                <a:cs typeface="Arial"/>
              </a:rPr>
              <a:t>political action committee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000" dirty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liminate </a:t>
            </a:r>
            <a:r>
              <a:rPr lang="en-US" sz="2000" dirty="0">
                <a:latin typeface="Arial"/>
                <a:cs typeface="Arial"/>
              </a:rPr>
              <a:t>restrictions on campaign financing by corporations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&amp; unions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4338" name="TextBox 14"/>
          <p:cNvSpPr txBox="1">
            <a:spLocks noChangeArrowheads="1"/>
          </p:cNvSpPr>
          <p:nvPr/>
        </p:nvSpPr>
        <p:spPr bwMode="auto">
          <a:xfrm>
            <a:off x="0" y="76200"/>
            <a:ext cx="2046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latin typeface="Calibri" charset="0"/>
                <a:cs typeface="Calibri" charset="0"/>
              </a:rPr>
              <a:t>Class </a:t>
            </a:r>
            <a:r>
              <a:rPr lang="en-US" sz="2800" dirty="0">
                <a:latin typeface="Calibri" charset="0"/>
                <a:cs typeface="Calibri" charset="0"/>
              </a:rPr>
              <a:t>Review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728663" y="1522413"/>
            <a:ext cx="8002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>
                <a:cs typeface="Arial" charset="0"/>
              </a:rPr>
              <a:t>Societal Institutions – Personal Relative Importance</a:t>
            </a:r>
          </a:p>
        </p:txBody>
      </p:sp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1477963" y="457041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A</a:t>
            </a: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1905000" y="4408488"/>
            <a:ext cx="458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Emphasis on individual initiative</a:t>
            </a:r>
          </a:p>
          <a:p>
            <a:pPr eaLnBrk="1" hangingPunct="1"/>
            <a:r>
              <a:rPr lang="en-US" sz="1800">
                <a:cs typeface="Arial" charset="0"/>
              </a:rPr>
              <a:t>Gov’t causes more problems than is solves</a:t>
            </a:r>
          </a:p>
          <a:p>
            <a:pPr eaLnBrk="1" hangingPunct="1"/>
            <a:r>
              <a:rPr lang="en-US" sz="1800">
                <a:cs typeface="Arial" charset="0"/>
              </a:rPr>
              <a:t>“Pull yourself up by your bootstraps”</a:t>
            </a:r>
          </a:p>
        </p:txBody>
      </p:sp>
      <p:sp>
        <p:nvSpPr>
          <p:cNvPr id="14342" name="TextBox 25"/>
          <p:cNvSpPr txBox="1">
            <a:spLocks noChangeArrowheads="1"/>
          </p:cNvSpPr>
          <p:nvPr/>
        </p:nvSpPr>
        <p:spPr bwMode="auto">
          <a:xfrm>
            <a:off x="1905000" y="5738813"/>
            <a:ext cx="57531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Emphasis on collective or group initiative</a:t>
            </a:r>
          </a:p>
          <a:p>
            <a:pPr eaLnBrk="1" hangingPunct="1"/>
            <a:r>
              <a:rPr lang="en-US" sz="1800">
                <a:cs typeface="Arial" charset="0"/>
              </a:rPr>
              <a:t>Gov’t can solve many problems that individuals cannot</a:t>
            </a:r>
          </a:p>
          <a:p>
            <a:pPr eaLnBrk="1" hangingPunct="1"/>
            <a:r>
              <a:rPr lang="en-US" sz="1800">
                <a:cs typeface="Arial" charset="0"/>
              </a:rPr>
              <a:t>“We are all in this thing together”</a:t>
            </a:r>
          </a:p>
        </p:txBody>
      </p:sp>
      <p:sp>
        <p:nvSpPr>
          <p:cNvPr id="14343" name="TextBox 26"/>
          <p:cNvSpPr txBox="1">
            <a:spLocks noChangeArrowheads="1"/>
          </p:cNvSpPr>
          <p:nvPr/>
        </p:nvSpPr>
        <p:spPr bwMode="auto">
          <a:xfrm>
            <a:off x="1477963" y="5865813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B</a:t>
            </a:r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911225" y="3892550"/>
            <a:ext cx="4462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Philosophies of a Good Society</a:t>
            </a:r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1924050" y="1978025"/>
            <a:ext cx="12112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Economy</a:t>
            </a:r>
          </a:p>
          <a:p>
            <a:pPr eaLnBrk="1" hangingPunct="1"/>
            <a:r>
              <a:rPr lang="en-US" sz="1800"/>
              <a:t>Education</a:t>
            </a:r>
          </a:p>
          <a:p>
            <a:pPr eaLnBrk="1" hangingPunct="1"/>
            <a:r>
              <a:rPr lang="en-US" sz="1800"/>
              <a:t>Family</a:t>
            </a:r>
          </a:p>
          <a:p>
            <a:pPr eaLnBrk="1" hangingPunct="1"/>
            <a:r>
              <a:rPr lang="en-US" sz="1800"/>
              <a:t>Political</a:t>
            </a:r>
          </a:p>
          <a:p>
            <a:pPr eaLnBrk="1" hangingPunct="1"/>
            <a:r>
              <a:rPr lang="en-US" sz="1800"/>
              <a:t>Religion</a:t>
            </a:r>
          </a:p>
          <a:p>
            <a:pPr eaLnBrk="1" hangingPunct="1"/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5362" name="TextBox 14"/>
          <p:cNvSpPr txBox="1">
            <a:spLocks noChangeArrowheads="1"/>
          </p:cNvSpPr>
          <p:nvPr/>
        </p:nvSpPr>
        <p:spPr bwMode="auto">
          <a:xfrm>
            <a:off x="0" y="76200"/>
            <a:ext cx="2084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Corporations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474663" y="1319213"/>
            <a:ext cx="8669337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cs typeface="Arial" charset="0"/>
              </a:rPr>
              <a:t>What is a </a:t>
            </a:r>
            <a:r>
              <a:rPr lang="en-US" sz="2000" b="1">
                <a:cs typeface="Arial" charset="0"/>
              </a:rPr>
              <a:t>Corporation</a:t>
            </a:r>
            <a:r>
              <a:rPr lang="en-US" sz="2000">
                <a:cs typeface="Arial" charset="0"/>
              </a:rPr>
              <a:t>?</a:t>
            </a:r>
            <a:endParaRPr lang="en-US"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 sz="2000"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 sz="2000"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 sz="2000"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 sz="200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cs typeface="Arial" charset="0"/>
              </a:rPr>
              <a:t>What is a </a:t>
            </a:r>
            <a:r>
              <a:rPr lang="en-US" sz="2000" b="1">
                <a:cs typeface="Arial" charset="0"/>
              </a:rPr>
              <a:t>legal </a:t>
            </a:r>
            <a:r>
              <a:rPr lang="en-US" sz="2000">
                <a:cs typeface="Arial" charset="0"/>
              </a:rPr>
              <a:t>“</a:t>
            </a:r>
            <a:r>
              <a:rPr lang="en-US" altLang="ja-JP" sz="2000" b="1">
                <a:cs typeface="Arial" charset="0"/>
              </a:rPr>
              <a:t>person</a:t>
            </a:r>
            <a:r>
              <a:rPr lang="en-US" altLang="ja-JP" sz="2000">
                <a:cs typeface="Arial" charset="0"/>
              </a:rPr>
              <a:t>?</a:t>
            </a:r>
            <a:r>
              <a:rPr lang="en-US" sz="2000">
                <a:cs typeface="Arial" charset="0"/>
              </a:rPr>
              <a:t>”</a:t>
            </a:r>
            <a:endParaRPr lang="en-US" altLang="ja-JP" sz="2000"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cs typeface="Arial" charset="0"/>
              </a:rPr>
              <a:t>What is an </a:t>
            </a:r>
            <a:r>
              <a:rPr lang="en-US" sz="2000" b="1">
                <a:cs typeface="Arial" charset="0"/>
              </a:rPr>
              <a:t>Externality</a:t>
            </a:r>
            <a:r>
              <a:rPr lang="en-US" sz="2000">
                <a:cs typeface="Arial" charset="0"/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5362" name="TextBox 14"/>
          <p:cNvSpPr txBox="1">
            <a:spLocks noChangeArrowheads="1"/>
          </p:cNvSpPr>
          <p:nvPr/>
        </p:nvSpPr>
        <p:spPr bwMode="auto">
          <a:xfrm>
            <a:off x="0" y="76200"/>
            <a:ext cx="2084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Corporations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474663" y="750593"/>
            <a:ext cx="8669337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cs typeface="Arial" charset="0"/>
              </a:rPr>
              <a:t>What is a </a:t>
            </a:r>
            <a:r>
              <a:rPr lang="en-US" sz="2000" b="1" dirty="0">
                <a:cs typeface="Arial" charset="0"/>
              </a:rPr>
              <a:t>Corporation</a:t>
            </a:r>
            <a:r>
              <a:rPr lang="en-US" sz="2000" dirty="0" smtClean="0">
                <a:cs typeface="Arial" charset="0"/>
              </a:rPr>
              <a:t>?</a:t>
            </a:r>
            <a:endParaRPr lang="en-US" dirty="0">
              <a:cs typeface="Arial" charset="0"/>
            </a:endParaRPr>
          </a:p>
        </p:txBody>
      </p:sp>
      <p:pic>
        <p:nvPicPr>
          <p:cNvPr id="2" name="THE CORPORATION [1|23] What is a Corporation?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749" y="1167933"/>
            <a:ext cx="7501679" cy="56262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8039" y="745991"/>
            <a:ext cx="53059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cdebi.gso.uri.edu</a:t>
            </a:r>
            <a:r>
              <a:rPr lang="en-US" sz="1600" dirty="0"/>
              <a:t>/GCH103/videos/Corporation.mp4</a:t>
            </a:r>
          </a:p>
        </p:txBody>
      </p:sp>
    </p:spTree>
    <p:extLst>
      <p:ext uri="{BB962C8B-B14F-4D97-AF65-F5344CB8AC3E}">
        <p14:creationId xmlns:p14="http://schemas.microsoft.com/office/powerpoint/2010/main" val="24441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5362" name="TextBox 14"/>
          <p:cNvSpPr txBox="1">
            <a:spLocks noChangeArrowheads="1"/>
          </p:cNvSpPr>
          <p:nvPr/>
        </p:nvSpPr>
        <p:spPr bwMode="auto">
          <a:xfrm>
            <a:off x="0" y="76200"/>
            <a:ext cx="2084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Corporations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474663" y="731622"/>
            <a:ext cx="8669337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What </a:t>
            </a:r>
            <a:r>
              <a:rPr lang="en-US" sz="2000" dirty="0">
                <a:cs typeface="Arial" charset="0"/>
              </a:rPr>
              <a:t>is a </a:t>
            </a:r>
            <a:r>
              <a:rPr lang="en-US" sz="2000" b="1" dirty="0">
                <a:cs typeface="Arial" charset="0"/>
              </a:rPr>
              <a:t>legal </a:t>
            </a:r>
            <a:r>
              <a:rPr lang="en-US" sz="2000" dirty="0">
                <a:cs typeface="Arial" charset="0"/>
              </a:rPr>
              <a:t>“</a:t>
            </a:r>
            <a:r>
              <a:rPr lang="en-US" altLang="ja-JP" sz="2000" b="1" dirty="0">
                <a:cs typeface="Arial" charset="0"/>
              </a:rPr>
              <a:t>person</a:t>
            </a:r>
            <a:r>
              <a:rPr lang="en-US" altLang="ja-JP" sz="2000" dirty="0">
                <a:cs typeface="Arial" charset="0"/>
              </a:rPr>
              <a:t>?</a:t>
            </a:r>
            <a:r>
              <a:rPr lang="en-US" sz="2000" dirty="0" smtClean="0">
                <a:cs typeface="Arial" charset="0"/>
              </a:rPr>
              <a:t>”</a:t>
            </a:r>
            <a:endParaRPr lang="en-US" altLang="ja-JP" sz="2000" dirty="0">
              <a:cs typeface="Arial" charset="0"/>
            </a:endParaRPr>
          </a:p>
        </p:txBody>
      </p:sp>
      <p:pic>
        <p:nvPicPr>
          <p:cNvPr id="2" name="THE CORPORATION [3|23] A Legal &quot;Person&quot;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335" y="1223001"/>
            <a:ext cx="7434143" cy="55756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73245" y="764945"/>
            <a:ext cx="55707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cdebi.gso.uri.edu</a:t>
            </a:r>
            <a:r>
              <a:rPr lang="en-US" sz="1600" dirty="0"/>
              <a:t>/GCH103/videos/Legal_Person.mp4</a:t>
            </a:r>
          </a:p>
        </p:txBody>
      </p:sp>
    </p:spTree>
    <p:extLst>
      <p:ext uri="{BB962C8B-B14F-4D97-AF65-F5344CB8AC3E}">
        <p14:creationId xmlns:p14="http://schemas.microsoft.com/office/powerpoint/2010/main" val="265052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5362" name="TextBox 14"/>
          <p:cNvSpPr txBox="1">
            <a:spLocks noChangeArrowheads="1"/>
          </p:cNvSpPr>
          <p:nvPr/>
        </p:nvSpPr>
        <p:spPr bwMode="auto">
          <a:xfrm>
            <a:off x="0" y="76200"/>
            <a:ext cx="2084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Corporations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474663" y="731621"/>
            <a:ext cx="8669337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What </a:t>
            </a:r>
            <a:r>
              <a:rPr lang="en-US" sz="2000" dirty="0">
                <a:cs typeface="Arial" charset="0"/>
              </a:rPr>
              <a:t>is an </a:t>
            </a:r>
            <a:r>
              <a:rPr lang="en-US" sz="2000" b="1" dirty="0">
                <a:cs typeface="Arial" charset="0"/>
              </a:rPr>
              <a:t>Externality</a:t>
            </a:r>
            <a:r>
              <a:rPr lang="en-US" sz="2000" dirty="0">
                <a:cs typeface="Arial" charset="0"/>
              </a:rPr>
              <a:t>?</a:t>
            </a:r>
          </a:p>
        </p:txBody>
      </p:sp>
      <p:pic>
        <p:nvPicPr>
          <p:cNvPr id="2" name="THE CORPORATION [4|23] Externaliti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155" y="1165706"/>
            <a:ext cx="7200479" cy="5400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6911" y="774423"/>
            <a:ext cx="5467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cdebi.gso.uri.edu</a:t>
            </a:r>
            <a:r>
              <a:rPr lang="en-US" sz="1600" dirty="0"/>
              <a:t>/GCH103/videos/Externalities.mp4</a:t>
            </a:r>
          </a:p>
        </p:txBody>
      </p:sp>
    </p:spTree>
    <p:extLst>
      <p:ext uri="{BB962C8B-B14F-4D97-AF65-F5344CB8AC3E}">
        <p14:creationId xmlns:p14="http://schemas.microsoft.com/office/powerpoint/2010/main" val="265052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6386" name="TextBox 14"/>
          <p:cNvSpPr txBox="1">
            <a:spLocks noChangeArrowheads="1"/>
          </p:cNvSpPr>
          <p:nvPr/>
        </p:nvSpPr>
        <p:spPr bwMode="auto">
          <a:xfrm>
            <a:off x="0" y="76200"/>
            <a:ext cx="2084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Corporations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474663" y="1319213"/>
            <a:ext cx="8669337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>
                <a:latin typeface="Arial"/>
                <a:cs typeface="Arial"/>
              </a:rPr>
              <a:t>What is a </a:t>
            </a:r>
            <a:r>
              <a:rPr lang="en-US" sz="2000" b="1" dirty="0">
                <a:latin typeface="Arial"/>
                <a:cs typeface="Arial"/>
              </a:rPr>
              <a:t>Corporation</a:t>
            </a:r>
            <a:r>
              <a:rPr lang="en-US" sz="2000" dirty="0">
                <a:latin typeface="Arial"/>
                <a:cs typeface="Arial"/>
              </a:rPr>
              <a:t>?</a:t>
            </a:r>
            <a:endParaRPr lang="en-US" dirty="0">
              <a:latin typeface="Arial"/>
              <a:cs typeface="Arial"/>
            </a:endParaRPr>
          </a:p>
          <a:p>
            <a:pPr marL="800100" lvl="1" indent="-342900">
              <a:lnSpc>
                <a:spcPct val="90000"/>
              </a:lnSpc>
              <a:buFont typeface="Symbol" charset="0"/>
              <a:buChar char=""/>
              <a:defRPr/>
            </a:pPr>
            <a:r>
              <a:rPr lang="en-US" dirty="0">
                <a:latin typeface="Arial"/>
                <a:cs typeface="Arial"/>
              </a:rPr>
              <a:t>Large, growing, sustained, legal returns for people that own the business</a:t>
            </a:r>
          </a:p>
          <a:p>
            <a:pPr marL="800100" lvl="1" indent="-342900">
              <a:lnSpc>
                <a:spcPct val="90000"/>
              </a:lnSpc>
              <a:buFont typeface="Symbol" charset="0"/>
              <a:buChar char=""/>
              <a:defRPr/>
            </a:pPr>
            <a:r>
              <a:rPr lang="en-US" dirty="0">
                <a:latin typeface="Arial"/>
                <a:cs typeface="Arial"/>
              </a:rPr>
              <a:t>maximize profit for shareholders</a:t>
            </a:r>
          </a:p>
          <a:p>
            <a:pPr lvl="1">
              <a:lnSpc>
                <a:spcPct val="90000"/>
              </a:lnSpc>
              <a:defRPr/>
            </a:pPr>
            <a:endParaRPr lang="en-US" sz="2000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latin typeface="Arial"/>
                <a:cs typeface="Arial"/>
              </a:rPr>
              <a:t>What is a </a:t>
            </a:r>
            <a:r>
              <a:rPr lang="en-US" sz="2000" b="1" dirty="0">
                <a:latin typeface="Arial"/>
                <a:cs typeface="Arial"/>
              </a:rPr>
              <a:t>legal “person?”</a:t>
            </a:r>
            <a:endParaRPr lang="en-US" sz="2000" dirty="0">
              <a:latin typeface="Arial"/>
              <a:cs typeface="Arial"/>
            </a:endParaRPr>
          </a:p>
          <a:p>
            <a:pPr marL="800100" lvl="1" indent="-342900">
              <a:lnSpc>
                <a:spcPct val="90000"/>
              </a:lnSpc>
              <a:buFont typeface="Symbol" charset="0"/>
              <a:buChar char=""/>
              <a:defRPr/>
            </a:pPr>
            <a:r>
              <a:rPr lang="en-US" dirty="0">
                <a:latin typeface="Arial"/>
                <a:cs typeface="Arial"/>
              </a:rPr>
              <a:t>an individual, company, or other entity that has legal rights and is 	 	      subject to obligation</a:t>
            </a:r>
          </a:p>
          <a:p>
            <a:pPr marL="800100" lvl="1" indent="-342900">
              <a:lnSpc>
                <a:spcPct val="90000"/>
              </a:lnSpc>
              <a:buFont typeface="Symbol" charset="0"/>
              <a:buChar char=""/>
              <a:defRPr/>
            </a:pPr>
            <a:endParaRPr lang="en-US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defRPr/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latin typeface="Arial"/>
                <a:cs typeface="Arial"/>
              </a:rPr>
              <a:t>What is an </a:t>
            </a:r>
            <a:r>
              <a:rPr lang="en-US" sz="2000" b="1" dirty="0">
                <a:latin typeface="Arial"/>
                <a:cs typeface="Arial"/>
              </a:rPr>
              <a:t>Externality</a:t>
            </a:r>
            <a:r>
              <a:rPr lang="en-US" sz="2000" dirty="0">
                <a:latin typeface="Arial"/>
                <a:cs typeface="Arial"/>
              </a:rPr>
              <a:t> </a:t>
            </a:r>
          </a:p>
          <a:p>
            <a:pPr marL="800100" lvl="1" indent="-342900">
              <a:lnSpc>
                <a:spcPct val="90000"/>
              </a:lnSpc>
              <a:buFont typeface="Symbol" charset="0"/>
              <a:buChar char=""/>
              <a:defRPr/>
            </a:pPr>
            <a:r>
              <a:rPr lang="en-US" dirty="0">
                <a:latin typeface="Arial"/>
                <a:cs typeface="Arial"/>
              </a:rPr>
              <a:t>cost or benefit that results from an activity and affects an otherwise uninvolved party who did not choose to incur that cost or benefit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0" y="593725"/>
            <a:ext cx="9144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F4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What is “Citizens United?”</a:t>
            </a:r>
          </a:p>
        </p:txBody>
      </p:sp>
      <p:pic>
        <p:nvPicPr>
          <p:cNvPr id="3076" name="Picture 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51000"/>
            <a:ext cx="30241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25838" y="1763713"/>
            <a:ext cx="5370512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 political action committee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Major funding from the Koch Brothers,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    owners of the 2</a:t>
            </a:r>
            <a:r>
              <a:rPr lang="en-US" sz="2000" baseline="30000" dirty="0">
                <a:solidFill>
                  <a:schemeClr val="bg1"/>
                </a:solidFill>
                <a:latin typeface="Arial"/>
                <a:cs typeface="Arial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-largest privately owned  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    company in the U.S.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It sued the Federal Election Commission in 2009 to eliminate restrictions on campaign financing by corporations and Unions.</a:t>
            </a:r>
          </a:p>
        </p:txBody>
      </p:sp>
    </p:spTree>
    <p:extLst>
      <p:ext uri="{BB962C8B-B14F-4D97-AF65-F5344CB8AC3E}">
        <p14:creationId xmlns:p14="http://schemas.microsoft.com/office/powerpoint/2010/main" val="235244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0" y="593725"/>
            <a:ext cx="9144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F4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What is “Citizens United?”</a:t>
            </a:r>
          </a:p>
        </p:txBody>
      </p:sp>
      <p:pic>
        <p:nvPicPr>
          <p:cNvPr id="2" name="Picture 1" descr="who-are-citizens-united-supreme-court-300x19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39" y="1417695"/>
            <a:ext cx="3391142" cy="2249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4300538" y="1565275"/>
            <a:ext cx="4572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  <a:t>A Supreme Court case: Citizens United vs. FEC</a:t>
            </a:r>
          </a:p>
          <a:p>
            <a:pPr marL="342900" indent="-342900">
              <a:buFont typeface="Arial" charset="0"/>
              <a:buChar char="•"/>
            </a:pPr>
            <a:endParaRPr lang="en-US" sz="20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  <a:t>Decided 5:4 in favor of Citizens United</a:t>
            </a:r>
          </a:p>
          <a:p>
            <a:pPr marL="342900" indent="-342900">
              <a:buFont typeface="Arial" charset="0"/>
              <a:buChar char="•"/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615950" y="3970338"/>
            <a:ext cx="77724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Affirms concept of corporate personhood and First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Amendment 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Rights (free speech) of corporations and Unions.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Allows unlimited political donations to campaigns and political action committees by corporations, Unions, and individuals.</a:t>
            </a:r>
          </a:p>
        </p:txBody>
      </p:sp>
      <p:sp>
        <p:nvSpPr>
          <p:cNvPr id="3" name="Oval 2"/>
          <p:cNvSpPr/>
          <p:nvPr/>
        </p:nvSpPr>
        <p:spPr>
          <a:xfrm>
            <a:off x="1715537" y="2217685"/>
            <a:ext cx="199040" cy="25588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8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3496</TotalTime>
  <Words>447</Words>
  <Application>Microsoft Macintosh PowerPoint</Application>
  <PresentationFormat>On-screen Show (4:3)</PresentationFormat>
  <Paragraphs>90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 Mederer</dc:creator>
  <cp:lastModifiedBy>user</cp:lastModifiedBy>
  <cp:revision>74</cp:revision>
  <cp:lastPrinted>2013-09-12T18:13:14Z</cp:lastPrinted>
  <dcterms:created xsi:type="dcterms:W3CDTF">2010-09-09T18:35:39Z</dcterms:created>
  <dcterms:modified xsi:type="dcterms:W3CDTF">2016-04-12T17:36:04Z</dcterms:modified>
</cp:coreProperties>
</file>