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59" r:id="rId3"/>
    <p:sldId id="277" r:id="rId4"/>
    <p:sldId id="260" r:id="rId5"/>
    <p:sldId id="284" r:id="rId6"/>
    <p:sldId id="285" r:id="rId7"/>
    <p:sldId id="286" r:id="rId8"/>
    <p:sldId id="257" r:id="rId9"/>
    <p:sldId id="287" r:id="rId10"/>
    <p:sldId id="288" r:id="rId11"/>
    <p:sldId id="261" r:id="rId12"/>
    <p:sldId id="272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6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8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6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5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3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4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0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35386-253B-B64A-A83B-055D6117F794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Group Projects</a:t>
            </a:r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1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583" y="1424749"/>
            <a:ext cx="30712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Assignment</a:t>
            </a:r>
          </a:p>
          <a:p>
            <a:endParaRPr lang="en-US" sz="2400" dirty="0"/>
          </a:p>
          <a:p>
            <a:r>
              <a:rPr lang="en-US" sz="2400" dirty="0" smtClean="0"/>
              <a:t>Rubric</a:t>
            </a:r>
          </a:p>
          <a:p>
            <a:endParaRPr lang="en-US" sz="2400" dirty="0"/>
          </a:p>
          <a:p>
            <a:r>
              <a:rPr lang="en-US" sz="2400" dirty="0" smtClean="0"/>
              <a:t>Group Self-Assessment</a:t>
            </a:r>
          </a:p>
          <a:p>
            <a:endParaRPr lang="en-US" sz="2400" dirty="0"/>
          </a:p>
          <a:p>
            <a:r>
              <a:rPr lang="en-US" sz="2400" dirty="0" smtClean="0"/>
              <a:t>Story Board</a:t>
            </a:r>
          </a:p>
          <a:p>
            <a:endParaRPr lang="en-US" sz="2400" dirty="0"/>
          </a:p>
          <a:p>
            <a:r>
              <a:rPr lang="en-US" sz="2400" dirty="0" smtClean="0"/>
              <a:t>Examples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921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4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11-18 at 6.1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" y="0"/>
            <a:ext cx="9087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1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44" y="395111"/>
            <a:ext cx="3550571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IDENTIFY THE ISSUE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1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0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6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1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9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44" y="395111"/>
            <a:ext cx="3665787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INTERPRETATION #1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1-18 at 6.1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7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7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092322" cy="6858000"/>
            <a:chOff x="0" y="0"/>
            <a:chExt cx="9092322" cy="6858000"/>
          </a:xfrm>
        </p:grpSpPr>
        <p:pic>
          <p:nvPicPr>
            <p:cNvPr id="2" name="Picture 1" descr="Screen Shot 2012-11-18 at 6.16.2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92322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9833" y="2106083"/>
              <a:ext cx="8329084" cy="420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4444" y="395111"/>
            <a:ext cx="3665787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INTERPRETATION #2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Screen Shot 2012-11-18 at 6.16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7" t="51944" r="4483" b="7469"/>
          <a:stretch/>
        </p:blipFill>
        <p:spPr>
          <a:xfrm>
            <a:off x="1947334" y="2975140"/>
            <a:ext cx="4836583" cy="3419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539" y="1921417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Infestations every 20 years (e.g., Cicadas, 17 years)</a:t>
            </a:r>
          </a:p>
          <a:p>
            <a:r>
              <a:rPr lang="en-US" dirty="0" smtClean="0"/>
              <a:t>Recent increase in affected areas is an artifact of better observation tools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6817" y="2021417"/>
            <a:ext cx="3022600" cy="1735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10667" y="2021417"/>
            <a:ext cx="2762250" cy="1735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Group Presentations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3" y="1407584"/>
            <a:ext cx="8464426" cy="264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Impact of Global Change  on New England’s Coastal Environment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	</a:t>
            </a:r>
            <a:r>
              <a:rPr lang="en-US" sz="2400" u="sng" dirty="0" smtClean="0"/>
              <a:t>Global Change Topic</a:t>
            </a:r>
            <a:r>
              <a:rPr lang="en-US" sz="2400" dirty="0" smtClean="0"/>
              <a:t>		 </a:t>
            </a:r>
            <a:r>
              <a:rPr lang="en-US" sz="2400" dirty="0"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 	</a:t>
            </a:r>
            <a:r>
              <a:rPr lang="en-US" sz="2400" u="sng" dirty="0" smtClean="0">
                <a:sym typeface="Wingdings"/>
              </a:rPr>
              <a:t>Societal Institutions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global warming					- economy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sea level rise						- education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extreme weather					- family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corporate globalization			- politics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ecosystem disruption				- religion</a:t>
            </a:r>
            <a:endParaRPr lang="en-US" sz="2200" dirty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3915833" y="2508253"/>
            <a:ext cx="899584" cy="793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3833" y="4048307"/>
            <a:ext cx="8210425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	</a:t>
            </a:r>
            <a:r>
              <a:rPr lang="en-US" sz="2400" dirty="0"/>
              <a:t>Demonstrates Critical </a:t>
            </a:r>
            <a:r>
              <a:rPr lang="en-US" sz="2400" dirty="0" smtClean="0"/>
              <a:t>Thinking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4-person </a:t>
            </a:r>
            <a:r>
              <a:rPr lang="en-US" sz="2400" dirty="0" smtClean="0"/>
              <a:t>groups (TBD)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	5 minutes each (20 minutes total, 10 minutes questions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May5</a:t>
            </a:r>
            <a:r>
              <a:rPr lang="en-US" sz="2400" baseline="30000" dirty="0" smtClean="0"/>
              <a:t>th</a:t>
            </a:r>
            <a:r>
              <a:rPr lang="en-US" sz="2400" dirty="0"/>
              <a:t>, </a:t>
            </a:r>
            <a:r>
              <a:rPr lang="en-US" sz="2400" dirty="0" smtClean="0"/>
              <a:t>8-11 </a:t>
            </a:r>
            <a:r>
              <a:rPr lang="en-US" sz="2400" dirty="0"/>
              <a:t>A</a:t>
            </a:r>
            <a:r>
              <a:rPr lang="en-US" sz="2400" dirty="0" smtClean="0"/>
              <a:t>M (during scheduled finals)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82650" y="5503222"/>
            <a:ext cx="2783610" cy="1186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 u="sng" dirty="0" smtClean="0"/>
              <a:t>Topics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Global Change Related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Coastal Related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New England Related</a:t>
            </a:r>
          </a:p>
        </p:txBody>
      </p:sp>
    </p:spTree>
    <p:extLst>
      <p:ext uri="{BB962C8B-B14F-4D97-AF65-F5344CB8AC3E}">
        <p14:creationId xmlns:p14="http://schemas.microsoft.com/office/powerpoint/2010/main" val="406345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077300" cy="6858000"/>
            <a:chOff x="0" y="0"/>
            <a:chExt cx="9077300" cy="6858000"/>
          </a:xfrm>
        </p:grpSpPr>
        <p:pic>
          <p:nvPicPr>
            <p:cNvPr id="2" name="Picture 1" descr="Screen Shot 2012-11-18 at 6.16.4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0773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64444" y="1859141"/>
              <a:ext cx="5034139" cy="564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will end up costing an estimated 11,000 jobs over the next 14 years.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0834" y="1912057"/>
            <a:ext cx="340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Winters are actually getting colder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44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44" y="395111"/>
            <a:ext cx="3665787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INTERPRETATION #3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2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444" y="395111"/>
            <a:ext cx="4390745" cy="5847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Societal IMPLICATIONS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444" y="1890889"/>
            <a:ext cx="8001000" cy="4416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end up costing an estimated 11,000 jobs over the next 14 years.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904" y="2074333"/>
            <a:ext cx="8266155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Economic Impacts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Loss of Timber</a:t>
            </a:r>
          </a:p>
          <a:p>
            <a:r>
              <a:rPr lang="en-US" sz="2000" dirty="0" smtClean="0"/>
              <a:t>		U.S. Forest Service committed $40 million for cleanup efforts in 2009</a:t>
            </a:r>
          </a:p>
          <a:p>
            <a:r>
              <a:rPr lang="en-US" sz="2000" dirty="0" smtClean="0"/>
              <a:t>		Cost an estimated 11,000 jobs in Canada over the next 14 years.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Fire Hazard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Loss of Tourism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72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8 at 6.1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20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4444" y="1890889"/>
            <a:ext cx="8001000" cy="4416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will end up costing an estimated 11,000 jobs over the next 14 years.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904" y="2074333"/>
            <a:ext cx="5954700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Could/Should be Done ?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If Global Warming</a:t>
            </a:r>
          </a:p>
          <a:p>
            <a:r>
              <a:rPr lang="en-US" sz="2000" dirty="0" smtClean="0"/>
              <a:t>		Treat Forests – costly, but provides jobs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Not sure if reducing atmospheric CO2 will help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Positive Feedback of dying trees</a:t>
            </a:r>
          </a:p>
          <a:p>
            <a:endParaRPr lang="en-US" sz="9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If Natural Cycle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Wait for nature to take its course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Not worth spending money to treat forests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No need to change our habits</a:t>
            </a:r>
          </a:p>
          <a:p>
            <a:endParaRPr lang="en-US" sz="9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If Forest Service Practices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Change forestry practices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Wait to see if it is a climate issue</a:t>
            </a:r>
          </a:p>
        </p:txBody>
      </p:sp>
    </p:spTree>
    <p:extLst>
      <p:ext uri="{BB962C8B-B14F-4D97-AF65-F5344CB8AC3E}">
        <p14:creationId xmlns:p14="http://schemas.microsoft.com/office/powerpoint/2010/main" val="327730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6817" y="2021417"/>
            <a:ext cx="3022600" cy="1735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10667" y="2021417"/>
            <a:ext cx="2762250" cy="17356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Group Presentations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24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3" y="1407584"/>
            <a:ext cx="8464426" cy="264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Impact of Global Change  on New England’s Coastal Environment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	</a:t>
            </a:r>
            <a:r>
              <a:rPr lang="en-US" sz="2400" u="sng" dirty="0" smtClean="0"/>
              <a:t>Global Change Topic</a:t>
            </a:r>
            <a:r>
              <a:rPr lang="en-US" sz="2400" dirty="0" smtClean="0"/>
              <a:t>		 </a:t>
            </a:r>
            <a:r>
              <a:rPr lang="en-US" sz="2400" dirty="0"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 	</a:t>
            </a:r>
            <a:r>
              <a:rPr lang="en-US" sz="2400" u="sng" dirty="0" smtClean="0">
                <a:sym typeface="Wingdings"/>
              </a:rPr>
              <a:t>Societal Institutions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global warming					- economy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sea level rise						- education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extreme weather					- family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corporate globalization			- politics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ecosystem disruption				- religion</a:t>
            </a:r>
            <a:endParaRPr lang="en-US" sz="2200" dirty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7" name="Right Arrow 6"/>
          <p:cNvSpPr/>
          <p:nvPr/>
        </p:nvSpPr>
        <p:spPr>
          <a:xfrm>
            <a:off x="3915833" y="2508253"/>
            <a:ext cx="899584" cy="793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3833" y="4048307"/>
            <a:ext cx="8210425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	</a:t>
            </a:r>
            <a:r>
              <a:rPr lang="en-US" sz="2400" dirty="0"/>
              <a:t>Demonstrates Critical </a:t>
            </a:r>
            <a:r>
              <a:rPr lang="en-US" sz="2400" dirty="0" smtClean="0"/>
              <a:t>Thinking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4-person </a:t>
            </a:r>
            <a:r>
              <a:rPr lang="en-US" sz="2400" dirty="0" smtClean="0"/>
              <a:t>groups (TBD)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	5 minutes each (20 minutes total, 10 minutes questions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May5</a:t>
            </a:r>
            <a:r>
              <a:rPr lang="en-US" sz="2400" baseline="30000" dirty="0" smtClean="0"/>
              <a:t>th</a:t>
            </a:r>
            <a:r>
              <a:rPr lang="en-US" sz="2400" dirty="0"/>
              <a:t>, </a:t>
            </a:r>
            <a:r>
              <a:rPr lang="en-US" sz="2400" dirty="0" smtClean="0"/>
              <a:t>8-11 </a:t>
            </a:r>
            <a:r>
              <a:rPr lang="en-US" sz="2400" dirty="0"/>
              <a:t>A</a:t>
            </a:r>
            <a:r>
              <a:rPr lang="en-US" sz="2400" dirty="0" smtClean="0"/>
              <a:t>M (during scheduled finals)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82650" y="5503222"/>
            <a:ext cx="2783610" cy="1186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 u="sng" dirty="0" smtClean="0"/>
              <a:t>Topics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Global Change Related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Coastal Related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New England Related</a:t>
            </a:r>
          </a:p>
        </p:txBody>
      </p:sp>
    </p:spTree>
    <p:extLst>
      <p:ext uri="{BB962C8B-B14F-4D97-AF65-F5344CB8AC3E}">
        <p14:creationId xmlns:p14="http://schemas.microsoft.com/office/powerpoint/2010/main" val="298346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Critical Thinking</a:t>
            </a:r>
            <a:endParaRPr lang="en-US" sz="2800" b="1" dirty="0" smtClean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25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250" y="5313891"/>
            <a:ext cx="586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Assess Student’s Knowledge/Understanding of Subject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8583" y="4803835"/>
            <a:ext cx="207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Purpose of Exams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0250" y="5703418"/>
            <a:ext cx="5251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Assess Instructor’s Ability to Transfer Knowledge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583" y="883598"/>
            <a:ext cx="433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Characteristics of an Effective of Exams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409907" y="1283708"/>
            <a:ext cx="7374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1- Valid: measures what it is supposed to measure</a:t>
            </a:r>
          </a:p>
          <a:p>
            <a:r>
              <a:rPr lang="en-US" dirty="0"/>
              <a:t>2- Reliable</a:t>
            </a:r>
            <a:r>
              <a:rPr lang="en-US" dirty="0" smtClean="0"/>
              <a:t>: test &amp; re-test yields same results</a:t>
            </a:r>
            <a:endParaRPr lang="en-US" dirty="0"/>
          </a:p>
          <a:p>
            <a:r>
              <a:rPr lang="en-US" dirty="0"/>
              <a:t>3- Practical</a:t>
            </a:r>
            <a:r>
              <a:rPr lang="en-US" dirty="0" smtClean="0"/>
              <a:t>: easy to conduct and score</a:t>
            </a:r>
            <a:endParaRPr lang="en-US" dirty="0"/>
          </a:p>
          <a:p>
            <a:r>
              <a:rPr lang="en-US" dirty="0"/>
              <a:t>4- Comprehensive: covers all the items that have been taught</a:t>
            </a:r>
          </a:p>
          <a:p>
            <a:r>
              <a:rPr lang="en-US" dirty="0"/>
              <a:t>5- Relevant: measures reasonably well the achievement</a:t>
            </a:r>
          </a:p>
          <a:p>
            <a:r>
              <a:rPr lang="en-US" dirty="0"/>
              <a:t>6- Balanced</a:t>
            </a:r>
            <a:r>
              <a:rPr lang="en-US" dirty="0" smtClean="0"/>
              <a:t>: samples all topics appropriately</a:t>
            </a:r>
            <a:endParaRPr lang="en-US" dirty="0"/>
          </a:p>
          <a:p>
            <a:r>
              <a:rPr lang="en-US" dirty="0"/>
              <a:t>7- Appropriate in difficulty: neither too hard nor too easy</a:t>
            </a:r>
          </a:p>
          <a:p>
            <a:r>
              <a:rPr lang="en-US" dirty="0"/>
              <a:t>8- Clear: </a:t>
            </a:r>
            <a:r>
              <a:rPr lang="en-US" dirty="0" smtClean="0"/>
              <a:t>questions </a:t>
            </a:r>
            <a:r>
              <a:rPr lang="en-US" dirty="0"/>
              <a:t>and instructions should be clear</a:t>
            </a:r>
          </a:p>
          <a:p>
            <a:r>
              <a:rPr lang="en-US" dirty="0"/>
              <a:t>9- Authentic: language of the test should reflect everyday discourse</a:t>
            </a:r>
          </a:p>
          <a:p>
            <a:r>
              <a:rPr lang="en-US" dirty="0"/>
              <a:t>10- Appropriate for time: appropriate in length for the allotted time</a:t>
            </a:r>
          </a:p>
          <a:p>
            <a:r>
              <a:rPr lang="en-US" dirty="0"/>
              <a:t>11- Objective</a:t>
            </a:r>
            <a:r>
              <a:rPr lang="en-US" dirty="0" smtClean="0"/>
              <a:t>: same score if graded by different teachers</a:t>
            </a:r>
            <a:endParaRPr lang="en-US" dirty="0"/>
          </a:p>
          <a:p>
            <a:r>
              <a:rPr lang="en-US" dirty="0"/>
              <a:t>12- Economical: best use of the teacher’s </a:t>
            </a:r>
            <a:r>
              <a:rPr lang="en-US" dirty="0" smtClean="0"/>
              <a:t>time </a:t>
            </a:r>
            <a:r>
              <a:rPr lang="en-US" dirty="0"/>
              <a:t>for preparing and grading</a:t>
            </a:r>
          </a:p>
        </p:txBody>
      </p:sp>
    </p:spTree>
    <p:extLst>
      <p:ext uri="{BB962C8B-B14F-4D97-AF65-F5344CB8AC3E}">
        <p14:creationId xmlns:p14="http://schemas.microsoft.com/office/powerpoint/2010/main" val="366410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Critical Thinking</a:t>
            </a:r>
            <a:endParaRPr lang="en-US" sz="2800" b="1" dirty="0" smtClean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26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583" y="883598"/>
            <a:ext cx="2184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 is a fair test?</a:t>
            </a:r>
            <a:endParaRPr lang="en-US" sz="2000" b="1" dirty="0"/>
          </a:p>
        </p:txBody>
      </p:sp>
      <p:pic>
        <p:nvPicPr>
          <p:cNvPr id="6" name="Picture 5" descr="Screen Shot 2016-04-14 at 9.53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9"/>
          <a:stretch/>
        </p:blipFill>
        <p:spPr>
          <a:xfrm>
            <a:off x="4639495" y="5662704"/>
            <a:ext cx="4089400" cy="1195296"/>
          </a:xfrm>
          <a:prstGeom prst="rect">
            <a:avLst/>
          </a:prstGeom>
        </p:spPr>
      </p:pic>
      <p:pic>
        <p:nvPicPr>
          <p:cNvPr id="7" name="Picture 6" descr="Screen Shot 2016-04-14 at 9.55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5" y="2519080"/>
            <a:ext cx="3873500" cy="1320800"/>
          </a:xfrm>
          <a:prstGeom prst="rect">
            <a:avLst/>
          </a:prstGeom>
        </p:spPr>
      </p:pic>
      <p:pic>
        <p:nvPicPr>
          <p:cNvPr id="13" name="Picture 12" descr="Screen Shot 2016-04-14 at 9.53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8"/>
          <a:stretch/>
        </p:blipFill>
        <p:spPr>
          <a:xfrm>
            <a:off x="2702745" y="4078942"/>
            <a:ext cx="4089400" cy="1389527"/>
          </a:xfrm>
          <a:prstGeom prst="rect">
            <a:avLst/>
          </a:prstGeom>
        </p:spPr>
      </p:pic>
      <p:pic>
        <p:nvPicPr>
          <p:cNvPr id="14" name="Picture 13" descr="Screen Shot 2016-04-14 at 9.58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5" y="1393264"/>
            <a:ext cx="55499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4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Critical Thinking</a:t>
            </a:r>
            <a:endParaRPr lang="en-US" sz="2800" b="1" dirty="0" smtClean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27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583" y="883598"/>
            <a:ext cx="2184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 is a fair test?</a:t>
            </a:r>
            <a:endParaRPr lang="en-US" sz="2000" b="1" dirty="0"/>
          </a:p>
        </p:txBody>
      </p:sp>
      <p:pic>
        <p:nvPicPr>
          <p:cNvPr id="5" name="Picture 4" descr="Screen Shot 2016-04-14 at 9.51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53" y="3327139"/>
            <a:ext cx="6199841" cy="3402242"/>
          </a:xfrm>
          <a:prstGeom prst="rect">
            <a:avLst/>
          </a:prstGeom>
        </p:spPr>
      </p:pic>
      <p:pic>
        <p:nvPicPr>
          <p:cNvPr id="7" name="Picture 6" descr="Screen Shot 2016-04-14 at 9.58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5" y="1393264"/>
            <a:ext cx="5549900" cy="88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122" y="2395962"/>
            <a:ext cx="5011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75% =&gt; answer corresponds to info covered in class</a:t>
            </a:r>
          </a:p>
          <a:p>
            <a:r>
              <a:rPr lang="en-US" dirty="0" smtClean="0"/>
              <a:t>25% =&gt; answer not covered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Critical Thinking</a:t>
            </a:r>
            <a:endParaRPr lang="en-US" sz="2800" b="1" dirty="0" smtClean="0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28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583" y="883598"/>
            <a:ext cx="392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What should we do going forward?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1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Levels of Critical Thinking (Spectrum)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3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973" y="1072255"/>
            <a:ext cx="4572000" cy="619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1) </a:t>
            </a:r>
            <a:r>
              <a:rPr lang="en-US" sz="2200" dirty="0" smtClean="0">
                <a:solidFill>
                  <a:srgbClr val="FF0000"/>
                </a:solidFill>
              </a:rPr>
              <a:t>Uninformed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never heard of it before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5973" y="1779174"/>
            <a:ext cx="6357871" cy="61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2) </a:t>
            </a:r>
            <a:r>
              <a:rPr lang="en-US" sz="2200" dirty="0" smtClean="0">
                <a:solidFill>
                  <a:srgbClr val="FF0000"/>
                </a:solidFill>
              </a:rPr>
              <a:t>Hear-Say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information from parents, friends, media?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305973" y="2486093"/>
            <a:ext cx="4572000" cy="8658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3) </a:t>
            </a:r>
            <a:r>
              <a:rPr lang="en-US" sz="2200" dirty="0" smtClean="0">
                <a:solidFill>
                  <a:srgbClr val="FF0000"/>
                </a:solidFill>
              </a:rPr>
              <a:t>Initial Fact Checking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check source of information without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  regard to quality of reference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305973" y="3439233"/>
            <a:ext cx="6234972" cy="61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4) </a:t>
            </a:r>
            <a:r>
              <a:rPr lang="en-US" sz="2200" dirty="0" smtClean="0">
                <a:solidFill>
                  <a:srgbClr val="FF0000"/>
                </a:solidFill>
              </a:rPr>
              <a:t>Advanced Fact Checking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use high-quality references or collect data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05973" y="4146152"/>
            <a:ext cx="4572000" cy="8658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5) </a:t>
            </a:r>
            <a:r>
              <a:rPr lang="en-US" sz="2200" dirty="0" smtClean="0">
                <a:solidFill>
                  <a:srgbClr val="FF0000"/>
                </a:solidFill>
              </a:rPr>
              <a:t>Discrimination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able to ID good and bad arguments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see alternative interpretations 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305973" y="5099290"/>
            <a:ext cx="6671945" cy="1604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6) </a:t>
            </a:r>
            <a:r>
              <a:rPr lang="en-US" sz="2200" dirty="0" smtClean="0">
                <a:solidFill>
                  <a:srgbClr val="FF0000"/>
                </a:solidFill>
              </a:rPr>
              <a:t>Critical Thinker</a:t>
            </a:r>
            <a:r>
              <a:rPr lang="en-US" sz="22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ID issue,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gathers relevant info,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reasoned interpretations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- possible alternatives  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	- communicate 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41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782" y="791287"/>
            <a:ext cx="3715692" cy="17286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6) </a:t>
            </a:r>
            <a:r>
              <a:rPr lang="en-US" sz="2200" dirty="0" smtClean="0">
                <a:solidFill>
                  <a:srgbClr val="FF0000"/>
                </a:solidFill>
              </a:rPr>
              <a:t>Critical Thinker</a:t>
            </a:r>
            <a:r>
              <a:rPr lang="en-US" sz="22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ID issue,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gathers relevant info,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reasoned interpretations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	</a:t>
            </a:r>
            <a:r>
              <a:rPr lang="en-US" sz="2200" dirty="0" smtClean="0"/>
              <a:t>- possible alternatives  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	- communicate results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7957" y="2713608"/>
            <a:ext cx="2490586" cy="991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Introduction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identify the Issue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set the stage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6151" y="4124943"/>
            <a:ext cx="3349144" cy="991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Interpretation #1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gather data/info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reasoned interpretation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83686" y="4124943"/>
            <a:ext cx="3349144" cy="991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Interpretation #2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gather data/info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reasoned interpretation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20151" y="5556639"/>
            <a:ext cx="4446199" cy="1286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u="sng" dirty="0" smtClean="0"/>
              <a:t>Societal Implications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One or more </a:t>
            </a:r>
            <a:r>
              <a:rPr lang="en-US" sz="2400" dirty="0"/>
              <a:t>s</a:t>
            </a:r>
            <a:r>
              <a:rPr lang="en-US" sz="2400" dirty="0" smtClean="0"/>
              <a:t>ocietal </a:t>
            </a:r>
            <a:r>
              <a:rPr lang="en-US" sz="2400" dirty="0"/>
              <a:t>i</a:t>
            </a:r>
            <a:r>
              <a:rPr lang="en-US" sz="2400" dirty="0" smtClean="0"/>
              <a:t>nstitutions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Related to interpretations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- What could/should be done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56803" y="1115412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Accepter </a:t>
            </a:r>
            <a:r>
              <a:rPr lang="en-US" sz="2200" dirty="0" err="1" smtClean="0"/>
              <a:t>vs</a:t>
            </a:r>
            <a:r>
              <a:rPr lang="en-US" sz="2200" dirty="0" smtClean="0"/>
              <a:t> Deny-</a:t>
            </a:r>
            <a:r>
              <a:rPr lang="en-US" sz="2200" dirty="0" err="1" smtClean="0"/>
              <a:t>er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5981461" y="1469144"/>
            <a:ext cx="2892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Accepter </a:t>
            </a:r>
            <a:r>
              <a:rPr lang="en-US" sz="2200" dirty="0" err="1" smtClean="0"/>
              <a:t>vs</a:t>
            </a:r>
            <a:r>
              <a:rPr lang="en-US" sz="2200" dirty="0" smtClean="0"/>
              <a:t> So-What-</a:t>
            </a:r>
            <a:r>
              <a:rPr lang="en-US" sz="2200" dirty="0" err="1" smtClean="0"/>
              <a:t>er</a:t>
            </a:r>
            <a:endParaRPr lang="en-US" sz="2200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4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2880" y="2697373"/>
            <a:ext cx="144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Person #1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5981" y="3621218"/>
            <a:ext cx="144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Person #2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3833" y="3621218"/>
            <a:ext cx="144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Person #3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96151" y="6033791"/>
            <a:ext cx="144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Person #4</a:t>
            </a:r>
            <a:endParaRPr lang="en-US" sz="2400" b="1" dirty="0"/>
          </a:p>
        </p:txBody>
      </p:sp>
      <p:cxnSp>
        <p:nvCxnSpPr>
          <p:cNvPr id="6" name="Elbow Connector 5"/>
          <p:cNvCxnSpPr>
            <a:stCxn id="11" idx="2"/>
            <a:endCxn id="13" idx="0"/>
          </p:cNvCxnSpPr>
          <p:nvPr/>
        </p:nvCxnSpPr>
        <p:spPr>
          <a:xfrm rot="16200000" flipH="1">
            <a:off x="5540607" y="2907292"/>
            <a:ext cx="420294" cy="201500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1" idx="2"/>
            <a:endCxn id="12" idx="0"/>
          </p:cNvCxnSpPr>
          <p:nvPr/>
        </p:nvCxnSpPr>
        <p:spPr>
          <a:xfrm rot="5400000">
            <a:off x="3496840" y="2878533"/>
            <a:ext cx="420294" cy="207252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3" idx="2"/>
            <a:endCxn id="16" idx="0"/>
          </p:cNvCxnSpPr>
          <p:nvPr/>
        </p:nvCxnSpPr>
        <p:spPr>
          <a:xfrm rot="5400000">
            <a:off x="5530428" y="4328808"/>
            <a:ext cx="440655" cy="201500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2" idx="2"/>
            <a:endCxn id="16" idx="0"/>
          </p:cNvCxnSpPr>
          <p:nvPr/>
        </p:nvCxnSpPr>
        <p:spPr>
          <a:xfrm rot="16200000" flipH="1">
            <a:off x="3486660" y="4300047"/>
            <a:ext cx="440655" cy="207252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Group Projects</a:t>
            </a:r>
          </a:p>
        </p:txBody>
      </p:sp>
    </p:spTree>
    <p:extLst>
      <p:ext uri="{BB962C8B-B14F-4D97-AF65-F5344CB8AC3E}">
        <p14:creationId xmlns:p14="http://schemas.microsoft.com/office/powerpoint/2010/main" val="160764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50071"/>
              </p:ext>
            </p:extLst>
          </p:nvPr>
        </p:nvGraphicFramePr>
        <p:xfrm>
          <a:off x="175394" y="126879"/>
          <a:ext cx="8544712" cy="15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465"/>
                <a:gridCol w="7476247"/>
              </a:tblGrid>
              <a:tr h="4898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Did the presentation provide useful information?</a:t>
                      </a:r>
                    </a:p>
                    <a:p>
                      <a:r>
                        <a:rPr lang="en-US" sz="1200" dirty="0" smtClean="0"/>
                        <a:t>Were appropriate graphics/data used and referenced?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Presentation had  significant useful information and appropriate graphics/references.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Presentation had modest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useful information and/or appropriate graphics/references.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Presentation was lacking in useful information and appropriate graphics/references.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19907"/>
              </p:ext>
            </p:extLst>
          </p:nvPr>
        </p:nvGraphicFramePr>
        <p:xfrm>
          <a:off x="175394" y="3431992"/>
          <a:ext cx="8544712" cy="15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184"/>
                <a:gridCol w="7471528"/>
              </a:tblGrid>
              <a:tr h="4898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How well did the group handle the questions and discussion period ?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questions and discussion period were</a:t>
                      </a:r>
                      <a:r>
                        <a:rPr lang="en-US" sz="1200" baseline="0" dirty="0" smtClean="0"/>
                        <a:t> handled very well.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questions and discussion period were</a:t>
                      </a:r>
                      <a:r>
                        <a:rPr lang="en-US" sz="1200" baseline="0" dirty="0" smtClean="0"/>
                        <a:t> handled adequately.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questions and discussion period were</a:t>
                      </a:r>
                      <a:r>
                        <a:rPr lang="en-US" sz="1200" baseline="0" dirty="0" smtClean="0"/>
                        <a:t> handled “not so good.”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35277"/>
              </p:ext>
            </p:extLst>
          </p:nvPr>
        </p:nvGraphicFramePr>
        <p:xfrm>
          <a:off x="175394" y="1839942"/>
          <a:ext cx="8544712" cy="15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184"/>
                <a:gridCol w="7471528"/>
              </a:tblGrid>
              <a:tr h="4898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Was the presentation well organized and easy to follow?</a:t>
                      </a:r>
                    </a:p>
                    <a:p>
                      <a:r>
                        <a:rPr lang="en-US" sz="1200" dirty="0" smtClean="0"/>
                        <a:t>Were transitions and proposed format followed</a:t>
                      </a:r>
                      <a:r>
                        <a:rPr lang="en-US" sz="1200" baseline="0" dirty="0" smtClean="0"/>
                        <a:t>?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presentation was well organized</a:t>
                      </a:r>
                      <a:r>
                        <a:rPr lang="en-US" sz="1200" baseline="0" dirty="0" smtClean="0"/>
                        <a:t> and followed proposed format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The presentation was sufficiently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organized</a:t>
                      </a:r>
                      <a:r>
                        <a:rPr lang="en-US" sz="1200" baseline="0" dirty="0" smtClean="0"/>
                        <a:t> and somewhat followed the proposed format</a:t>
                      </a:r>
                      <a:r>
                        <a:rPr lang="en-US" sz="1200" dirty="0" smtClean="0"/>
                        <a:t>.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presentation was poorly organized and did not follow the proposed format.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53906"/>
              </p:ext>
            </p:extLst>
          </p:nvPr>
        </p:nvGraphicFramePr>
        <p:xfrm>
          <a:off x="175394" y="5132198"/>
          <a:ext cx="8544712" cy="15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184"/>
                <a:gridCol w="7471528"/>
              </a:tblGrid>
              <a:tr h="4898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Did everyone contribute to the presentation?</a:t>
                      </a:r>
                    </a:p>
                    <a:p>
                      <a:r>
                        <a:rPr lang="en-US" sz="1200" dirty="0" smtClean="0"/>
                        <a:t>Did everyone seem well versed in the material?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Everyone</a:t>
                      </a:r>
                      <a:r>
                        <a:rPr lang="en-US" sz="1200" baseline="0" dirty="0" smtClean="0"/>
                        <a:t> contributed and were  knowledgeable of the material.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Only some of the group contributed</a:t>
                      </a:r>
                      <a:r>
                        <a:rPr lang="en-US" sz="1200" baseline="0" dirty="0" smtClean="0"/>
                        <a:t> and were  knowledgeable of the material.</a:t>
                      </a: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Group had poor coordination</a:t>
                      </a:r>
                      <a:r>
                        <a:rPr lang="en-US" sz="1200" baseline="0" dirty="0" smtClean="0"/>
                        <a:t> and  lacked sufficient  knowledge of the material.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74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994270"/>
              </p:ext>
            </p:extLst>
          </p:nvPr>
        </p:nvGraphicFramePr>
        <p:xfrm>
          <a:off x="175394" y="126879"/>
          <a:ext cx="8544711" cy="15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23"/>
                <a:gridCol w="4011083"/>
                <a:gridCol w="952500"/>
                <a:gridCol w="899583"/>
                <a:gridCol w="804334"/>
                <a:gridCol w="856688"/>
              </a:tblGrid>
              <a:tr h="48989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How much</a:t>
                      </a:r>
                      <a:r>
                        <a:rPr lang="en-US" sz="1200" baseline="0" dirty="0" smtClean="0"/>
                        <a:t> did each partner contribute to the group project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You</a:t>
                      </a:r>
                    </a:p>
                    <a:p>
                      <a:r>
                        <a:rPr lang="en-US" sz="1200" dirty="0" smtClean="0"/>
                        <a:t>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</a:p>
                    <a:p>
                      <a:r>
                        <a:rPr lang="en-US" sz="1200" dirty="0" smtClean="0"/>
                        <a:t>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</a:p>
                    <a:p>
                      <a:r>
                        <a:rPr lang="en-US" sz="1200" dirty="0" smtClean="0"/>
                        <a:t>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</a:p>
                    <a:p>
                      <a:r>
                        <a:rPr lang="en-US" sz="1200" dirty="0" smtClean="0"/>
                        <a:t>________</a:t>
                      </a:r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Expectations – Did most of the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Met Expectations – Did their fair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  <a:tr h="3499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Below Expectations - Slacker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Group Projects</a:t>
            </a:r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789" y="863832"/>
            <a:ext cx="165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Story Board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14789" y="1936751"/>
            <a:ext cx="2172270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ID Key Issue</a:t>
            </a:r>
          </a:p>
          <a:p>
            <a:r>
              <a:rPr lang="en-US" dirty="0">
                <a:solidFill>
                  <a:schemeClr val="tx1"/>
                </a:solidFill>
              </a:rPr>
              <a:t>Background  Info</a:t>
            </a:r>
          </a:p>
          <a:p>
            <a:r>
              <a:rPr lang="en-US" dirty="0">
                <a:solidFill>
                  <a:schemeClr val="tx1"/>
                </a:solidFill>
              </a:rPr>
              <a:t>5 W’s</a:t>
            </a:r>
          </a:p>
          <a:p>
            <a:r>
              <a:rPr lang="en-US" dirty="0">
                <a:solidFill>
                  <a:schemeClr val="tx1"/>
                </a:solidFill>
              </a:rPr>
              <a:t>Interpretations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784" y="1567419"/>
            <a:ext cx="135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189" y="1567419"/>
            <a:ext cx="179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Interpretation #1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43505" y="1567419"/>
            <a:ext cx="179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Interpretation #2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2336" y="1567419"/>
            <a:ext cx="107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222" y="3608917"/>
            <a:ext cx="2559264" cy="269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Rob tells bad jokes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He says things he thinks</a:t>
            </a:r>
          </a:p>
          <a:p>
            <a:pPr>
              <a:lnSpc>
                <a:spcPct val="80000"/>
              </a:lnSpc>
            </a:pPr>
            <a:r>
              <a:rPr lang="en-US" dirty="0"/>
              <a:t> </a:t>
            </a:r>
            <a:r>
              <a:rPr lang="en-US" dirty="0" smtClean="0"/>
              <a:t> are clever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Nobody really laughs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Says inappropriate things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He isn’t funny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He is funny, but </a:t>
            </a:r>
          </a:p>
          <a:p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  I don’t get his jokes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08768" y="3481917"/>
            <a:ext cx="2890410" cy="1209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He isn’t funny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Supporting Data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 Students don’t laugh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Interpretation based on data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- He isn’t funny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50018" y="4832508"/>
            <a:ext cx="2890410" cy="214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He is funny, but </a:t>
            </a:r>
          </a:p>
          <a:p>
            <a:r>
              <a:rPr lang="en-US" dirty="0">
                <a:solidFill>
                  <a:srgbClr val="008000"/>
                </a:solidFill>
              </a:rPr>
              <a:t>   I don’t get his </a:t>
            </a:r>
            <a:r>
              <a:rPr lang="en-US" dirty="0" smtClean="0">
                <a:solidFill>
                  <a:srgbClr val="008000"/>
                </a:solidFill>
              </a:rPr>
              <a:t>jokes</a:t>
            </a:r>
            <a:endParaRPr lang="en-US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smtClean="0"/>
              <a:t>Supporting Data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John &amp; Dave laugh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Interpretation based on data</a:t>
            </a:r>
          </a:p>
          <a:p>
            <a:r>
              <a:rPr lang="en-US" dirty="0"/>
              <a:t>- </a:t>
            </a:r>
            <a:r>
              <a:rPr lang="en-US" dirty="0">
                <a:solidFill>
                  <a:srgbClr val="008000"/>
                </a:solidFill>
              </a:rPr>
              <a:t>He is funny, but </a:t>
            </a:r>
          </a:p>
          <a:p>
            <a:r>
              <a:rPr lang="en-US" dirty="0">
                <a:solidFill>
                  <a:srgbClr val="008000"/>
                </a:solidFill>
              </a:rPr>
              <a:t>   I don’t get his </a:t>
            </a:r>
            <a:r>
              <a:rPr lang="en-US" dirty="0" smtClean="0">
                <a:solidFill>
                  <a:srgbClr val="008000"/>
                </a:solidFill>
              </a:rPr>
              <a:t>jokes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36951" y="3608917"/>
            <a:ext cx="3092613" cy="3305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Summarize Arguments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dirty="0" smtClean="0"/>
              <a:t>Funny </a:t>
            </a:r>
            <a:r>
              <a:rPr lang="en-US" dirty="0" err="1" smtClean="0"/>
              <a:t>vs</a:t>
            </a:r>
            <a:r>
              <a:rPr lang="en-US" dirty="0" smtClean="0"/>
              <a:t> Not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Societal Implications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Family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  (people avoid him)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Mitigation Options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Buy him comedy lessons ($$)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Avoid Him (</a:t>
            </a:r>
            <a:r>
              <a:rPr lang="en-US" dirty="0"/>
              <a:t>$)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Feign laughter ($$)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Tell him not to tell jokes ($$$)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11019" y="1936751"/>
            <a:ext cx="2096424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Possible </a:t>
            </a:r>
            <a:r>
              <a:rPr lang="en-US" dirty="0" smtClean="0">
                <a:solidFill>
                  <a:schemeClr val="tx1"/>
                </a:solidFill>
              </a:rPr>
              <a:t>Option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Supporting Data</a:t>
            </a:r>
          </a:p>
          <a:p>
            <a:r>
              <a:rPr lang="en-US" dirty="0">
                <a:solidFill>
                  <a:schemeClr val="tx1"/>
                </a:solidFill>
              </a:rPr>
              <a:t>Interpretation</a:t>
            </a:r>
          </a:p>
          <a:p>
            <a:r>
              <a:rPr lang="en-US" dirty="0">
                <a:solidFill>
                  <a:schemeClr val="tx1"/>
                </a:solidFill>
              </a:rPr>
              <a:t>Caveats?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31403" y="1936751"/>
            <a:ext cx="2134388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Possible </a:t>
            </a:r>
            <a:r>
              <a:rPr lang="en-US" dirty="0" smtClean="0">
                <a:solidFill>
                  <a:schemeClr val="tx1"/>
                </a:solidFill>
              </a:rPr>
              <a:t>Option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Supporting Data</a:t>
            </a:r>
          </a:p>
          <a:p>
            <a:r>
              <a:rPr lang="en-US" dirty="0">
                <a:solidFill>
                  <a:schemeClr val="tx1"/>
                </a:solidFill>
              </a:rPr>
              <a:t>Interpretation</a:t>
            </a:r>
          </a:p>
          <a:p>
            <a:r>
              <a:rPr lang="en-US" dirty="0">
                <a:solidFill>
                  <a:schemeClr val="tx1"/>
                </a:solidFill>
              </a:rPr>
              <a:t>Caveats?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89750" y="1936751"/>
            <a:ext cx="2153325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Summarize Causes</a:t>
            </a:r>
          </a:p>
          <a:p>
            <a:r>
              <a:rPr lang="en-US" dirty="0">
                <a:solidFill>
                  <a:srgbClr val="000000"/>
                </a:solidFill>
              </a:rPr>
              <a:t>Societal Implications</a:t>
            </a:r>
          </a:p>
          <a:p>
            <a:r>
              <a:rPr lang="en-US" dirty="0">
                <a:solidFill>
                  <a:srgbClr val="000000"/>
                </a:solidFill>
              </a:rPr>
              <a:t>Mitigation Options</a:t>
            </a:r>
          </a:p>
          <a:p>
            <a:r>
              <a:rPr lang="en-US" dirty="0">
                <a:solidFill>
                  <a:srgbClr val="000000"/>
                </a:solidFill>
              </a:rPr>
              <a:t>What to </a:t>
            </a:r>
            <a:r>
              <a:rPr lang="en-US" dirty="0" smtClean="0">
                <a:solidFill>
                  <a:srgbClr val="000000"/>
                </a:solidFill>
              </a:rPr>
              <a:t>do?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9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43" y="1542061"/>
            <a:ext cx="7817557" cy="53159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789" y="127920"/>
            <a:ext cx="8884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City of New Orleans (Example)</a:t>
            </a:r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2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Group Projects</a:t>
            </a:r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9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789" y="863832"/>
            <a:ext cx="355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Story Board – New Orleans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14789" y="1936751"/>
            <a:ext cx="2172270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ID Key Issue</a:t>
            </a:r>
          </a:p>
          <a:p>
            <a:r>
              <a:rPr lang="en-US" dirty="0">
                <a:solidFill>
                  <a:schemeClr val="tx1"/>
                </a:solidFill>
              </a:rPr>
              <a:t>Background  Info</a:t>
            </a:r>
          </a:p>
          <a:p>
            <a:r>
              <a:rPr lang="en-US" dirty="0">
                <a:solidFill>
                  <a:schemeClr val="tx1"/>
                </a:solidFill>
              </a:rPr>
              <a:t>5 W’s</a:t>
            </a:r>
          </a:p>
          <a:p>
            <a:r>
              <a:rPr lang="en-US" dirty="0">
                <a:solidFill>
                  <a:schemeClr val="tx1"/>
                </a:solidFill>
              </a:rPr>
              <a:t>Interpretations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784" y="1567419"/>
            <a:ext cx="135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6189" y="1567419"/>
            <a:ext cx="179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Interpretation #1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43505" y="1567419"/>
            <a:ext cx="179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Interpretation #2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62336" y="1567419"/>
            <a:ext cx="107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11019" y="1936751"/>
            <a:ext cx="2096424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Possible </a:t>
            </a:r>
            <a:r>
              <a:rPr lang="en-US" dirty="0" smtClean="0">
                <a:solidFill>
                  <a:schemeClr val="tx1"/>
                </a:solidFill>
              </a:rPr>
              <a:t>Option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Supporting Data</a:t>
            </a:r>
          </a:p>
          <a:p>
            <a:r>
              <a:rPr lang="en-US" dirty="0">
                <a:solidFill>
                  <a:schemeClr val="tx1"/>
                </a:solidFill>
              </a:rPr>
              <a:t>Interpretation</a:t>
            </a:r>
          </a:p>
          <a:p>
            <a:r>
              <a:rPr lang="en-US" dirty="0">
                <a:solidFill>
                  <a:schemeClr val="tx1"/>
                </a:solidFill>
              </a:rPr>
              <a:t>Caveats?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31403" y="1936751"/>
            <a:ext cx="2134388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Possible </a:t>
            </a:r>
            <a:r>
              <a:rPr lang="en-US" dirty="0" smtClean="0">
                <a:solidFill>
                  <a:schemeClr val="tx1"/>
                </a:solidFill>
              </a:rPr>
              <a:t>Option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Supporting Data</a:t>
            </a:r>
          </a:p>
          <a:p>
            <a:r>
              <a:rPr lang="en-US" dirty="0">
                <a:solidFill>
                  <a:schemeClr val="tx1"/>
                </a:solidFill>
              </a:rPr>
              <a:t>Interpretation</a:t>
            </a:r>
          </a:p>
          <a:p>
            <a:r>
              <a:rPr lang="en-US" dirty="0">
                <a:solidFill>
                  <a:schemeClr val="tx1"/>
                </a:solidFill>
              </a:rPr>
              <a:t>Caveats?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89750" y="1936751"/>
            <a:ext cx="2153325" cy="14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Summarize Causes</a:t>
            </a:r>
          </a:p>
          <a:p>
            <a:r>
              <a:rPr lang="en-US" dirty="0">
                <a:solidFill>
                  <a:srgbClr val="000000"/>
                </a:solidFill>
              </a:rPr>
              <a:t>Societal Implications</a:t>
            </a:r>
          </a:p>
          <a:p>
            <a:r>
              <a:rPr lang="en-US" dirty="0">
                <a:solidFill>
                  <a:srgbClr val="000000"/>
                </a:solidFill>
              </a:rPr>
              <a:t>Mitigation Options</a:t>
            </a:r>
          </a:p>
          <a:p>
            <a:r>
              <a:rPr lang="en-US" dirty="0">
                <a:solidFill>
                  <a:srgbClr val="000000"/>
                </a:solidFill>
              </a:rPr>
              <a:t>What to </a:t>
            </a:r>
            <a:r>
              <a:rPr lang="en-US" dirty="0" smtClean="0">
                <a:solidFill>
                  <a:srgbClr val="000000"/>
                </a:solidFill>
              </a:rPr>
              <a:t>do?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6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958</Words>
  <Application>Microsoft Macintosh PowerPoint</Application>
  <PresentationFormat>On-screen Show (4:3)</PresentationFormat>
  <Paragraphs>290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user</cp:lastModifiedBy>
  <cp:revision>47</cp:revision>
  <dcterms:created xsi:type="dcterms:W3CDTF">2012-11-18T12:07:10Z</dcterms:created>
  <dcterms:modified xsi:type="dcterms:W3CDTF">2016-04-14T14:07:27Z</dcterms:modified>
</cp:coreProperties>
</file>