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7" r:id="rId2"/>
    <p:sldMasterId id="2147483749" r:id="rId3"/>
  </p:sldMasterIdLst>
  <p:notesMasterIdLst>
    <p:notesMasterId r:id="rId19"/>
  </p:notesMasterIdLst>
  <p:sldIdLst>
    <p:sldId id="257" r:id="rId4"/>
    <p:sldId id="259" r:id="rId5"/>
    <p:sldId id="323" r:id="rId6"/>
    <p:sldId id="290" r:id="rId7"/>
    <p:sldId id="332" r:id="rId8"/>
    <p:sldId id="324" r:id="rId9"/>
    <p:sldId id="304" r:id="rId10"/>
    <p:sldId id="326" r:id="rId11"/>
    <p:sldId id="328" r:id="rId12"/>
    <p:sldId id="325" r:id="rId13"/>
    <p:sldId id="329" r:id="rId14"/>
    <p:sldId id="327" r:id="rId15"/>
    <p:sldId id="330" r:id="rId16"/>
    <p:sldId id="331" r:id="rId17"/>
    <p:sldId id="32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099F2-2D9F-4BEE-833B-3DD91AFD522B}" type="datetimeFigureOut">
              <a:rPr lang="en-US" smtClean="0"/>
              <a:t>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2991A-6F2F-41BD-8EC6-A9BE90CC6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7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fld id="{83A41B9B-8D56-4B79-BB88-A0A5A17ECF83}" type="slidenum">
              <a:rPr lang="en-US" altLang="en-US" sz="1200">
                <a:solidFill>
                  <a:prstClr val="black"/>
                </a:solidFill>
              </a:rPr>
              <a:pPr/>
              <a:t>14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B4DCFA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B4DCF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3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6EE05-4DC6-43BE-82D5-8550510599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F1496-3A02-453B-8FCC-109AF601E2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6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C6EAD-DA7E-49C3-88AD-75548AD9D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63E4A-96C5-4AB1-A750-9A7C48683F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D5E96-F87A-4189-9345-70533B670C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8D191-581F-49B4-8097-6811A396C4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0610A-07DE-463F-9AA9-3CB2F73A5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AB12D-DAD9-4B06-BC1E-A382C9014B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C9E61-161C-4CD0-9276-8F9435A65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99A8C-C9EB-4004-B275-7FE98194A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D2906-D701-4688-9ABD-2CC677B1D8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5F392-CC12-4283-B9C8-95459C17A5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42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B48F8-3579-4FAC-8997-5ED49828BD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29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6A349-84BD-42B1-A007-5BDD0C5588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39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469F4-0FAD-466B-B08E-5C77B26E3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1264F-9427-40FA-8091-714E9F4391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14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2C234-87A2-4E9B-ACD6-0FDC40D16D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09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DF0DF-3E2F-406D-BEA1-C50418610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64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B4DCFA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B4DCF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043E-ACFE-42C5-88D8-6F4F4E6E3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9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1DB1F-FD95-44CF-AA1C-BE94BD5E12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14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AD55E-2995-46D7-95E6-A10D025F3D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94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22E18-ACA7-4796-AB77-9D26A0D6A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0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1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2/4/16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40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1D0CA7-D5EF-4C23-B2F0-0AA3DE7FAFE4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5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D31005-4F01-48F6-A688-34FFEA8CEE3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7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0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324" y="609600"/>
            <a:ext cx="8572876" cy="68580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smtClean="0"/>
              <a:t>WEEK 2 – CLASS 2:</a:t>
            </a:r>
            <a:br>
              <a:rPr lang="en-US" sz="3600" dirty="0" smtClean="0"/>
            </a:br>
            <a:r>
              <a:rPr lang="en-US" sz="3600" dirty="0" smtClean="0"/>
              <a:t>COMMUNITY-BASED ARCHAEOLOGY – </a:t>
            </a:r>
            <a:br>
              <a:rPr lang="en-US" sz="3600" dirty="0" smtClean="0"/>
            </a:br>
            <a:r>
              <a:rPr lang="en-US" sz="3600" dirty="0" smtClean="0"/>
              <a:t>THE ARCHAEOLOGY OF THE 21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CENTURY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91" b="6799"/>
          <a:stretch/>
        </p:blipFill>
        <p:spPr>
          <a:xfrm>
            <a:off x="556622" y="2362199"/>
            <a:ext cx="7825377" cy="4044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47199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prstClr val="white"/>
                </a:solidFill>
              </a:rPr>
              <a:t>Topics for Today’s Discussion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5171182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The need for community-based archaeology</a:t>
            </a: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What is community-based archaeology?</a:t>
            </a: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Examples: </a:t>
            </a:r>
            <a:r>
              <a:rPr lang="en-US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Atalay’s</a:t>
            </a: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Çatalhöyük</a:t>
            </a: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Project and </a:t>
            </a:r>
          </a:p>
          <a:p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	the URI-GSO and NITHPO’s Project</a:t>
            </a: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990600"/>
            <a:ext cx="7696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150 two- to three-foot-high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piles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a two-acre area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is location of two “battles” of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17th century King Philip's War, a bloody conflict between New England's colonists and the Wampanoag tribe and its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allies, as well as an ancient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ceremonial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place.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very, very sensitive area for 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." 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Doug Harris, NITHPO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12520"/>
            <a:ext cx="2921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45720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Nipsachuck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Hill &amp; Swamp, North Smithfield, RI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51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609600"/>
            <a:ext cx="70104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COMMUNITY-BASED ARCHAEOLOGY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(Community-Based Participatory Research – CBPR)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599"/>
            <a:ext cx="6105297" cy="46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228600"/>
            <a:ext cx="70104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COMMUNITY-BASED ARCHAEOLOGY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(Community-Based Participatory Research – CBPR)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19200"/>
            <a:ext cx="48768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community work together as equal partners &amp; participants in all aspects of project</a:t>
            </a:r>
          </a:p>
          <a:p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Ethical, rigorous research conducted in harmony with core Tribal values &amp; with Tribal and science research goals given equal priority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Fosters shared decision-making, frequent communication, open &amp; respectful dialog, and long-term community research capacity</a:t>
            </a:r>
          </a:p>
          <a:p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interpreted from a “braided knowledge” perspective with community knowledge intertwined with archaeological data to create new, richly-textured interpretations of the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r="38732"/>
          <a:stretch/>
        </p:blipFill>
        <p:spPr>
          <a:xfrm>
            <a:off x="5228376" y="1371600"/>
            <a:ext cx="334503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Users\DSR\Pictures\2015-01-18 iPhone_pics\iPhone_pics 6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0"/>
          <a:stretch>
            <a:fillRect/>
          </a:stretch>
        </p:blipFill>
        <p:spPr bwMode="auto">
          <a:xfrm>
            <a:off x="7213600" y="2022475"/>
            <a:ext cx="1258888" cy="222250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587" y="414516"/>
            <a:ext cx="8383588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BOEM  -  URI-GSO  -  NITHPO</a:t>
            </a:r>
            <a:endParaRPr lang="en-US" sz="2400" b="1" dirty="0" smtClean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Submerged </a:t>
            </a:r>
            <a:r>
              <a:rPr lang="en-US" sz="2400" dirty="0" err="1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Paleocultural</a:t>
            </a: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Landscapes Project </a:t>
            </a:r>
            <a:endParaRPr lang="en-US" sz="2400" dirty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Approach</a:t>
            </a:r>
            <a:endParaRPr lang="en-US" sz="2000" dirty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Macintosh HD:Users:moniquelafrance:Documents:BOEM_Archeology_project:Logos:BOEM_Colo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5724525"/>
            <a:ext cx="17795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Macintosh HD:Users:moniquelafrance:Documents:BOEM_Archeology_project:Logos:crmc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"/>
          <a:stretch>
            <a:fillRect/>
          </a:stretch>
        </p:blipFill>
        <p:spPr bwMode="auto">
          <a:xfrm>
            <a:off x="5002213" y="5724525"/>
            <a:ext cx="15970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8625" r="10860" b="3935"/>
          <a:stretch>
            <a:fillRect/>
          </a:stretch>
        </p:blipFill>
        <p:spPr bwMode="auto">
          <a:xfrm>
            <a:off x="2244725" y="5729288"/>
            <a:ext cx="26654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6" name="Straight Connector 9"/>
          <p:cNvCxnSpPr>
            <a:cxnSpLocks noChangeShapeType="1"/>
          </p:cNvCxnSpPr>
          <p:nvPr/>
        </p:nvCxnSpPr>
        <p:spPr bwMode="auto">
          <a:xfrm>
            <a:off x="360363" y="5557838"/>
            <a:ext cx="84375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7" name="Straight Connector 11"/>
          <p:cNvCxnSpPr>
            <a:cxnSpLocks noChangeShapeType="1"/>
          </p:cNvCxnSpPr>
          <p:nvPr/>
        </p:nvCxnSpPr>
        <p:spPr bwMode="auto">
          <a:xfrm>
            <a:off x="355600" y="1866900"/>
            <a:ext cx="84375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8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5" t="28889" r="9177" b="51392"/>
          <a:stretch>
            <a:fillRect/>
          </a:stretch>
        </p:blipFill>
        <p:spPr bwMode="auto">
          <a:xfrm>
            <a:off x="676275" y="5729288"/>
            <a:ext cx="14605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r="18066"/>
          <a:stretch>
            <a:fillRect/>
          </a:stretch>
        </p:blipFill>
        <p:spPr bwMode="auto">
          <a:xfrm>
            <a:off x="2878138" y="2022475"/>
            <a:ext cx="1803400" cy="2233613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"/>
          <a:stretch>
            <a:fillRect/>
          </a:stretch>
        </p:blipFill>
        <p:spPr bwMode="auto">
          <a:xfrm>
            <a:off x="6003925" y="2027238"/>
            <a:ext cx="1373188" cy="223520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/>
          <a:stretch>
            <a:fillRect/>
          </a:stretch>
        </p:blipFill>
        <p:spPr bwMode="auto">
          <a:xfrm>
            <a:off x="631825" y="2022475"/>
            <a:ext cx="2190750" cy="2176463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3781" r="9773" b="36838"/>
          <a:stretch>
            <a:fillRect/>
          </a:stretch>
        </p:blipFill>
        <p:spPr bwMode="auto">
          <a:xfrm>
            <a:off x="636588" y="4244975"/>
            <a:ext cx="7839075" cy="113030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4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5"/>
          <a:stretch>
            <a:fillRect/>
          </a:stretch>
        </p:blipFill>
        <p:spPr bwMode="auto">
          <a:xfrm>
            <a:off x="4645025" y="2027238"/>
            <a:ext cx="1312863" cy="2176462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6588" y="4203700"/>
            <a:ext cx="5243512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dirty="0">
                <a:solidFill>
                  <a:srgbClr val="333399">
                    <a:lumMod val="75000"/>
                  </a:srgbClr>
                </a:solidFill>
              </a:rPr>
              <a:t>“May our work succeed, because all of our hearts and spirits request it to be so.”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i="1" dirty="0">
                <a:solidFill>
                  <a:srgbClr val="333399">
                    <a:lumMod val="75000"/>
                  </a:srgbClr>
                </a:solidFill>
              </a:rPr>
              <a:t>-Doug Harris (NITHPO)</a:t>
            </a:r>
            <a:endParaRPr lang="en-US" sz="600" b="1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1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52600"/>
            <a:ext cx="3448050" cy="4597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4266" y="762000"/>
            <a:ext cx="7658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BOEM-URI-NITHPO Submerged Paleo-Cultural Landscapes Project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1676400"/>
            <a:ext cx="4876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opportunity for respectful dialog &amp; collaboration between agency-science-Tribal research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geospatial predictive model combining science and Tribal oral history to assist in locating submerged Native American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“Best Practices” protocols for a collaborative approach to identifying and protecting submerged ancient Native American cultural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and enhance capacity for agency-science-Tribal partners to work together more effectively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52500" y="68580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Last Class…</a:t>
            </a: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r>
              <a:rPr lang="en-US" sz="2800" b="1" u="sng" dirty="0" smtClean="0">
                <a:solidFill>
                  <a:prstClr val="white"/>
                </a:solidFill>
              </a:rPr>
              <a:t>Archaeology as a “Lens” for Viewing the Past</a:t>
            </a:r>
            <a:endParaRPr lang="en-US" sz="2800" b="1" u="sng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r="4805"/>
          <a:stretch/>
        </p:blipFill>
        <p:spPr>
          <a:xfrm>
            <a:off x="1295400" y="2159820"/>
            <a:ext cx="6838324" cy="43933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32359" y="2209800"/>
            <a:ext cx="43735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smtClean="0">
                <a:solidFill>
                  <a:schemeClr val="accent5">
                    <a:lumMod val="50000"/>
                  </a:schemeClr>
                </a:solidFill>
              </a:rPr>
              <a:t>Archaeology’s Downsides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estern-culture bias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e-emphasis on humanity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ifficult to integrate with Tribal oral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3-www.craveonline.com/assets/uploads/2012/08/file_193627_0_Indiana_Jones_Blu-Ray_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801496" cy="326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“You Don’t Know the Half of it…”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1000" y="132502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hlink"/>
                </a:solidFill>
              </a:rPr>
              <a:t>Questions, Discussion &amp; Cell Phone Break</a:t>
            </a:r>
            <a:endParaRPr lang="en-US" alt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4" y="3198639"/>
            <a:ext cx="2862429" cy="304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073" y="3200400"/>
            <a:ext cx="445614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1" y="720803"/>
            <a:ext cx="3054622" cy="230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70" y="737651"/>
            <a:ext cx="1780338" cy="228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43" y="720803"/>
            <a:ext cx="2217559" cy="22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1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0" y="152400"/>
            <a:ext cx="896910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6428601"/>
            <a:ext cx="61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(Mid-1870s photo of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pile of American bison skulls waiting to be ground for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fertilizer).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1091148"/>
            <a:ext cx="3962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1990, when the </a:t>
            </a:r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American Graves Protection and Repatriation Act (NAGPRA)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passed, the skeletal remains of nearly 200,000 individual Native Americans were stored in collections of 700 museum and federal agency repositories across the United States. </a:t>
            </a:r>
          </a:p>
          <a:p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2000, only 10% of these remains had been repatriated. </a:t>
            </a:r>
          </a:p>
          <a:p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2014, the remains of over 50,000 individuals were still awaiting repatriation.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0890" cy="548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i.ytimg.com/vi/k0GZIg8pvjM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2209800"/>
            <a:ext cx="2641601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976" y="5417403"/>
            <a:ext cx="23583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Charlestown, RI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July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14, 2003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685800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Narragansett Indian Tribe Smoke-Shop Raid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06" y="1447800"/>
            <a:ext cx="1794094" cy="179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61" y="1447800"/>
            <a:ext cx="2746939" cy="179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13" y="1447800"/>
            <a:ext cx="2749987" cy="179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61" y="3449197"/>
            <a:ext cx="2749987" cy="17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58833"/>
            <a:ext cx="2648706" cy="174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13" y="3458833"/>
            <a:ext cx="1914829" cy="171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8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1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499</Words>
  <Application>Microsoft Macintosh PowerPoint</Application>
  <PresentationFormat>On-screen Show (4:3)</PresentationFormat>
  <Paragraphs>67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Flow</vt:lpstr>
      <vt:lpstr>Blank Presentation</vt:lpstr>
      <vt:lpstr>1_Blank Presentation</vt:lpstr>
      <vt:lpstr>WEEK 2 – CLASS 2: COMMUNITY-BASED ARCHAEOLOGY –  THE ARCHAEOLOGY OF THE 21st CENTURY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2 – CLASS 1: INTRODUCTION TO ARCHAEOLOGY</dc:title>
  <dc:creator>DSR</dc:creator>
  <cp:lastModifiedBy>user</cp:lastModifiedBy>
  <cp:revision>53</cp:revision>
  <dcterms:created xsi:type="dcterms:W3CDTF">2016-02-02T01:43:50Z</dcterms:created>
  <dcterms:modified xsi:type="dcterms:W3CDTF">2016-02-04T14:48:02Z</dcterms:modified>
</cp:coreProperties>
</file>