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76" r:id="rId4"/>
    <p:sldId id="265" r:id="rId5"/>
    <p:sldId id="278" r:id="rId6"/>
    <p:sldId id="279" r:id="rId7"/>
    <p:sldId id="267" r:id="rId8"/>
    <p:sldId id="264" r:id="rId9"/>
    <p:sldId id="263" r:id="rId10"/>
    <p:sldId id="269" r:id="rId11"/>
    <p:sldId id="270" r:id="rId12"/>
    <p:sldId id="272" r:id="rId13"/>
    <p:sldId id="271" r:id="rId14"/>
    <p:sldId id="273" r:id="rId15"/>
    <p:sldId id="275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1684A"/>
    <a:srgbClr val="B7896C"/>
    <a:srgbClr val="DE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6" autoAdjust="0"/>
    <p:restoredTop sz="94660"/>
  </p:normalViewPr>
  <p:slideViewPr>
    <p:cSldViewPr snapToGrid="0">
      <p:cViewPr>
        <p:scale>
          <a:sx n="95" d="100"/>
          <a:sy n="95" d="100"/>
        </p:scale>
        <p:origin x="-12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04EF0-9F56-6B4E-9C34-CB0B40E3E825}" type="datetimeFigureOut">
              <a:rPr lang="en-US" smtClean="0"/>
              <a:t>2/11/16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5B9F9-8915-9640-A04E-273C6B73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4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5B9F9-8915-9640-A04E-273C6B739B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2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1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0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44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13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1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5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8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9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2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7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5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96EF-EBBE-5E4F-88F0-65C512E7591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91777" y="131334"/>
            <a:ext cx="18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Group Jigsaw</a:t>
            </a:r>
            <a:endParaRPr lang="en-US" sz="2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0" y="730885"/>
            <a:ext cx="908453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4 Groups of 5-6 people</a:t>
            </a:r>
          </a:p>
          <a:p>
            <a:endParaRPr lang="en-US" sz="2200" dirty="0"/>
          </a:p>
          <a:p>
            <a:r>
              <a:rPr lang="en-US" sz="2200" dirty="0" smtClean="0"/>
              <a:t>Select a Topic/Question</a:t>
            </a:r>
          </a:p>
          <a:p>
            <a:endParaRPr lang="en-US" sz="2200" dirty="0"/>
          </a:p>
          <a:p>
            <a:r>
              <a:rPr lang="en-US" sz="2200" dirty="0" smtClean="0"/>
              <a:t>Discuss for 15 minutes</a:t>
            </a:r>
          </a:p>
          <a:p>
            <a:endParaRPr lang="en-US" sz="2200" dirty="0"/>
          </a:p>
          <a:p>
            <a:r>
              <a:rPr lang="en-US" sz="2200" dirty="0" smtClean="0"/>
              <a:t>Report out group discussion (each person in the group presents a topic below)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1) Statement of the problem/issue.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2) How the issue was addressed or solved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3) What are the </a:t>
            </a:r>
            <a:r>
              <a:rPr lang="en-US" sz="2200" b="1" dirty="0" smtClean="0"/>
              <a:t>positive</a:t>
            </a:r>
            <a:r>
              <a:rPr lang="en-US" sz="2200" dirty="0" smtClean="0"/>
              <a:t> aspects </a:t>
            </a:r>
            <a:r>
              <a:rPr lang="en-US" sz="2200" dirty="0"/>
              <a:t>t</a:t>
            </a:r>
            <a:r>
              <a:rPr lang="en-US" sz="2200" dirty="0" smtClean="0"/>
              <a:t>o the solution 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or things you are certain about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4) </a:t>
            </a:r>
            <a:r>
              <a:rPr lang="en-US" sz="2200" dirty="0"/>
              <a:t>What are the </a:t>
            </a:r>
            <a:r>
              <a:rPr lang="en-US" sz="2200" b="1" dirty="0"/>
              <a:t>n</a:t>
            </a:r>
            <a:r>
              <a:rPr lang="en-US" sz="2200" b="1" dirty="0" smtClean="0"/>
              <a:t>egative</a:t>
            </a:r>
            <a:r>
              <a:rPr lang="en-US" sz="2200" dirty="0" smtClean="0"/>
              <a:t> aspects to </a:t>
            </a:r>
            <a:r>
              <a:rPr lang="en-US" sz="2200" dirty="0"/>
              <a:t>the solution </a:t>
            </a:r>
          </a:p>
          <a:p>
            <a:r>
              <a:rPr lang="en-US" sz="2200" dirty="0"/>
              <a:t>		or things you are </a:t>
            </a:r>
            <a:r>
              <a:rPr lang="en-US" sz="2200" dirty="0" smtClean="0"/>
              <a:t>uncertain about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5) Any outstanding questions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280736" y="594894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any of your class notes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88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st_coa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3" y="986924"/>
            <a:ext cx="9144000" cy="3749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422468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East Coast Sea Level Rise Movie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216526" y="6167203"/>
            <a:ext cx="5521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cdebi.gso.uri.edu</a:t>
            </a:r>
            <a:r>
              <a:rPr lang="en-US" dirty="0"/>
              <a:t>/GCH103/videos/east_coast.mp4</a:t>
            </a:r>
          </a:p>
        </p:txBody>
      </p:sp>
    </p:spTree>
    <p:extLst>
      <p:ext uri="{BB962C8B-B14F-4D97-AF65-F5344CB8AC3E}">
        <p14:creationId xmlns:p14="http://schemas.microsoft.com/office/powerpoint/2010/main" val="47867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_nbay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7702"/>
            <a:ext cx="9144000" cy="5138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42648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Sea Level Change in Coastal Rhode Island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697788" y="6488668"/>
            <a:ext cx="612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cdebi.gso.uri.edu</a:t>
            </a:r>
            <a:r>
              <a:rPr lang="en-US" dirty="0"/>
              <a:t>/GCH103/videos/movie_nbay2.mp4</a:t>
            </a:r>
          </a:p>
        </p:txBody>
      </p:sp>
    </p:spTree>
    <p:extLst>
      <p:ext uri="{BB962C8B-B14F-4D97-AF65-F5344CB8AC3E}">
        <p14:creationId xmlns:p14="http://schemas.microsoft.com/office/powerpoint/2010/main" val="215761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44940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Paleo</a:t>
            </a:r>
            <a:r>
              <a:rPr lang="en-US" sz="2400" b="1" dirty="0" smtClean="0"/>
              <a:t>-Landscapes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6230" y="892175"/>
            <a:ext cx="2126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18,000 years ago</a:t>
            </a:r>
            <a:endParaRPr lang="en-US" sz="2200" dirty="0"/>
          </a:p>
        </p:txBody>
      </p:sp>
      <p:pic>
        <p:nvPicPr>
          <p:cNvPr id="2" name="Picture 1" descr="Screen Shot 2016-02-09 at 8.52.4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8" t="57416"/>
          <a:stretch/>
        </p:blipFill>
        <p:spPr>
          <a:xfrm>
            <a:off x="-25516" y="1841500"/>
            <a:ext cx="4394315" cy="3082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357" y="3680265"/>
            <a:ext cx="4665643" cy="307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26" y="0"/>
            <a:ext cx="4651374" cy="34885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8119" y="3717290"/>
            <a:ext cx="238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Boreal Woodland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08119" y="0"/>
            <a:ext cx="85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Tundra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>
            <a:off x="3079750" y="1744265"/>
            <a:ext cx="1412876" cy="10814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 flipV="1">
            <a:off x="3063875" y="3159125"/>
            <a:ext cx="1414482" cy="2057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19375" y="2254250"/>
            <a:ext cx="45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52172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www.esd.ornl.gov</a:t>
            </a:r>
            <a:r>
              <a:rPr lang="en-US" dirty="0"/>
              <a:t>/projects/</a:t>
            </a:r>
            <a:r>
              <a:rPr lang="en-US" dirty="0" err="1"/>
              <a:t>qen</a:t>
            </a:r>
            <a:r>
              <a:rPr lang="en-US" dirty="0"/>
              <a:t>/</a:t>
            </a:r>
            <a:r>
              <a:rPr lang="en-US" dirty="0" err="1"/>
              <a:t>new_na.html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6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44940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Paleo</a:t>
            </a:r>
            <a:r>
              <a:rPr lang="en-US" sz="2400" b="1" dirty="0" smtClean="0"/>
              <a:t>-Landscapes</a:t>
            </a:r>
            <a:endParaRPr lang="en-US" sz="2400" b="1" dirty="0"/>
          </a:p>
        </p:txBody>
      </p:sp>
      <p:pic>
        <p:nvPicPr>
          <p:cNvPr id="6" name="Picture 5" descr="Screen Shot 2016-02-09 at 8.49.32 AM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5" t="50786" r="1623"/>
          <a:stretch/>
        </p:blipFill>
        <p:spPr>
          <a:xfrm>
            <a:off x="637618" y="1904999"/>
            <a:ext cx="3521632" cy="3083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" y="733425"/>
            <a:ext cx="2126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13,000 years ago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357" y="3680265"/>
            <a:ext cx="4665643" cy="307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26" y="0"/>
            <a:ext cx="4651374" cy="3488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8119" y="3717290"/>
            <a:ext cx="238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Boreal Woodland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08119" y="0"/>
            <a:ext cx="85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Tundra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2905125" y="1744265"/>
            <a:ext cx="1587501" cy="859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1"/>
          </p:cNvCxnSpPr>
          <p:nvPr/>
        </p:nvCxnSpPr>
        <p:spPr>
          <a:xfrm flipH="1" flipV="1">
            <a:off x="3048000" y="2905125"/>
            <a:ext cx="1430357" cy="2311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59000" y="2047875"/>
            <a:ext cx="45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70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09 at 9.07.44 AM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-301625" y="1508125"/>
            <a:ext cx="431800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44940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Paleo</a:t>
            </a:r>
            <a:r>
              <a:rPr lang="en-US" sz="2400" b="1" dirty="0" smtClean="0"/>
              <a:t>-Landscapes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1480" y="733425"/>
            <a:ext cx="19832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8,000 years ago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08119" y="65087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Temperate Forest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05125" y="1744265"/>
            <a:ext cx="1587501" cy="859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778" t="7011" r="7607" b="7672"/>
          <a:stretch/>
        </p:blipFill>
        <p:spPr>
          <a:xfrm>
            <a:off x="4392576" y="1031874"/>
            <a:ext cx="4751424" cy="309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0875" y="1651000"/>
            <a:ext cx="45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4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11262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Paleo</a:t>
            </a:r>
            <a:r>
              <a:rPr lang="en-US" sz="2400" b="1" dirty="0" smtClean="0"/>
              <a:t>-Weather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30375" y="904875"/>
            <a:ext cx="20485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Katabatic </a:t>
            </a:r>
            <a:r>
              <a:rPr lang="en-US" sz="2200" dirty="0" err="1" smtClean="0"/>
              <a:t>WInds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095500" y="202645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Sheet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30900" y="1851025"/>
            <a:ext cx="1277626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Continental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Margin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701800" y="2330450"/>
            <a:ext cx="5727700" cy="3517900"/>
            <a:chOff x="1701800" y="2330450"/>
            <a:chExt cx="5727700" cy="3517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1800" y="2330450"/>
              <a:ext cx="5727700" cy="35179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>
              <a:off x="3127375" y="2730500"/>
              <a:ext cx="1365250" cy="4127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>
              <a:off x="3978275" y="2771775"/>
              <a:ext cx="1365250" cy="4127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 rot="3393974">
              <a:off x="4537075" y="3249296"/>
              <a:ext cx="1365250" cy="4127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 rot="3393974">
              <a:off x="5333651" y="3820972"/>
              <a:ext cx="482169" cy="4127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 rot="1803262">
              <a:off x="5587649" y="4054651"/>
              <a:ext cx="482169" cy="4127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99491" y="2509520"/>
            <a:ext cx="1056700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Cold/Dry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/>
              <a:t>Air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634695" y="3820160"/>
            <a:ext cx="1223412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Warm/Dry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/>
              <a:t>Air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17920" y="5648960"/>
            <a:ext cx="1234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&gt; 100  mph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26000" y="5547360"/>
            <a:ext cx="1351902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Antarctica &amp;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Greenland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2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08 at 12.24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01"/>
          <a:stretch/>
        </p:blipFill>
        <p:spPr>
          <a:xfrm>
            <a:off x="1075765" y="1608498"/>
            <a:ext cx="7664824" cy="4233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000" y="4577958"/>
            <a:ext cx="12681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Shoreline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12118" y="4772192"/>
            <a:ext cx="776941" cy="10458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075765" y="1619604"/>
            <a:ext cx="5184588" cy="2853765"/>
          </a:xfrm>
          <a:custGeom>
            <a:avLst/>
            <a:gdLst>
              <a:gd name="connsiteX0" fmla="*/ 0 w 3839882"/>
              <a:gd name="connsiteY0" fmla="*/ 2674471 h 2674471"/>
              <a:gd name="connsiteX1" fmla="*/ 254000 w 3839882"/>
              <a:gd name="connsiteY1" fmla="*/ 2554941 h 2674471"/>
              <a:gd name="connsiteX2" fmla="*/ 672353 w 3839882"/>
              <a:gd name="connsiteY2" fmla="*/ 2540000 h 2674471"/>
              <a:gd name="connsiteX3" fmla="*/ 1045882 w 3839882"/>
              <a:gd name="connsiteY3" fmla="*/ 2420471 h 2674471"/>
              <a:gd name="connsiteX4" fmla="*/ 1359647 w 3839882"/>
              <a:gd name="connsiteY4" fmla="*/ 2300941 h 2674471"/>
              <a:gd name="connsiteX5" fmla="*/ 1643529 w 3839882"/>
              <a:gd name="connsiteY5" fmla="*/ 2166471 h 2674471"/>
              <a:gd name="connsiteX6" fmla="*/ 1897529 w 3839882"/>
              <a:gd name="connsiteY6" fmla="*/ 2106706 h 2674471"/>
              <a:gd name="connsiteX7" fmla="*/ 2121647 w 3839882"/>
              <a:gd name="connsiteY7" fmla="*/ 2032000 h 2674471"/>
              <a:gd name="connsiteX8" fmla="*/ 2256117 w 3839882"/>
              <a:gd name="connsiteY8" fmla="*/ 1972235 h 2674471"/>
              <a:gd name="connsiteX9" fmla="*/ 2495176 w 3839882"/>
              <a:gd name="connsiteY9" fmla="*/ 1897529 h 2674471"/>
              <a:gd name="connsiteX10" fmla="*/ 2495176 w 3839882"/>
              <a:gd name="connsiteY10" fmla="*/ 1897529 h 2674471"/>
              <a:gd name="connsiteX11" fmla="*/ 2749176 w 3839882"/>
              <a:gd name="connsiteY11" fmla="*/ 2002118 h 2674471"/>
              <a:gd name="connsiteX12" fmla="*/ 2988235 w 3839882"/>
              <a:gd name="connsiteY12" fmla="*/ 2017059 h 2674471"/>
              <a:gd name="connsiteX13" fmla="*/ 3152588 w 3839882"/>
              <a:gd name="connsiteY13" fmla="*/ 1867647 h 2674471"/>
              <a:gd name="connsiteX14" fmla="*/ 3331882 w 3839882"/>
              <a:gd name="connsiteY14" fmla="*/ 1524000 h 2674471"/>
              <a:gd name="connsiteX15" fmla="*/ 3585882 w 3839882"/>
              <a:gd name="connsiteY15" fmla="*/ 1001059 h 2674471"/>
              <a:gd name="connsiteX16" fmla="*/ 3765176 w 3839882"/>
              <a:gd name="connsiteY16" fmla="*/ 642471 h 2674471"/>
              <a:gd name="connsiteX17" fmla="*/ 3795058 w 3839882"/>
              <a:gd name="connsiteY17" fmla="*/ 194235 h 2674471"/>
              <a:gd name="connsiteX18" fmla="*/ 3839882 w 3839882"/>
              <a:gd name="connsiteY18" fmla="*/ 0 h 2674471"/>
              <a:gd name="connsiteX0" fmla="*/ 0 w 5184588"/>
              <a:gd name="connsiteY0" fmla="*/ 0 h 2569882"/>
              <a:gd name="connsiteX1" fmla="*/ 1598706 w 5184588"/>
              <a:gd name="connsiteY1" fmla="*/ 2569882 h 2569882"/>
              <a:gd name="connsiteX2" fmla="*/ 2017059 w 5184588"/>
              <a:gd name="connsiteY2" fmla="*/ 2554941 h 2569882"/>
              <a:gd name="connsiteX3" fmla="*/ 2390588 w 5184588"/>
              <a:gd name="connsiteY3" fmla="*/ 2435412 h 2569882"/>
              <a:gd name="connsiteX4" fmla="*/ 2704353 w 5184588"/>
              <a:gd name="connsiteY4" fmla="*/ 2315882 h 2569882"/>
              <a:gd name="connsiteX5" fmla="*/ 2988235 w 5184588"/>
              <a:gd name="connsiteY5" fmla="*/ 2181412 h 2569882"/>
              <a:gd name="connsiteX6" fmla="*/ 3242235 w 5184588"/>
              <a:gd name="connsiteY6" fmla="*/ 2121647 h 2569882"/>
              <a:gd name="connsiteX7" fmla="*/ 3466353 w 5184588"/>
              <a:gd name="connsiteY7" fmla="*/ 2046941 h 2569882"/>
              <a:gd name="connsiteX8" fmla="*/ 3600823 w 5184588"/>
              <a:gd name="connsiteY8" fmla="*/ 1987176 h 2569882"/>
              <a:gd name="connsiteX9" fmla="*/ 3839882 w 5184588"/>
              <a:gd name="connsiteY9" fmla="*/ 1912470 h 2569882"/>
              <a:gd name="connsiteX10" fmla="*/ 3839882 w 5184588"/>
              <a:gd name="connsiteY10" fmla="*/ 1912470 h 2569882"/>
              <a:gd name="connsiteX11" fmla="*/ 4093882 w 5184588"/>
              <a:gd name="connsiteY11" fmla="*/ 2017059 h 2569882"/>
              <a:gd name="connsiteX12" fmla="*/ 4332941 w 5184588"/>
              <a:gd name="connsiteY12" fmla="*/ 2032000 h 2569882"/>
              <a:gd name="connsiteX13" fmla="*/ 4497294 w 5184588"/>
              <a:gd name="connsiteY13" fmla="*/ 1882588 h 2569882"/>
              <a:gd name="connsiteX14" fmla="*/ 4676588 w 5184588"/>
              <a:gd name="connsiteY14" fmla="*/ 1538941 h 2569882"/>
              <a:gd name="connsiteX15" fmla="*/ 4930588 w 5184588"/>
              <a:gd name="connsiteY15" fmla="*/ 1016000 h 2569882"/>
              <a:gd name="connsiteX16" fmla="*/ 5109882 w 5184588"/>
              <a:gd name="connsiteY16" fmla="*/ 657412 h 2569882"/>
              <a:gd name="connsiteX17" fmla="*/ 5139764 w 5184588"/>
              <a:gd name="connsiteY17" fmla="*/ 209176 h 2569882"/>
              <a:gd name="connsiteX18" fmla="*/ 5184588 w 5184588"/>
              <a:gd name="connsiteY18" fmla="*/ 14941 h 2569882"/>
              <a:gd name="connsiteX0" fmla="*/ 0 w 5184588"/>
              <a:gd name="connsiteY0" fmla="*/ 0 h 2853765"/>
              <a:gd name="connsiteX1" fmla="*/ 14941 w 5184588"/>
              <a:gd name="connsiteY1" fmla="*/ 2853765 h 2853765"/>
              <a:gd name="connsiteX2" fmla="*/ 2017059 w 5184588"/>
              <a:gd name="connsiteY2" fmla="*/ 2554941 h 2853765"/>
              <a:gd name="connsiteX3" fmla="*/ 2390588 w 5184588"/>
              <a:gd name="connsiteY3" fmla="*/ 2435412 h 2853765"/>
              <a:gd name="connsiteX4" fmla="*/ 2704353 w 5184588"/>
              <a:gd name="connsiteY4" fmla="*/ 2315882 h 2853765"/>
              <a:gd name="connsiteX5" fmla="*/ 2988235 w 5184588"/>
              <a:gd name="connsiteY5" fmla="*/ 2181412 h 2853765"/>
              <a:gd name="connsiteX6" fmla="*/ 3242235 w 5184588"/>
              <a:gd name="connsiteY6" fmla="*/ 2121647 h 2853765"/>
              <a:gd name="connsiteX7" fmla="*/ 3466353 w 5184588"/>
              <a:gd name="connsiteY7" fmla="*/ 2046941 h 2853765"/>
              <a:gd name="connsiteX8" fmla="*/ 3600823 w 5184588"/>
              <a:gd name="connsiteY8" fmla="*/ 1987176 h 2853765"/>
              <a:gd name="connsiteX9" fmla="*/ 3839882 w 5184588"/>
              <a:gd name="connsiteY9" fmla="*/ 1912470 h 2853765"/>
              <a:gd name="connsiteX10" fmla="*/ 3839882 w 5184588"/>
              <a:gd name="connsiteY10" fmla="*/ 1912470 h 2853765"/>
              <a:gd name="connsiteX11" fmla="*/ 4093882 w 5184588"/>
              <a:gd name="connsiteY11" fmla="*/ 2017059 h 2853765"/>
              <a:gd name="connsiteX12" fmla="*/ 4332941 w 5184588"/>
              <a:gd name="connsiteY12" fmla="*/ 2032000 h 2853765"/>
              <a:gd name="connsiteX13" fmla="*/ 4497294 w 5184588"/>
              <a:gd name="connsiteY13" fmla="*/ 1882588 h 2853765"/>
              <a:gd name="connsiteX14" fmla="*/ 4676588 w 5184588"/>
              <a:gd name="connsiteY14" fmla="*/ 1538941 h 2853765"/>
              <a:gd name="connsiteX15" fmla="*/ 4930588 w 5184588"/>
              <a:gd name="connsiteY15" fmla="*/ 1016000 h 2853765"/>
              <a:gd name="connsiteX16" fmla="*/ 5109882 w 5184588"/>
              <a:gd name="connsiteY16" fmla="*/ 657412 h 2853765"/>
              <a:gd name="connsiteX17" fmla="*/ 5139764 w 5184588"/>
              <a:gd name="connsiteY17" fmla="*/ 209176 h 2853765"/>
              <a:gd name="connsiteX18" fmla="*/ 5184588 w 5184588"/>
              <a:gd name="connsiteY18" fmla="*/ 14941 h 285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84588" h="2853765">
                <a:moveTo>
                  <a:pt x="0" y="0"/>
                </a:moveTo>
                <a:cubicBezTo>
                  <a:pt x="4980" y="951255"/>
                  <a:pt x="9961" y="1902510"/>
                  <a:pt x="14941" y="2853765"/>
                </a:cubicBezTo>
                <a:lnTo>
                  <a:pt x="2017059" y="2554941"/>
                </a:lnTo>
                <a:lnTo>
                  <a:pt x="2390588" y="2435412"/>
                </a:lnTo>
                <a:lnTo>
                  <a:pt x="2704353" y="2315882"/>
                </a:lnTo>
                <a:lnTo>
                  <a:pt x="2988235" y="2181412"/>
                </a:lnTo>
                <a:lnTo>
                  <a:pt x="3242235" y="2121647"/>
                </a:lnTo>
                <a:lnTo>
                  <a:pt x="3466353" y="2046941"/>
                </a:lnTo>
                <a:lnTo>
                  <a:pt x="3600823" y="1987176"/>
                </a:lnTo>
                <a:lnTo>
                  <a:pt x="3839882" y="1912470"/>
                </a:lnTo>
                <a:lnTo>
                  <a:pt x="3839882" y="1912470"/>
                </a:lnTo>
                <a:lnTo>
                  <a:pt x="4093882" y="2017059"/>
                </a:lnTo>
                <a:lnTo>
                  <a:pt x="4332941" y="2032000"/>
                </a:lnTo>
                <a:lnTo>
                  <a:pt x="4497294" y="1882588"/>
                </a:lnTo>
                <a:lnTo>
                  <a:pt x="4676588" y="1538941"/>
                </a:lnTo>
                <a:lnTo>
                  <a:pt x="4930588" y="1016000"/>
                </a:lnTo>
                <a:lnTo>
                  <a:pt x="5109882" y="657412"/>
                </a:lnTo>
                <a:lnTo>
                  <a:pt x="5139764" y="209176"/>
                </a:lnTo>
                <a:lnTo>
                  <a:pt x="5184588" y="14941"/>
                </a:lnTo>
              </a:path>
            </a:pathLst>
          </a:custGeom>
          <a:solidFill>
            <a:schemeClr val="accent1">
              <a:lumMod val="20000"/>
              <a:lumOff val="80000"/>
              <a:alpha val="49000"/>
            </a:schemeClr>
          </a:solidFill>
          <a:ln w="381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0" y="2366662"/>
            <a:ext cx="12323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Ice Sheet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3058" y="4040075"/>
            <a:ext cx="146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Exposed Land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90707" y="1583765"/>
            <a:ext cx="230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20,000 years ago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944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702" y="681790"/>
            <a:ext cx="895629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The oral history of the Narragansett’s does not include any mention of glaciers.</a:t>
            </a:r>
          </a:p>
          <a:p>
            <a:r>
              <a:rPr lang="en-US" dirty="0"/>
              <a:t> </a:t>
            </a:r>
            <a:r>
              <a:rPr lang="en-US" dirty="0" smtClean="0"/>
              <a:t>    From the material we have covered in class, provide an argument for or against this claim.</a:t>
            </a:r>
          </a:p>
          <a:p>
            <a:endParaRPr lang="en-US" dirty="0"/>
          </a:p>
          <a:p>
            <a:r>
              <a:rPr lang="en-US" dirty="0" smtClean="0"/>
              <a:t>2) Some people in class have expressed concern over the sea level rise and their homes. </a:t>
            </a:r>
          </a:p>
          <a:p>
            <a:r>
              <a:rPr lang="en-US" dirty="0"/>
              <a:t> </a:t>
            </a:r>
            <a:r>
              <a:rPr lang="en-US" dirty="0" smtClean="0"/>
              <a:t>   Do you think the people that inhabited the region within the past 20,000 years had similar  </a:t>
            </a:r>
          </a:p>
          <a:p>
            <a:r>
              <a:rPr lang="en-US" dirty="0"/>
              <a:t> </a:t>
            </a:r>
            <a:r>
              <a:rPr lang="en-US" dirty="0" smtClean="0"/>
              <a:t>   concerns?</a:t>
            </a:r>
          </a:p>
          <a:p>
            <a:r>
              <a:rPr lang="en-US" dirty="0"/>
              <a:t> </a:t>
            </a:r>
            <a:r>
              <a:rPr lang="en-US" dirty="0" smtClean="0"/>
              <a:t>    a. Calculate the rate of sea level rise since the Last Glacial Maximum.</a:t>
            </a:r>
          </a:p>
          <a:p>
            <a:r>
              <a:rPr lang="en-US" dirty="0" smtClean="0"/>
              <a:t>     b. Calculate the rate at which the shoreline would have advanced across the continental 	margin during this time of sea level rise.</a:t>
            </a:r>
          </a:p>
          <a:p>
            <a:endParaRPr lang="en-US" dirty="0"/>
          </a:p>
          <a:p>
            <a:r>
              <a:rPr lang="en-US" dirty="0" smtClean="0"/>
              <a:t>3) Discuss what items/resources would be essential for humans to survive 15,000 years ago.</a:t>
            </a:r>
          </a:p>
          <a:p>
            <a:r>
              <a:rPr lang="en-US" dirty="0" smtClean="0"/>
              <a:t>     Based on these items/resources and knowledge of </a:t>
            </a:r>
            <a:r>
              <a:rPr lang="en-US" dirty="0" err="1" smtClean="0"/>
              <a:t>paleolandscapes</a:t>
            </a:r>
            <a:r>
              <a:rPr lang="en-US" dirty="0" smtClean="0"/>
              <a:t>, where do you think  </a:t>
            </a:r>
          </a:p>
          <a:p>
            <a:r>
              <a:rPr lang="en-US" dirty="0"/>
              <a:t> </a:t>
            </a:r>
            <a:r>
              <a:rPr lang="en-US" dirty="0" smtClean="0"/>
              <a:t>    the people along the U.S. East Coast  lived at that time. </a:t>
            </a:r>
          </a:p>
          <a:p>
            <a:endParaRPr lang="en-US" dirty="0"/>
          </a:p>
          <a:p>
            <a:r>
              <a:rPr lang="en-US" dirty="0" smtClean="0"/>
              <a:t>4) What is meant by the term Community-Based Participatory Research (CBPR).  What are some pros and cons of this approach versus an “Indian Jones” approach.</a:t>
            </a:r>
          </a:p>
        </p:txBody>
      </p:sp>
    </p:spTree>
    <p:extLst>
      <p:ext uri="{BB962C8B-B14F-4D97-AF65-F5344CB8AC3E}">
        <p14:creationId xmlns:p14="http://schemas.microsoft.com/office/powerpoint/2010/main" val="182218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967" y="2612465"/>
            <a:ext cx="6665151" cy="4006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5764" y="4049055"/>
            <a:ext cx="8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69105" y="4052043"/>
            <a:ext cx="120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Visible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7702" y="681790"/>
            <a:ext cx="895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The oral history of the Narragansett’s does not include any mention of glaciers.</a:t>
            </a:r>
          </a:p>
          <a:p>
            <a:r>
              <a:rPr lang="en-US" dirty="0"/>
              <a:t> </a:t>
            </a:r>
            <a:r>
              <a:rPr lang="en-US" dirty="0" smtClean="0"/>
              <a:t>    From the material we have covered in class, provide an argument for or against this claim.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1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945"/>
          <a:stretch/>
        </p:blipFill>
        <p:spPr>
          <a:xfrm>
            <a:off x="2259263" y="1483894"/>
            <a:ext cx="6416842" cy="399715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41882" y="3062940"/>
            <a:ext cx="1239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Shoreline</a:t>
            </a:r>
          </a:p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~20,000 BP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6618941" y="3048000"/>
            <a:ext cx="657412" cy="179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326105" y="975895"/>
            <a:ext cx="225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1˚ of latitude ~100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9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065" t="16489" b="21470"/>
          <a:stretch/>
        </p:blipFill>
        <p:spPr>
          <a:xfrm flipH="1">
            <a:off x="419852" y="1655195"/>
            <a:ext cx="7492158" cy="2953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9596" y="2662152"/>
            <a:ext cx="439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0˚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859596" y="4196722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-10˚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859596" y="1894867"/>
            <a:ext cx="60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  <a:r>
              <a:rPr lang="en-US" sz="2400" dirty="0" smtClean="0"/>
              <a:t>˚C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859596" y="3429437"/>
            <a:ext cx="533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-5˚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04000" y="840440"/>
            <a:ext cx="945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Today</a:t>
            </a:r>
            <a:endParaRPr lang="en-US" sz="2400" dirty="0"/>
          </a:p>
        </p:txBody>
      </p:sp>
      <p:sp>
        <p:nvSpPr>
          <p:cNvPr id="13" name="Up Arrow 12"/>
          <p:cNvSpPr/>
          <p:nvPr/>
        </p:nvSpPr>
        <p:spPr>
          <a:xfrm flipV="1">
            <a:off x="7581134" y="1369816"/>
            <a:ext cx="242603" cy="129233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27142" y="1655195"/>
            <a:ext cx="1452591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Last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Glacial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Maximum</a:t>
            </a:r>
            <a:endParaRPr lang="en-US" sz="2400" dirty="0"/>
          </a:p>
        </p:txBody>
      </p:sp>
      <p:sp>
        <p:nvSpPr>
          <p:cNvPr id="15" name="Up Arrow 14"/>
          <p:cNvSpPr/>
          <p:nvPr/>
        </p:nvSpPr>
        <p:spPr>
          <a:xfrm flipV="1">
            <a:off x="6242235" y="2356530"/>
            <a:ext cx="299687" cy="166116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018268" y="2965782"/>
            <a:ext cx="3325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Glaciers Form &amp; Advance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279733" y="1253193"/>
            <a:ext cx="1118966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Glacial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Retreat</a:t>
            </a:r>
            <a:endParaRPr lang="en-US" sz="2400" dirty="0"/>
          </a:p>
        </p:txBody>
      </p:sp>
      <p:sp>
        <p:nvSpPr>
          <p:cNvPr id="20" name="Up Arrow 19"/>
          <p:cNvSpPr/>
          <p:nvPr/>
        </p:nvSpPr>
        <p:spPr>
          <a:xfrm flipV="1">
            <a:off x="6599006" y="1948768"/>
            <a:ext cx="452085" cy="113620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7148355" y="2962542"/>
            <a:ext cx="283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 Change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144000" y="5597408"/>
            <a:ext cx="2813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8˚C increase in 10,000 years</a:t>
            </a:r>
          </a:p>
          <a:p>
            <a:r>
              <a:rPr lang="en-US" dirty="0" smtClean="0"/>
              <a:t>0.5˚C increase in 100 years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80" y="1176294"/>
            <a:ext cx="963501" cy="87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8376" b="15079"/>
          <a:stretch/>
        </p:blipFill>
        <p:spPr>
          <a:xfrm>
            <a:off x="2521857" y="4554431"/>
            <a:ext cx="4429894" cy="5523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8268" y="4717719"/>
            <a:ext cx="652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796491" y="4717719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21898" y="471771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737640" y="5179384"/>
            <a:ext cx="5432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Thousands of Years Before Present (KYBP)</a:t>
            </a:r>
            <a:endParaRPr lang="en-US" sz="2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73573" t="8376" b="15979"/>
          <a:stretch/>
        </p:blipFill>
        <p:spPr>
          <a:xfrm>
            <a:off x="5781039" y="4554431"/>
            <a:ext cx="1170711" cy="5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2-11 at 9.19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628"/>
            <a:ext cx="9144000" cy="375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25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9726" y="686552"/>
            <a:ext cx="8574981" cy="4826742"/>
            <a:chOff x="0" y="313018"/>
            <a:chExt cx="9144000" cy="51470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13018"/>
              <a:ext cx="9144000" cy="514703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91883" y="2689418"/>
              <a:ext cx="8892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2000 m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5929" y="3857818"/>
              <a:ext cx="7722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900 m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10094" y="3517159"/>
              <a:ext cx="8892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1200 m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66212" y="1559865"/>
              <a:ext cx="8892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3300 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832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353" y="827544"/>
            <a:ext cx="6657940" cy="6030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79385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Laurentide</a:t>
            </a:r>
            <a:r>
              <a:rPr lang="en-US" sz="2400" b="1" dirty="0" smtClean="0"/>
              <a:t> Ice Sheet</a:t>
            </a:r>
            <a:endParaRPr lang="en-US" sz="2400" b="1" dirty="0"/>
          </a:p>
        </p:txBody>
      </p:sp>
      <p:sp>
        <p:nvSpPr>
          <p:cNvPr id="4" name="Oval 3"/>
          <p:cNvSpPr/>
          <p:nvPr/>
        </p:nvSpPr>
        <p:spPr>
          <a:xfrm>
            <a:off x="6828117" y="5617882"/>
            <a:ext cx="702236" cy="612588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7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acier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588" y="0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617128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History of </a:t>
            </a:r>
            <a:r>
              <a:rPr lang="en-US" sz="2400" b="1" dirty="0" err="1" smtClean="0"/>
              <a:t>Laurentide</a:t>
            </a:r>
            <a:r>
              <a:rPr lang="en-US" sz="2400" b="1" dirty="0" smtClean="0"/>
              <a:t> Ice Sheet in New England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868406" y="6145281"/>
            <a:ext cx="5242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cdebi.gso.uri.edu</a:t>
            </a:r>
            <a:r>
              <a:rPr lang="en-US" dirty="0"/>
              <a:t>/GCH103/videos</a:t>
            </a:r>
            <a:r>
              <a:rPr lang="en-US" dirty="0" smtClean="0"/>
              <a:t>/</a:t>
            </a:r>
            <a:r>
              <a:rPr lang="en-US" dirty="0" err="1" smtClean="0"/>
              <a:t>glaciers.mov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3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381</Words>
  <Application>Microsoft Macintosh PowerPoint</Application>
  <PresentationFormat>On-screen Show (4:3)</PresentationFormat>
  <Paragraphs>99</Paragraphs>
  <Slides>16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57</cp:revision>
  <cp:lastPrinted>2016-02-11T15:18:22Z</cp:lastPrinted>
  <dcterms:created xsi:type="dcterms:W3CDTF">2016-02-06T22:56:18Z</dcterms:created>
  <dcterms:modified xsi:type="dcterms:W3CDTF">2016-02-11T22:25:16Z</dcterms:modified>
</cp:coreProperties>
</file>