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2" r:id="rId2"/>
    <p:sldId id="386" r:id="rId3"/>
    <p:sldId id="396" r:id="rId4"/>
    <p:sldId id="397" r:id="rId5"/>
    <p:sldId id="398" r:id="rId6"/>
    <p:sldId id="388" r:id="rId7"/>
    <p:sldId id="399" r:id="rId8"/>
    <p:sldId id="389" r:id="rId9"/>
    <p:sldId id="390" r:id="rId10"/>
    <p:sldId id="400" r:id="rId11"/>
    <p:sldId id="401" r:id="rId12"/>
    <p:sldId id="39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696D"/>
    <a:srgbClr val="FECBCC"/>
    <a:srgbClr val="F74C54"/>
    <a:srgbClr val="FC9EA1"/>
    <a:srgbClr val="A9CEFF"/>
    <a:srgbClr val="4FA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8" autoAdjust="0"/>
    <p:restoredTop sz="94660"/>
  </p:normalViewPr>
  <p:slideViewPr>
    <p:cSldViewPr snapToGrid="0">
      <p:cViewPr>
        <p:scale>
          <a:sx n="140" d="100"/>
          <a:sy n="140" d="100"/>
        </p:scale>
        <p:origin x="-80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p:Desktop:GCH103_2013:modules:ice_la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4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Calibration Curve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1799344559365"/>
          <c:y val="0.161327349892929"/>
          <c:w val="0.799047294247455"/>
          <c:h val="0.52537801362320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Sheet1!$Q$1</c:f>
              <c:strCache>
                <c:ptCount val="1"/>
              </c:strCache>
            </c:strRef>
          </c:tx>
          <c:spPr>
            <a:ln w="47625">
              <a:noFill/>
            </a:ln>
          </c:spPr>
          <c:xVal>
            <c:numRef>
              <c:f>Sheet1!$N$2:$N$67</c:f>
              <c:numCache>
                <c:formatCode>General</c:formatCode>
                <c:ptCount val="66"/>
              </c:numCache>
            </c:numRef>
          </c:xVal>
          <c:yVal>
            <c:numRef>
              <c:f>Sheet1!$P$2:$P$67</c:f>
              <c:numCache>
                <c:formatCode>General</c:formatCode>
                <c:ptCount val="66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424280"/>
        <c:axId val="-2118563320"/>
      </c:scatterChart>
      <c:valAx>
        <c:axId val="-2118424280"/>
        <c:scaling>
          <c:orientation val="minMax"/>
          <c:max val="7.5"/>
          <c:min val="0.5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err="1" smtClean="0"/>
                  <a:t>Big:Small</a:t>
                </a:r>
                <a:r>
                  <a:rPr lang="en-US" sz="1600" baseline="0" dirty="0" smtClean="0"/>
                  <a:t> Ratio</a:t>
                </a:r>
              </a:p>
              <a:p>
                <a:pPr>
                  <a:defRPr sz="1600"/>
                </a:pPr>
                <a:r>
                  <a:rPr lang="en-US" sz="1600" baseline="0" dirty="0" err="1" smtClean="0"/>
                  <a:t>Green:Black</a:t>
                </a:r>
                <a:r>
                  <a:rPr lang="en-US" sz="1600" baseline="0" dirty="0" smtClean="0"/>
                  <a:t> Ratio</a:t>
                </a:r>
              </a:p>
              <a:p>
                <a:pPr>
                  <a:defRPr sz="1600"/>
                </a:pPr>
                <a:r>
                  <a:rPr lang="en-US" sz="1600" baseline="30000" dirty="0" smtClean="0"/>
                  <a:t>18</a:t>
                </a:r>
                <a:r>
                  <a:rPr lang="en-US" sz="1600" baseline="0" dirty="0" smtClean="0"/>
                  <a:t>O:</a:t>
                </a:r>
                <a:r>
                  <a:rPr lang="en-US" sz="1600" baseline="30000" dirty="0" smtClean="0"/>
                  <a:t>16</a:t>
                </a:r>
                <a:r>
                  <a:rPr lang="en-US" sz="1600" baseline="0" dirty="0" smtClean="0"/>
                  <a:t>O Ratio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402788428168569"/>
              <c:y val="0.7804414539538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8563320"/>
        <c:crosses val="autoZero"/>
        <c:crossBetween val="midCat"/>
      </c:valAx>
      <c:valAx>
        <c:axId val="-2118563320"/>
        <c:scaling>
          <c:orientation val="minMax"/>
          <c:max val="2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Temperature </a:t>
                </a:r>
                <a:r>
                  <a:rPr lang="en-US" sz="1600" dirty="0" smtClean="0"/>
                  <a:t>(C)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842428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Oxygen Isotope Temperature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1374453193351"/>
          <c:y val="0.211111111111111"/>
          <c:w val="0.69177646544182"/>
          <c:h val="0.5258490084572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Student!$B$1</c:f>
              <c:strCache>
                <c:ptCount val="1"/>
                <c:pt idx="0">
                  <c:v> Temperature</c:v>
                </c:pt>
              </c:strCache>
            </c:strRef>
          </c:tx>
          <c:marker>
            <c:symbol val="none"/>
          </c:marker>
          <c:yVal>
            <c:numRef>
              <c:f>Student!$B$2:$B$70</c:f>
              <c:numCache>
                <c:formatCode>General</c:formatCode>
                <c:ptCount val="69"/>
                <c:pt idx="0">
                  <c:v>15.0</c:v>
                </c:pt>
                <c:pt idx="1">
                  <c:v>15.0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15.0</c:v>
                </c:pt>
                <c:pt idx="6">
                  <c:v>15.0</c:v>
                </c:pt>
                <c:pt idx="7">
                  <c:v>15.0</c:v>
                </c:pt>
                <c:pt idx="8">
                  <c:v>15.0</c:v>
                </c:pt>
                <c:pt idx="9">
                  <c:v>15.0</c:v>
                </c:pt>
                <c:pt idx="10">
                  <c:v>14.0</c:v>
                </c:pt>
                <c:pt idx="11">
                  <c:v>15.0</c:v>
                </c:pt>
                <c:pt idx="12">
                  <c:v>15.0</c:v>
                </c:pt>
                <c:pt idx="13">
                  <c:v>14.0</c:v>
                </c:pt>
                <c:pt idx="14">
                  <c:v>14.0</c:v>
                </c:pt>
                <c:pt idx="15">
                  <c:v>14.0</c:v>
                </c:pt>
                <c:pt idx="16">
                  <c:v>13.0</c:v>
                </c:pt>
                <c:pt idx="17">
                  <c:v>0.0</c:v>
                </c:pt>
                <c:pt idx="18">
                  <c:v>13.0</c:v>
                </c:pt>
                <c:pt idx="19">
                  <c:v>14.0</c:v>
                </c:pt>
                <c:pt idx="20">
                  <c:v>14.0</c:v>
                </c:pt>
                <c:pt idx="21">
                  <c:v>14.0</c:v>
                </c:pt>
                <c:pt idx="22">
                  <c:v>14.0</c:v>
                </c:pt>
                <c:pt idx="23">
                  <c:v>14.0</c:v>
                </c:pt>
                <c:pt idx="24">
                  <c:v>17.0</c:v>
                </c:pt>
                <c:pt idx="25">
                  <c:v>17.0</c:v>
                </c:pt>
                <c:pt idx="26">
                  <c:v>17.0</c:v>
                </c:pt>
                <c:pt idx="27">
                  <c:v>12.0</c:v>
                </c:pt>
                <c:pt idx="28">
                  <c:v>17.0</c:v>
                </c:pt>
                <c:pt idx="29">
                  <c:v>17.0</c:v>
                </c:pt>
                <c:pt idx="30">
                  <c:v>14.0</c:v>
                </c:pt>
                <c:pt idx="31">
                  <c:v>14.0</c:v>
                </c:pt>
                <c:pt idx="32">
                  <c:v>12.0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14.0</c:v>
                </c:pt>
                <c:pt idx="39">
                  <c:v>14.0</c:v>
                </c:pt>
                <c:pt idx="40">
                  <c:v>14.0</c:v>
                </c:pt>
                <c:pt idx="41">
                  <c:v>14.0</c:v>
                </c:pt>
                <c:pt idx="42">
                  <c:v>15.0</c:v>
                </c:pt>
                <c:pt idx="43">
                  <c:v>15.0</c:v>
                </c:pt>
                <c:pt idx="44">
                  <c:v>15.0</c:v>
                </c:pt>
                <c:pt idx="45">
                  <c:v>15.0</c:v>
                </c:pt>
                <c:pt idx="46">
                  <c:v>15.0</c:v>
                </c:pt>
                <c:pt idx="47">
                  <c:v>15.0</c:v>
                </c:pt>
                <c:pt idx="48">
                  <c:v>15.0</c:v>
                </c:pt>
                <c:pt idx="49">
                  <c:v>16.0</c:v>
                </c:pt>
                <c:pt idx="50">
                  <c:v>15.0</c:v>
                </c:pt>
                <c:pt idx="51">
                  <c:v>16.0</c:v>
                </c:pt>
                <c:pt idx="52">
                  <c:v>16.0</c:v>
                </c:pt>
                <c:pt idx="53">
                  <c:v>16.0</c:v>
                </c:pt>
                <c:pt idx="54">
                  <c:v>16.0</c:v>
                </c:pt>
                <c:pt idx="55">
                  <c:v>16.0</c:v>
                </c:pt>
                <c:pt idx="65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386680"/>
        <c:axId val="2138208712"/>
      </c:scatterChart>
      <c:valAx>
        <c:axId val="-2118386680"/>
        <c:scaling>
          <c:orientation val="minMax"/>
          <c:max val="72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Years Down Ice Core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38208712"/>
        <c:crosses val="autoZero"/>
        <c:crossBetween val="midCat"/>
        <c:majorUnit val="8.0"/>
      </c:valAx>
      <c:valAx>
        <c:axId val="2138208712"/>
        <c:scaling>
          <c:orientation val="minMax"/>
          <c:max val="2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Temperature (C˚)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8386680"/>
        <c:crosses val="autoZero"/>
        <c:crossBetween val="midCat"/>
        <c:majorUnit val="2.0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587138969645606"/>
          <c:y val="0.52732403626999"/>
          <c:w val="0.262974628171479"/>
          <c:h val="0.185952901720618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Oxygen Isotope Temperature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1374453193351"/>
          <c:y val="0.211111111111111"/>
          <c:w val="0.69177646544182"/>
          <c:h val="0.5258490084572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Student!$B$1</c:f>
              <c:strCache>
                <c:ptCount val="1"/>
                <c:pt idx="0">
                  <c:v> Temperature</c:v>
                </c:pt>
              </c:strCache>
            </c:strRef>
          </c:tx>
          <c:marker>
            <c:symbol val="none"/>
          </c:marker>
          <c:yVal>
            <c:numRef>
              <c:f>Student!$B$2:$B$70</c:f>
              <c:numCache>
                <c:formatCode>General</c:formatCode>
                <c:ptCount val="69"/>
                <c:pt idx="0">
                  <c:v>15.0</c:v>
                </c:pt>
                <c:pt idx="1">
                  <c:v>15.0</c:v>
                </c:pt>
                <c:pt idx="2">
                  <c:v>16.0</c:v>
                </c:pt>
                <c:pt idx="3">
                  <c:v>16.0</c:v>
                </c:pt>
                <c:pt idx="4">
                  <c:v>16.0</c:v>
                </c:pt>
                <c:pt idx="5">
                  <c:v>15.0</c:v>
                </c:pt>
                <c:pt idx="6">
                  <c:v>15.0</c:v>
                </c:pt>
                <c:pt idx="7">
                  <c:v>15.0</c:v>
                </c:pt>
                <c:pt idx="8">
                  <c:v>15.0</c:v>
                </c:pt>
                <c:pt idx="9">
                  <c:v>15.0</c:v>
                </c:pt>
                <c:pt idx="10">
                  <c:v>14.0</c:v>
                </c:pt>
                <c:pt idx="11">
                  <c:v>15.0</c:v>
                </c:pt>
                <c:pt idx="12">
                  <c:v>15.0</c:v>
                </c:pt>
                <c:pt idx="13">
                  <c:v>14.0</c:v>
                </c:pt>
                <c:pt idx="14">
                  <c:v>14.0</c:v>
                </c:pt>
                <c:pt idx="15">
                  <c:v>14.0</c:v>
                </c:pt>
                <c:pt idx="16">
                  <c:v>13.0</c:v>
                </c:pt>
                <c:pt idx="17">
                  <c:v>0.0</c:v>
                </c:pt>
                <c:pt idx="18">
                  <c:v>13.0</c:v>
                </c:pt>
                <c:pt idx="19">
                  <c:v>14.0</c:v>
                </c:pt>
                <c:pt idx="20">
                  <c:v>14.0</c:v>
                </c:pt>
                <c:pt idx="21">
                  <c:v>14.0</c:v>
                </c:pt>
                <c:pt idx="22">
                  <c:v>14.0</c:v>
                </c:pt>
                <c:pt idx="23">
                  <c:v>14.0</c:v>
                </c:pt>
                <c:pt idx="24">
                  <c:v>17.0</c:v>
                </c:pt>
                <c:pt idx="25">
                  <c:v>17.0</c:v>
                </c:pt>
                <c:pt idx="26">
                  <c:v>17.0</c:v>
                </c:pt>
                <c:pt idx="27">
                  <c:v>12.0</c:v>
                </c:pt>
                <c:pt idx="28">
                  <c:v>17.0</c:v>
                </c:pt>
                <c:pt idx="29">
                  <c:v>17.0</c:v>
                </c:pt>
                <c:pt idx="30">
                  <c:v>14.0</c:v>
                </c:pt>
                <c:pt idx="31">
                  <c:v>14.0</c:v>
                </c:pt>
                <c:pt idx="32">
                  <c:v>12.0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14.0</c:v>
                </c:pt>
                <c:pt idx="39">
                  <c:v>14.0</c:v>
                </c:pt>
                <c:pt idx="40">
                  <c:v>14.0</c:v>
                </c:pt>
                <c:pt idx="41">
                  <c:v>14.0</c:v>
                </c:pt>
                <c:pt idx="42">
                  <c:v>15.0</c:v>
                </c:pt>
                <c:pt idx="43">
                  <c:v>15.0</c:v>
                </c:pt>
                <c:pt idx="44">
                  <c:v>15.0</c:v>
                </c:pt>
                <c:pt idx="45">
                  <c:v>15.0</c:v>
                </c:pt>
                <c:pt idx="46">
                  <c:v>15.0</c:v>
                </c:pt>
                <c:pt idx="47">
                  <c:v>15.0</c:v>
                </c:pt>
                <c:pt idx="48">
                  <c:v>15.0</c:v>
                </c:pt>
                <c:pt idx="49">
                  <c:v>16.0</c:v>
                </c:pt>
                <c:pt idx="50">
                  <c:v>15.0</c:v>
                </c:pt>
                <c:pt idx="51">
                  <c:v>16.0</c:v>
                </c:pt>
                <c:pt idx="52">
                  <c:v>16.0</c:v>
                </c:pt>
                <c:pt idx="53">
                  <c:v>16.0</c:v>
                </c:pt>
                <c:pt idx="54">
                  <c:v>16.0</c:v>
                </c:pt>
                <c:pt idx="55">
                  <c:v>16.0</c:v>
                </c:pt>
                <c:pt idx="65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736344"/>
        <c:axId val="-2144142232"/>
      </c:scatterChart>
      <c:valAx>
        <c:axId val="-2118736344"/>
        <c:scaling>
          <c:orientation val="minMax"/>
          <c:max val="72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Years Down Ice Core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4142232"/>
        <c:crosses val="autoZero"/>
        <c:crossBetween val="midCat"/>
        <c:majorUnit val="8.0"/>
      </c:valAx>
      <c:valAx>
        <c:axId val="-2144142232"/>
        <c:scaling>
          <c:orientation val="minMax"/>
          <c:max val="2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Temperature (C˚)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8736344"/>
        <c:crosses val="autoZero"/>
        <c:crossBetween val="midCat"/>
        <c:majorUnit val="2.0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543310586176728"/>
          <c:y val="0.496567147856518"/>
          <c:w val="0.262974628171479"/>
          <c:h val="0.185952901720618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Oxygen Isotope Temperature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1374453193351"/>
          <c:y val="0.211111111111111"/>
          <c:w val="0.699817585301837"/>
          <c:h val="0.525849008457276"/>
        </c:manualLayout>
      </c:layout>
      <c:scatterChart>
        <c:scatterStyle val="lineMarker"/>
        <c:varyColors val="0"/>
        <c:ser>
          <c:idx val="0"/>
          <c:order val="0"/>
          <c:tx>
            <c:strRef>
              <c:f>Master!$F$1</c:f>
              <c:strCache>
                <c:ptCount val="1"/>
                <c:pt idx="0">
                  <c:v> Temperature</c:v>
                </c:pt>
              </c:strCache>
            </c:strRef>
          </c:tx>
          <c:marker>
            <c:symbol val="none"/>
          </c:marker>
          <c:xVal>
            <c:numRef>
              <c:f>Master!$B$2:$B$70</c:f>
              <c:numCache>
                <c:formatCode>General</c:formatCode>
                <c:ptCount val="69"/>
                <c:pt idx="0">
                  <c:v>1716.0</c:v>
                </c:pt>
                <c:pt idx="1">
                  <c:v>1717.0</c:v>
                </c:pt>
                <c:pt idx="2">
                  <c:v>1718.0</c:v>
                </c:pt>
                <c:pt idx="3">
                  <c:v>1719.0</c:v>
                </c:pt>
                <c:pt idx="4">
                  <c:v>1720.0</c:v>
                </c:pt>
                <c:pt idx="5">
                  <c:v>1721.0</c:v>
                </c:pt>
                <c:pt idx="6">
                  <c:v>1722.0</c:v>
                </c:pt>
                <c:pt idx="7">
                  <c:v>1723.0</c:v>
                </c:pt>
                <c:pt idx="8">
                  <c:v>1724.0</c:v>
                </c:pt>
                <c:pt idx="9">
                  <c:v>1725.0</c:v>
                </c:pt>
                <c:pt idx="10">
                  <c:v>1726.0</c:v>
                </c:pt>
                <c:pt idx="11">
                  <c:v>1727.0</c:v>
                </c:pt>
                <c:pt idx="12">
                  <c:v>1728.0</c:v>
                </c:pt>
                <c:pt idx="13">
                  <c:v>1729.0</c:v>
                </c:pt>
                <c:pt idx="14">
                  <c:v>1730.0</c:v>
                </c:pt>
                <c:pt idx="15">
                  <c:v>1731.0</c:v>
                </c:pt>
                <c:pt idx="16">
                  <c:v>1732.0</c:v>
                </c:pt>
                <c:pt idx="17">
                  <c:v>1733.0</c:v>
                </c:pt>
                <c:pt idx="18">
                  <c:v>1734.0</c:v>
                </c:pt>
                <c:pt idx="19">
                  <c:v>1735.0</c:v>
                </c:pt>
                <c:pt idx="20">
                  <c:v>1736.0</c:v>
                </c:pt>
                <c:pt idx="21">
                  <c:v>1737.0</c:v>
                </c:pt>
                <c:pt idx="22">
                  <c:v>1738.0</c:v>
                </c:pt>
                <c:pt idx="23">
                  <c:v>1739.0</c:v>
                </c:pt>
                <c:pt idx="24">
                  <c:v>1740.0</c:v>
                </c:pt>
                <c:pt idx="25">
                  <c:v>1741.0</c:v>
                </c:pt>
                <c:pt idx="26">
                  <c:v>1742.0</c:v>
                </c:pt>
                <c:pt idx="27">
                  <c:v>1743.0</c:v>
                </c:pt>
                <c:pt idx="28">
                  <c:v>1744.0</c:v>
                </c:pt>
                <c:pt idx="29">
                  <c:v>1745.0</c:v>
                </c:pt>
                <c:pt idx="30">
                  <c:v>1746.0</c:v>
                </c:pt>
                <c:pt idx="31">
                  <c:v>1747.0</c:v>
                </c:pt>
                <c:pt idx="32">
                  <c:v>1748.0</c:v>
                </c:pt>
                <c:pt idx="33">
                  <c:v>1749.0</c:v>
                </c:pt>
                <c:pt idx="34">
                  <c:v>1750.0</c:v>
                </c:pt>
                <c:pt idx="35">
                  <c:v>1751.0</c:v>
                </c:pt>
                <c:pt idx="36">
                  <c:v>1752.0</c:v>
                </c:pt>
                <c:pt idx="37">
                  <c:v>1753.0</c:v>
                </c:pt>
                <c:pt idx="38">
                  <c:v>1754.0</c:v>
                </c:pt>
                <c:pt idx="39">
                  <c:v>1755.0</c:v>
                </c:pt>
                <c:pt idx="40">
                  <c:v>1756.0</c:v>
                </c:pt>
                <c:pt idx="41">
                  <c:v>1757.0</c:v>
                </c:pt>
                <c:pt idx="42">
                  <c:v>1758.0</c:v>
                </c:pt>
                <c:pt idx="43">
                  <c:v>1759.0</c:v>
                </c:pt>
                <c:pt idx="44">
                  <c:v>1760.0</c:v>
                </c:pt>
                <c:pt idx="45">
                  <c:v>1761.0</c:v>
                </c:pt>
                <c:pt idx="46">
                  <c:v>1762.0</c:v>
                </c:pt>
                <c:pt idx="47">
                  <c:v>1763.0</c:v>
                </c:pt>
                <c:pt idx="48">
                  <c:v>1764.0</c:v>
                </c:pt>
                <c:pt idx="49">
                  <c:v>1765.0</c:v>
                </c:pt>
                <c:pt idx="50">
                  <c:v>1766.0</c:v>
                </c:pt>
                <c:pt idx="51">
                  <c:v>1767.0</c:v>
                </c:pt>
                <c:pt idx="52">
                  <c:v>1768.0</c:v>
                </c:pt>
                <c:pt idx="53">
                  <c:v>1769.0</c:v>
                </c:pt>
                <c:pt idx="54">
                  <c:v>1770.0</c:v>
                </c:pt>
                <c:pt idx="55">
                  <c:v>1771.0</c:v>
                </c:pt>
                <c:pt idx="56">
                  <c:v>1772.0</c:v>
                </c:pt>
                <c:pt idx="57">
                  <c:v>1773.0</c:v>
                </c:pt>
                <c:pt idx="58">
                  <c:v>1774.0</c:v>
                </c:pt>
                <c:pt idx="59">
                  <c:v>1775.0</c:v>
                </c:pt>
                <c:pt idx="60">
                  <c:v>1776.0</c:v>
                </c:pt>
                <c:pt idx="61">
                  <c:v>1777.0</c:v>
                </c:pt>
                <c:pt idx="62">
                  <c:v>1778.0</c:v>
                </c:pt>
                <c:pt idx="63">
                  <c:v>1779.0</c:v>
                </c:pt>
              </c:numCache>
            </c:numRef>
          </c:xVal>
          <c:yVal>
            <c:numRef>
              <c:f>Master!$F$2:$F$70</c:f>
              <c:numCache>
                <c:formatCode>General</c:formatCode>
                <c:ptCount val="69"/>
                <c:pt idx="0">
                  <c:v>15.0</c:v>
                </c:pt>
                <c:pt idx="1">
                  <c:v>15.0</c:v>
                </c:pt>
                <c:pt idx="2">
                  <c:v>15.0</c:v>
                </c:pt>
                <c:pt idx="3">
                  <c:v>14.0</c:v>
                </c:pt>
                <c:pt idx="4">
                  <c:v>16.0</c:v>
                </c:pt>
                <c:pt idx="5">
                  <c:v>15.0</c:v>
                </c:pt>
                <c:pt idx="6">
                  <c:v>15.0</c:v>
                </c:pt>
                <c:pt idx="7">
                  <c:v>15.0</c:v>
                </c:pt>
                <c:pt idx="8">
                  <c:v>15.0</c:v>
                </c:pt>
                <c:pt idx="9">
                  <c:v>15.0</c:v>
                </c:pt>
                <c:pt idx="10">
                  <c:v>14.0</c:v>
                </c:pt>
                <c:pt idx="11">
                  <c:v>15.0</c:v>
                </c:pt>
                <c:pt idx="12">
                  <c:v>15.0</c:v>
                </c:pt>
                <c:pt idx="13">
                  <c:v>14.0</c:v>
                </c:pt>
                <c:pt idx="14">
                  <c:v>14.0</c:v>
                </c:pt>
                <c:pt idx="15">
                  <c:v>14.0</c:v>
                </c:pt>
                <c:pt idx="16">
                  <c:v>14.0</c:v>
                </c:pt>
                <c:pt idx="17">
                  <c:v>14.0</c:v>
                </c:pt>
                <c:pt idx="18">
                  <c:v>14.0</c:v>
                </c:pt>
                <c:pt idx="19">
                  <c:v>14.0</c:v>
                </c:pt>
                <c:pt idx="20">
                  <c:v>14.0</c:v>
                </c:pt>
                <c:pt idx="21">
                  <c:v>13.0</c:v>
                </c:pt>
                <c:pt idx="23">
                  <c:v>13.0</c:v>
                </c:pt>
                <c:pt idx="24">
                  <c:v>13.0</c:v>
                </c:pt>
                <c:pt idx="25">
                  <c:v>13.0</c:v>
                </c:pt>
                <c:pt idx="26">
                  <c:v>13.0</c:v>
                </c:pt>
                <c:pt idx="27">
                  <c:v>12.0</c:v>
                </c:pt>
                <c:pt idx="28">
                  <c:v>13.0</c:v>
                </c:pt>
                <c:pt idx="29">
                  <c:v>13.0</c:v>
                </c:pt>
                <c:pt idx="30">
                  <c:v>14.0</c:v>
                </c:pt>
                <c:pt idx="31">
                  <c:v>14.0</c:v>
                </c:pt>
                <c:pt idx="32">
                  <c:v>12.0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14.0</c:v>
                </c:pt>
                <c:pt idx="39">
                  <c:v>14.0</c:v>
                </c:pt>
                <c:pt idx="40">
                  <c:v>14.0</c:v>
                </c:pt>
                <c:pt idx="41">
                  <c:v>14.0</c:v>
                </c:pt>
                <c:pt idx="42">
                  <c:v>15.0</c:v>
                </c:pt>
                <c:pt idx="43">
                  <c:v>15.0</c:v>
                </c:pt>
                <c:pt idx="44">
                  <c:v>15.0</c:v>
                </c:pt>
                <c:pt idx="45">
                  <c:v>15.0</c:v>
                </c:pt>
                <c:pt idx="46">
                  <c:v>15.0</c:v>
                </c:pt>
                <c:pt idx="47">
                  <c:v>15.0</c:v>
                </c:pt>
                <c:pt idx="48">
                  <c:v>15.0</c:v>
                </c:pt>
                <c:pt idx="49">
                  <c:v>16.0</c:v>
                </c:pt>
                <c:pt idx="50">
                  <c:v>15.0</c:v>
                </c:pt>
                <c:pt idx="51">
                  <c:v>16.0</c:v>
                </c:pt>
                <c:pt idx="52">
                  <c:v>16.0</c:v>
                </c:pt>
                <c:pt idx="53">
                  <c:v>16.0</c:v>
                </c:pt>
                <c:pt idx="54">
                  <c:v>16.0</c:v>
                </c:pt>
                <c:pt idx="55">
                  <c:v>16.0</c:v>
                </c:pt>
                <c:pt idx="56">
                  <c:v>16.0</c:v>
                </c:pt>
                <c:pt idx="57">
                  <c:v>16.0</c:v>
                </c:pt>
                <c:pt idx="58">
                  <c:v>16.0</c:v>
                </c:pt>
                <c:pt idx="59">
                  <c:v>17.0</c:v>
                </c:pt>
                <c:pt idx="60">
                  <c:v>17.0</c:v>
                </c:pt>
                <c:pt idx="61">
                  <c:v>17.0</c:v>
                </c:pt>
                <c:pt idx="62">
                  <c:v>17.0</c:v>
                </c:pt>
                <c:pt idx="63">
                  <c:v>17.0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Master!$G$1</c:f>
              <c:strCache>
                <c:ptCount val="1"/>
                <c:pt idx="0">
                  <c:v> 5-year average</c:v>
                </c:pt>
              </c:strCache>
            </c:strRef>
          </c:tx>
          <c:marker>
            <c:symbol val="none"/>
          </c:marker>
          <c:xVal>
            <c:numRef>
              <c:f>Master!$B$2:$B$70</c:f>
              <c:numCache>
                <c:formatCode>General</c:formatCode>
                <c:ptCount val="69"/>
                <c:pt idx="0">
                  <c:v>1716.0</c:v>
                </c:pt>
                <c:pt idx="1">
                  <c:v>1717.0</c:v>
                </c:pt>
                <c:pt idx="2">
                  <c:v>1718.0</c:v>
                </c:pt>
                <c:pt idx="3">
                  <c:v>1719.0</c:v>
                </c:pt>
                <c:pt idx="4">
                  <c:v>1720.0</c:v>
                </c:pt>
                <c:pt idx="5">
                  <c:v>1721.0</c:v>
                </c:pt>
                <c:pt idx="6">
                  <c:v>1722.0</c:v>
                </c:pt>
                <c:pt idx="7">
                  <c:v>1723.0</c:v>
                </c:pt>
                <c:pt idx="8">
                  <c:v>1724.0</c:v>
                </c:pt>
                <c:pt idx="9">
                  <c:v>1725.0</c:v>
                </c:pt>
                <c:pt idx="10">
                  <c:v>1726.0</c:v>
                </c:pt>
                <c:pt idx="11">
                  <c:v>1727.0</c:v>
                </c:pt>
                <c:pt idx="12">
                  <c:v>1728.0</c:v>
                </c:pt>
                <c:pt idx="13">
                  <c:v>1729.0</c:v>
                </c:pt>
                <c:pt idx="14">
                  <c:v>1730.0</c:v>
                </c:pt>
                <c:pt idx="15">
                  <c:v>1731.0</c:v>
                </c:pt>
                <c:pt idx="16">
                  <c:v>1732.0</c:v>
                </c:pt>
                <c:pt idx="17">
                  <c:v>1733.0</c:v>
                </c:pt>
                <c:pt idx="18">
                  <c:v>1734.0</c:v>
                </c:pt>
                <c:pt idx="19">
                  <c:v>1735.0</c:v>
                </c:pt>
                <c:pt idx="20">
                  <c:v>1736.0</c:v>
                </c:pt>
                <c:pt idx="21">
                  <c:v>1737.0</c:v>
                </c:pt>
                <c:pt idx="22">
                  <c:v>1738.0</c:v>
                </c:pt>
                <c:pt idx="23">
                  <c:v>1739.0</c:v>
                </c:pt>
                <c:pt idx="24">
                  <c:v>1740.0</c:v>
                </c:pt>
                <c:pt idx="25">
                  <c:v>1741.0</c:v>
                </c:pt>
                <c:pt idx="26">
                  <c:v>1742.0</c:v>
                </c:pt>
                <c:pt idx="27">
                  <c:v>1743.0</c:v>
                </c:pt>
                <c:pt idx="28">
                  <c:v>1744.0</c:v>
                </c:pt>
                <c:pt idx="29">
                  <c:v>1745.0</c:v>
                </c:pt>
                <c:pt idx="30">
                  <c:v>1746.0</c:v>
                </c:pt>
                <c:pt idx="31">
                  <c:v>1747.0</c:v>
                </c:pt>
                <c:pt idx="32">
                  <c:v>1748.0</c:v>
                </c:pt>
                <c:pt idx="33">
                  <c:v>1749.0</c:v>
                </c:pt>
                <c:pt idx="34">
                  <c:v>1750.0</c:v>
                </c:pt>
                <c:pt idx="35">
                  <c:v>1751.0</c:v>
                </c:pt>
                <c:pt idx="36">
                  <c:v>1752.0</c:v>
                </c:pt>
                <c:pt idx="37">
                  <c:v>1753.0</c:v>
                </c:pt>
                <c:pt idx="38">
                  <c:v>1754.0</c:v>
                </c:pt>
                <c:pt idx="39">
                  <c:v>1755.0</c:v>
                </c:pt>
                <c:pt idx="40">
                  <c:v>1756.0</c:v>
                </c:pt>
                <c:pt idx="41">
                  <c:v>1757.0</c:v>
                </c:pt>
                <c:pt idx="42">
                  <c:v>1758.0</c:v>
                </c:pt>
                <c:pt idx="43">
                  <c:v>1759.0</c:v>
                </c:pt>
                <c:pt idx="44">
                  <c:v>1760.0</c:v>
                </c:pt>
                <c:pt idx="45">
                  <c:v>1761.0</c:v>
                </c:pt>
                <c:pt idx="46">
                  <c:v>1762.0</c:v>
                </c:pt>
                <c:pt idx="47">
                  <c:v>1763.0</c:v>
                </c:pt>
                <c:pt idx="48">
                  <c:v>1764.0</c:v>
                </c:pt>
                <c:pt idx="49">
                  <c:v>1765.0</c:v>
                </c:pt>
                <c:pt idx="50">
                  <c:v>1766.0</c:v>
                </c:pt>
                <c:pt idx="51">
                  <c:v>1767.0</c:v>
                </c:pt>
                <c:pt idx="52">
                  <c:v>1768.0</c:v>
                </c:pt>
                <c:pt idx="53">
                  <c:v>1769.0</c:v>
                </c:pt>
                <c:pt idx="54">
                  <c:v>1770.0</c:v>
                </c:pt>
                <c:pt idx="55">
                  <c:v>1771.0</c:v>
                </c:pt>
                <c:pt idx="56">
                  <c:v>1772.0</c:v>
                </c:pt>
                <c:pt idx="57">
                  <c:v>1773.0</c:v>
                </c:pt>
                <c:pt idx="58">
                  <c:v>1774.0</c:v>
                </c:pt>
                <c:pt idx="59">
                  <c:v>1775.0</c:v>
                </c:pt>
                <c:pt idx="60">
                  <c:v>1776.0</c:v>
                </c:pt>
                <c:pt idx="61">
                  <c:v>1777.0</c:v>
                </c:pt>
                <c:pt idx="62">
                  <c:v>1778.0</c:v>
                </c:pt>
                <c:pt idx="63">
                  <c:v>1779.0</c:v>
                </c:pt>
              </c:numCache>
            </c:numRef>
          </c:xVal>
          <c:yVal>
            <c:numRef>
              <c:f>Master!$G$2:$G$70</c:f>
              <c:numCache>
                <c:formatCode>General</c:formatCode>
                <c:ptCount val="69"/>
                <c:pt idx="0">
                  <c:v>15.0</c:v>
                </c:pt>
                <c:pt idx="1">
                  <c:v>14.75</c:v>
                </c:pt>
                <c:pt idx="2">
                  <c:v>15.0</c:v>
                </c:pt>
                <c:pt idx="3">
                  <c:v>15.0</c:v>
                </c:pt>
                <c:pt idx="4">
                  <c:v>15.0</c:v>
                </c:pt>
                <c:pt idx="5">
                  <c:v>15.0</c:v>
                </c:pt>
                <c:pt idx="6">
                  <c:v>15.2</c:v>
                </c:pt>
                <c:pt idx="7">
                  <c:v>15.0</c:v>
                </c:pt>
                <c:pt idx="8">
                  <c:v>14.8</c:v>
                </c:pt>
                <c:pt idx="9">
                  <c:v>14.8</c:v>
                </c:pt>
                <c:pt idx="10">
                  <c:v>14.8</c:v>
                </c:pt>
                <c:pt idx="11">
                  <c:v>14.6</c:v>
                </c:pt>
                <c:pt idx="12">
                  <c:v>14.4</c:v>
                </c:pt>
                <c:pt idx="13">
                  <c:v>14.4</c:v>
                </c:pt>
                <c:pt idx="14">
                  <c:v>14.2</c:v>
                </c:pt>
                <c:pt idx="15">
                  <c:v>14.0</c:v>
                </c:pt>
                <c:pt idx="16">
                  <c:v>14.0</c:v>
                </c:pt>
                <c:pt idx="17">
                  <c:v>14.0</c:v>
                </c:pt>
                <c:pt idx="18">
                  <c:v>14.0</c:v>
                </c:pt>
                <c:pt idx="19">
                  <c:v>13.8</c:v>
                </c:pt>
                <c:pt idx="20">
                  <c:v>13.75</c:v>
                </c:pt>
                <c:pt idx="21">
                  <c:v>13.5</c:v>
                </c:pt>
                <c:pt idx="22">
                  <c:v>13.25</c:v>
                </c:pt>
                <c:pt idx="23">
                  <c:v>13.0</c:v>
                </c:pt>
                <c:pt idx="24">
                  <c:v>13.0</c:v>
                </c:pt>
                <c:pt idx="25">
                  <c:v>12.8</c:v>
                </c:pt>
                <c:pt idx="26">
                  <c:v>12.8</c:v>
                </c:pt>
                <c:pt idx="27">
                  <c:v>12.8</c:v>
                </c:pt>
                <c:pt idx="28">
                  <c:v>13.0</c:v>
                </c:pt>
                <c:pt idx="29">
                  <c:v>13.2</c:v>
                </c:pt>
                <c:pt idx="30">
                  <c:v>13.2</c:v>
                </c:pt>
                <c:pt idx="31">
                  <c:v>13.4</c:v>
                </c:pt>
                <c:pt idx="32">
                  <c:v>13.6</c:v>
                </c:pt>
                <c:pt idx="33">
                  <c:v>13.6</c:v>
                </c:pt>
                <c:pt idx="34">
                  <c:v>13.6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14.0</c:v>
                </c:pt>
                <c:pt idx="39">
                  <c:v>14.0</c:v>
                </c:pt>
                <c:pt idx="40">
                  <c:v>14.2</c:v>
                </c:pt>
                <c:pt idx="41">
                  <c:v>14.4</c:v>
                </c:pt>
                <c:pt idx="42">
                  <c:v>14.6</c:v>
                </c:pt>
                <c:pt idx="43">
                  <c:v>14.8</c:v>
                </c:pt>
                <c:pt idx="44">
                  <c:v>15.0</c:v>
                </c:pt>
                <c:pt idx="45">
                  <c:v>15.0</c:v>
                </c:pt>
                <c:pt idx="46">
                  <c:v>15.0</c:v>
                </c:pt>
                <c:pt idx="47">
                  <c:v>15.2</c:v>
                </c:pt>
                <c:pt idx="48">
                  <c:v>15.2</c:v>
                </c:pt>
                <c:pt idx="49">
                  <c:v>15.4</c:v>
                </c:pt>
                <c:pt idx="50">
                  <c:v>15.6</c:v>
                </c:pt>
                <c:pt idx="51">
                  <c:v>15.8</c:v>
                </c:pt>
                <c:pt idx="52">
                  <c:v>15.8</c:v>
                </c:pt>
                <c:pt idx="53">
                  <c:v>16.0</c:v>
                </c:pt>
                <c:pt idx="54">
                  <c:v>16.0</c:v>
                </c:pt>
                <c:pt idx="55">
                  <c:v>16.0</c:v>
                </c:pt>
                <c:pt idx="56">
                  <c:v>16.0</c:v>
                </c:pt>
                <c:pt idx="57">
                  <c:v>16.2</c:v>
                </c:pt>
                <c:pt idx="58">
                  <c:v>16.4</c:v>
                </c:pt>
                <c:pt idx="59">
                  <c:v>16.6</c:v>
                </c:pt>
                <c:pt idx="60">
                  <c:v>16.8</c:v>
                </c:pt>
                <c:pt idx="61">
                  <c:v>17.0</c:v>
                </c:pt>
                <c:pt idx="62">
                  <c:v>17.0</c:v>
                </c:pt>
                <c:pt idx="63">
                  <c:v>17.0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8898840"/>
        <c:axId val="-2147145256"/>
      </c:scatterChart>
      <c:valAx>
        <c:axId val="2098898840"/>
        <c:scaling>
          <c:orientation val="minMax"/>
          <c:max val="1785.0"/>
          <c:min val="1715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47145256"/>
        <c:crosses val="autoZero"/>
        <c:crossBetween val="midCat"/>
        <c:majorUnit val="10.0"/>
      </c:valAx>
      <c:valAx>
        <c:axId val="-2147145256"/>
        <c:scaling>
          <c:orientation val="minMax"/>
          <c:max val="20.0"/>
          <c:min val="1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Temperature (C˚)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98898840"/>
        <c:crosses val="autoZero"/>
        <c:crossBetween val="midCat"/>
        <c:majorUnit val="2.0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60091426071741"/>
          <c:y val="0.508875400991543"/>
          <c:w val="0.262974628171479"/>
          <c:h val="0.185952901720618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A3827-05CA-C244-B78A-E8B0649DE729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7D733-3DFB-7D47-B928-9DF6FC2B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9176E-AC30-0D41-B416-5BA69D3779D0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C385D-CE82-5A4A-8E8F-ED18A6D8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55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385D-CE82-5A4A-8E8F-ED18A6D856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CD00-616F-0B40-8DAA-417AE1B1DFC9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0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C1D6-FF40-334E-96D5-C36D3FCB2DFF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E9ED-6465-7B48-B24C-052E3684CE26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3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27EF-8375-0846-84F1-C683F6F2A20A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D6AB-69D3-294E-91DD-5A27F5D41C1F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5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2591-03C3-9640-BCC3-D32F1F4E7AA3}" type="datetime1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BCCB-2167-2048-89DC-BF00C95F057F}" type="datetime1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85C-0E27-4443-A2D2-AF7C0D09566C}" type="datetime1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58DD-A580-D148-A352-BF0B3C8E3066}" type="datetime1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22BE-9784-CB4F-9CB3-9741B3B37E48}" type="datetime1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9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4247-3E34-9342-8167-3C7E394160FD}" type="datetime1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E583-F3AA-B343-8F3C-6BDE3968BDAA}" type="datetime1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0B6957D6-D2D6-0941-9E0D-4EEE1EF7C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1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4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965" y="0"/>
            <a:ext cx="83762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Earth’s Temperature History – How do we know?</a:t>
            </a:r>
            <a:endParaRPr lang="en-US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960" y="2282613"/>
            <a:ext cx="376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History Review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498397"/>
            <a:ext cx="4114800" cy="52834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4960" y="3315546"/>
            <a:ext cx="280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Proxies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960" y="4348480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Ice Core Activity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6400" y="1249680"/>
            <a:ext cx="308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Climate System Review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78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-1706022" y="2512303"/>
            <a:ext cx="6084055" cy="2282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893" y="262376"/>
            <a:ext cx="12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ABCDEFGH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42056"/>
            <a:ext cx="5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866809"/>
            <a:ext cx="752463" cy="2822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1627102"/>
            <a:ext cx="752463" cy="282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2387395"/>
            <a:ext cx="752463" cy="2822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3907981"/>
            <a:ext cx="752463" cy="2822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3147688"/>
            <a:ext cx="752463" cy="2822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4668274"/>
            <a:ext cx="752463" cy="2822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5428567"/>
            <a:ext cx="752463" cy="2822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6188861"/>
            <a:ext cx="752463" cy="2822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25320" y="84328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725320" y="1603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725320" y="23643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725320" y="3124927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725320" y="3885476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25320" y="4646025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725320" y="540657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725320" y="616712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0880" y="4572000"/>
            <a:ext cx="1920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Volcanic Eruptions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1720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1760</a:t>
            </a:r>
            <a:endParaRPr lang="en-US" dirty="0"/>
          </a:p>
        </p:txBody>
      </p:sp>
      <p:graphicFrame>
        <p:nvGraphicFramePr>
          <p:cNvPr id="38" name="Chart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5924"/>
              </p:ext>
            </p:extLst>
          </p:nvPr>
        </p:nvGraphicFramePr>
        <p:xfrm>
          <a:off x="2646948" y="0"/>
          <a:ext cx="5505562" cy="33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973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-1706022" y="2512303"/>
            <a:ext cx="6084055" cy="2282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893" y="262376"/>
            <a:ext cx="12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ABCDEFGH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42056"/>
            <a:ext cx="5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866809"/>
            <a:ext cx="752463" cy="2822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1627102"/>
            <a:ext cx="752463" cy="282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2387395"/>
            <a:ext cx="752463" cy="2822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3907981"/>
            <a:ext cx="752463" cy="2822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3147688"/>
            <a:ext cx="752463" cy="2822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4668274"/>
            <a:ext cx="752463" cy="2822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5428567"/>
            <a:ext cx="752463" cy="2822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6188861"/>
            <a:ext cx="752463" cy="2822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25320" y="84328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725320" y="1603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725320" y="23643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725320" y="3124927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725320" y="3885476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25320" y="4646025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725320" y="540657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725320" y="616712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885883"/>
              </p:ext>
            </p:extLst>
          </p:nvPr>
        </p:nvGraphicFramePr>
        <p:xfrm>
          <a:off x="2646948" y="0"/>
          <a:ext cx="5505562" cy="330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" name="Chart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016682"/>
              </p:ext>
            </p:extLst>
          </p:nvPr>
        </p:nvGraphicFramePr>
        <p:xfrm>
          <a:off x="2646959" y="3547872"/>
          <a:ext cx="5504688" cy="331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46984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9445" y="0"/>
            <a:ext cx="2829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Ice Core Results</a:t>
            </a:r>
            <a:endParaRPr lang="en-US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" y="2990328"/>
            <a:ext cx="5786120" cy="3867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40" y="746760"/>
            <a:ext cx="333756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0405" y="0"/>
            <a:ext cx="2794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Change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61539"/>
            <a:ext cx="92384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Climate System</a:t>
            </a:r>
          </a:p>
          <a:p>
            <a:r>
              <a:rPr lang="en-US" sz="2400" dirty="0" smtClean="0"/>
              <a:t>- external </a:t>
            </a:r>
            <a:r>
              <a:rPr lang="en-US" sz="2400" dirty="0" err="1" smtClean="0"/>
              <a:t>forcings</a:t>
            </a:r>
            <a:r>
              <a:rPr lang="en-US" sz="2400" dirty="0" smtClean="0"/>
              <a:t> (plate tectonics, orbit, solar input, volcanoes &amp; man)</a:t>
            </a:r>
          </a:p>
          <a:p>
            <a:r>
              <a:rPr lang="en-US" sz="2400" dirty="0" smtClean="0"/>
              <a:t>- internal interactions (air, sea, land, ice, vegetation)</a:t>
            </a:r>
          </a:p>
          <a:p>
            <a:r>
              <a:rPr lang="en-US" sz="2400" dirty="0" smtClean="0"/>
              <a:t>- internal responses (changes in climate system)</a:t>
            </a:r>
            <a:endParaRPr lang="en-US" sz="24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160" y="5557520"/>
            <a:ext cx="1607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Causal Chains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36880" y="5963920"/>
            <a:ext cx="8354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sunspots =&gt; global warming =&gt; melts ice =&gt; sea level rises =&gt; land area decreases </a:t>
            </a:r>
          </a:p>
          <a:p>
            <a:r>
              <a:rPr lang="en-US" dirty="0"/>
              <a:t>	</a:t>
            </a:r>
            <a:r>
              <a:rPr lang="en-US" dirty="0" smtClean="0"/>
              <a:t>=&gt; less room for land plants ………</a:t>
            </a:r>
            <a:endParaRPr lang="en-US" dirty="0"/>
          </a:p>
        </p:txBody>
      </p:sp>
      <p:pic>
        <p:nvPicPr>
          <p:cNvPr id="4" name="Picture 3" descr="Screen Shot 2016-02-24 at 8.0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5" y="2480200"/>
            <a:ext cx="7140845" cy="31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6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Screen Shot 2016-02-22 at 6.4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0" y="4307840"/>
            <a:ext cx="4236720" cy="25501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965" y="0"/>
            <a:ext cx="49590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 History Review</a:t>
            </a:r>
            <a:endParaRPr lang="en-US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 r="9707"/>
          <a:stretch/>
        </p:blipFill>
        <p:spPr bwMode="auto">
          <a:xfrm>
            <a:off x="0" y="1160296"/>
            <a:ext cx="4202325" cy="294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-1" r="15154" b="16331"/>
          <a:stretch/>
        </p:blipFill>
        <p:spPr>
          <a:xfrm>
            <a:off x="396565" y="4551681"/>
            <a:ext cx="3901116" cy="20865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2985" y="5214311"/>
            <a:ext cx="37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73145" y="4612772"/>
            <a:ext cx="37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1" y="5805691"/>
            <a:ext cx="34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-5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609600" y="5242561"/>
            <a:ext cx="1575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Temp. Anomaly (C)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02640" y="721360"/>
            <a:ext cx="341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Plate Tectonics (Millions of Years)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81760" y="6550223"/>
            <a:ext cx="1920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Thousands of Years Ago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68960" y="4267200"/>
            <a:ext cx="376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Orbital Patterns (Thousands of Years)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21200" y="680720"/>
            <a:ext cx="390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Sunspots/Volcanoes (10-100s of Years)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106160" y="4053840"/>
            <a:ext cx="129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? (Decades)</a:t>
            </a:r>
            <a:endParaRPr lang="en-US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4429760" y="1125219"/>
            <a:ext cx="4609203" cy="2596318"/>
            <a:chOff x="4429760" y="1125219"/>
            <a:chExt cx="4609203" cy="259631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10" b="9154"/>
            <a:stretch/>
          </p:blipFill>
          <p:spPr>
            <a:xfrm>
              <a:off x="4532789" y="1125219"/>
              <a:ext cx="3981304" cy="231902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452223" y="1137388"/>
              <a:ext cx="41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0.5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62758" y="2216938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62758" y="3205048"/>
              <a:ext cx="46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-0.5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8097521" y="2174242"/>
              <a:ext cx="1575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Temp. Anomaly (C)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29760" y="341376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08426" y="3413760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1000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68640" y="3413760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dirty="0" smtClean="0"/>
                <a:t>000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00320" y="3410783"/>
              <a:ext cx="8738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Year (AD)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724400" y="1391920"/>
              <a:ext cx="2296160" cy="426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Connector 61"/>
          <p:cNvCxnSpPr/>
          <p:nvPr/>
        </p:nvCxnSpPr>
        <p:spPr>
          <a:xfrm flipV="1">
            <a:off x="7843520" y="1361440"/>
            <a:ext cx="0" cy="1940560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6880" y="3637280"/>
            <a:ext cx="8369875" cy="52322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time-frame do you believe is the most accurate?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7477760" y="2245360"/>
            <a:ext cx="13260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801360" y="1493520"/>
            <a:ext cx="86433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Proxies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7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" grpId="0"/>
      <p:bldP spid="4" grpId="0"/>
      <p:bldP spid="5" grpId="0"/>
      <p:bldP spid="24" grpId="0"/>
      <p:bldP spid="26" grpId="0"/>
      <p:bldP spid="59" grpId="0"/>
      <p:bldP spid="63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080" y="20320"/>
            <a:ext cx="3404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 Proxy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0" y="3657598"/>
            <a:ext cx="3136900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2857" y="3580190"/>
            <a:ext cx="459619" cy="1765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0970" y="3635828"/>
            <a:ext cx="459619" cy="1765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761" y="1002454"/>
            <a:ext cx="851504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Temperature </a:t>
            </a:r>
            <a:r>
              <a:rPr lang="en-US" sz="2400" dirty="0" smtClean="0"/>
              <a:t>Proxy – </a:t>
            </a:r>
          </a:p>
          <a:p>
            <a:r>
              <a:rPr lang="en-US" sz="2400" dirty="0" smtClean="0"/>
              <a:t>	- preserved physical characteristic (e.g., tree ring)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that can be used as a measure of past temperature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if properly calibrated.</a:t>
            </a:r>
            <a:endParaRPr lang="en-US" sz="2400" dirty="0"/>
          </a:p>
          <a:p>
            <a:endParaRPr lang="en-US" sz="22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4930022" y="3563257"/>
            <a:ext cx="3329645" cy="2938361"/>
            <a:chOff x="4930022" y="3563257"/>
            <a:chExt cx="3329645" cy="2938361"/>
          </a:xfrm>
        </p:grpSpPr>
        <p:cxnSp>
          <p:nvCxnSpPr>
            <p:cNvPr id="19" name="Elbow Connector 18"/>
            <p:cNvCxnSpPr/>
            <p:nvPr/>
          </p:nvCxnSpPr>
          <p:spPr>
            <a:xfrm>
              <a:off x="5636382" y="3580189"/>
              <a:ext cx="2443240" cy="2140862"/>
            </a:xfrm>
            <a:prstGeom prst="bentConnector3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04857" y="6132286"/>
              <a:ext cx="1417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Temperature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4337353" y="4373639"/>
              <a:ext cx="1554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Height of Fluid</a:t>
              </a: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5805714" y="3676952"/>
              <a:ext cx="1862667" cy="18626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829905" y="576942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24019" y="5769429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44282" y="576942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75653" y="5769429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17067" y="525659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17067" y="469214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17067" y="412770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17067" y="356325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94228" y="3570514"/>
            <a:ext cx="301660" cy="2062666"/>
            <a:chOff x="994228" y="3570514"/>
            <a:chExt cx="301660" cy="2062666"/>
          </a:xfrm>
        </p:grpSpPr>
        <p:sp>
          <p:nvSpPr>
            <p:cNvPr id="36" name="TextBox 35"/>
            <p:cNvSpPr txBox="1"/>
            <p:nvPr/>
          </p:nvSpPr>
          <p:spPr>
            <a:xfrm>
              <a:off x="994228" y="526384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94228" y="469940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4228" y="413495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4228" y="357051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59470" y="3570514"/>
            <a:ext cx="535648" cy="2062666"/>
            <a:chOff x="1659470" y="3570514"/>
            <a:chExt cx="535648" cy="2062666"/>
          </a:xfrm>
        </p:grpSpPr>
        <p:sp>
          <p:nvSpPr>
            <p:cNvPr id="40" name="TextBox 39"/>
            <p:cNvSpPr txBox="1"/>
            <p:nvPr/>
          </p:nvSpPr>
          <p:spPr>
            <a:xfrm>
              <a:off x="1893458" y="526384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59470" y="3570514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150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76464" y="469940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59470" y="4134959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235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" y="30480"/>
            <a:ext cx="5524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 Proxy – Tree Rings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350761" y="646854"/>
            <a:ext cx="8515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Tree Rings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2184" b="41808"/>
          <a:stretch/>
        </p:blipFill>
        <p:spPr>
          <a:xfrm flipH="1">
            <a:off x="1666240" y="2661920"/>
            <a:ext cx="7193280" cy="86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7100000">
            <a:off x="8402320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747760" y="2418080"/>
            <a:ext cx="0" cy="25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823200" y="2418080"/>
            <a:ext cx="0" cy="25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7100000">
            <a:off x="7498081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7100000">
            <a:off x="6797040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7142480" y="242824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955280" y="2550160"/>
            <a:ext cx="0" cy="121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107680" y="2550160"/>
            <a:ext cx="0" cy="121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321040" y="2550160"/>
            <a:ext cx="0" cy="121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503920" y="2550160"/>
            <a:ext cx="0" cy="121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21120" y="247904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82640" y="244856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08320" y="245872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94960" y="242824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22240" y="245872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29200" y="245872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95520" y="245872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39920" y="244856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84320" y="244856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37280" y="245872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61360" y="247904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53360" y="243840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13280" y="2468880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7100000">
            <a:off x="6197601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1997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7100000">
            <a:off x="5689600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7100000">
            <a:off x="5374642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1987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7100000">
            <a:off x="5161280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7100000">
            <a:off x="4958082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1977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7100000">
            <a:off x="4744720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7100000">
            <a:off x="4450082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1967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7100000">
            <a:off x="4236720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7100000">
            <a:off x="3749042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1957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17100000">
            <a:off x="3362961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7100000">
            <a:off x="2966722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1947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7100000">
            <a:off x="2479040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1942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7100000">
            <a:off x="1767842" y="197104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" y="3870960"/>
            <a:ext cx="214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Growing Conditions?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3040" y="1960880"/>
            <a:ext cx="147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 Ring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3" y="782183"/>
            <a:ext cx="3861334" cy="3203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805" b="58526"/>
          <a:stretch/>
        </p:blipFill>
        <p:spPr>
          <a:xfrm>
            <a:off x="101233" y="4207030"/>
            <a:ext cx="5949243" cy="21226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135164" y="756734"/>
            <a:ext cx="5116099" cy="5856741"/>
            <a:chOff x="2135164" y="665294"/>
            <a:chExt cx="5116099" cy="58567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t="23941" b="14080"/>
            <a:stretch/>
          </p:blipFill>
          <p:spPr>
            <a:xfrm rot="5400000">
              <a:off x="3649620" y="2920391"/>
              <a:ext cx="5856740" cy="134654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135164" y="5536006"/>
              <a:ext cx="297648" cy="505979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135164" y="665294"/>
              <a:ext cx="3750367" cy="48707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5164" y="6041986"/>
              <a:ext cx="3750367" cy="480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434518" y="2420763"/>
            <a:ext cx="1800268" cy="721489"/>
            <a:chOff x="4434518" y="2420763"/>
            <a:chExt cx="1800268" cy="721489"/>
          </a:xfrm>
        </p:grpSpPr>
        <p:sp>
          <p:nvSpPr>
            <p:cNvPr id="16" name="TextBox 15"/>
            <p:cNvSpPr txBox="1"/>
            <p:nvPr/>
          </p:nvSpPr>
          <p:spPr>
            <a:xfrm>
              <a:off x="4434518" y="2493166"/>
              <a:ext cx="845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Annual</a:t>
              </a:r>
            </a:p>
            <a:p>
              <a:pPr algn="ctr"/>
              <a:r>
                <a:rPr lang="en-US" dirty="0" smtClean="0"/>
                <a:t>Rings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371607" y="2420763"/>
              <a:ext cx="8631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371607" y="2801351"/>
              <a:ext cx="8631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371607" y="3142252"/>
              <a:ext cx="8631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6240" y="30480"/>
            <a:ext cx="5310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 Proxy – Ice Cores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058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3941" b="14080"/>
          <a:stretch/>
        </p:blipFill>
        <p:spPr>
          <a:xfrm rot="5400000">
            <a:off x="5346340" y="3011832"/>
            <a:ext cx="5856740" cy="13465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6240" y="30480"/>
            <a:ext cx="5310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 Proxy – Ice Cores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3550"/>
          <a:stretch/>
        </p:blipFill>
        <p:spPr>
          <a:xfrm>
            <a:off x="289560" y="779780"/>
            <a:ext cx="2828475" cy="1750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80" y="2682240"/>
            <a:ext cx="59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16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3120" y="2682240"/>
            <a:ext cx="59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8000"/>
                </a:solidFill>
              </a:rPr>
              <a:t>18</a:t>
            </a:r>
            <a:r>
              <a:rPr lang="en-US" sz="2400" dirty="0" smtClean="0">
                <a:solidFill>
                  <a:srgbClr val="008000"/>
                </a:solidFill>
              </a:rPr>
              <a:t>O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28320" y="3078480"/>
            <a:ext cx="2583364" cy="430887"/>
            <a:chOff x="528320" y="3078480"/>
            <a:chExt cx="2583364" cy="430887"/>
          </a:xfrm>
        </p:grpSpPr>
        <p:sp>
          <p:nvSpPr>
            <p:cNvPr id="6" name="TextBox 5"/>
            <p:cNvSpPr txBox="1"/>
            <p:nvPr/>
          </p:nvSpPr>
          <p:spPr>
            <a:xfrm>
              <a:off x="2042160" y="3078480"/>
              <a:ext cx="10695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008000"/>
                  </a:solidFill>
                </a:rPr>
                <a:t>Heavier</a:t>
              </a:r>
              <a:endParaRPr lang="en-US" sz="2200" dirty="0">
                <a:solidFill>
                  <a:srgbClr val="008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8320" y="3078480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Lighter</a:t>
              </a:r>
              <a:endParaRPr lang="en-US" sz="1400" dirty="0"/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H="1">
            <a:off x="406400" y="5140960"/>
            <a:ext cx="497840" cy="73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34720" y="5100320"/>
            <a:ext cx="497840" cy="73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78243" y="4826000"/>
            <a:ext cx="670560" cy="650240"/>
            <a:chOff x="1066800" y="5506720"/>
            <a:chExt cx="670560" cy="650240"/>
          </a:xfrm>
        </p:grpSpPr>
        <p:sp>
          <p:nvSpPr>
            <p:cNvPr id="12" name="Oval 11"/>
            <p:cNvSpPr/>
            <p:nvPr/>
          </p:nvSpPr>
          <p:spPr>
            <a:xfrm>
              <a:off x="1087120" y="5506720"/>
              <a:ext cx="650240" cy="6502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5557520"/>
              <a:ext cx="596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/>
                <a:t>16</a:t>
              </a:r>
              <a:r>
                <a:rPr lang="en-US" sz="2400" dirty="0" smtClean="0"/>
                <a:t>O</a:t>
              </a:r>
              <a:endParaRPr lang="en-US" sz="2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1446" y="5618480"/>
            <a:ext cx="377674" cy="461665"/>
            <a:chOff x="729766" y="4815840"/>
            <a:chExt cx="377674" cy="461665"/>
          </a:xfrm>
        </p:grpSpPr>
        <p:sp>
          <p:nvSpPr>
            <p:cNvPr id="10" name="Oval 9"/>
            <p:cNvSpPr/>
            <p:nvPr/>
          </p:nvSpPr>
          <p:spPr>
            <a:xfrm>
              <a:off x="731520" y="4897120"/>
              <a:ext cx="375920" cy="3759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9766" y="4815840"/>
              <a:ext cx="376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84480" y="4297680"/>
            <a:ext cx="2368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Water Molecules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551680" y="782320"/>
            <a:ext cx="219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Warmer Temps.</a:t>
            </a:r>
            <a:endParaRPr lang="en-US" sz="2400" u="sng" dirty="0"/>
          </a:p>
        </p:txBody>
      </p:sp>
      <p:sp>
        <p:nvSpPr>
          <p:cNvPr id="59" name="TextBox 58"/>
          <p:cNvSpPr txBox="1"/>
          <p:nvPr/>
        </p:nvSpPr>
        <p:spPr>
          <a:xfrm>
            <a:off x="4856480" y="1097280"/>
            <a:ext cx="25165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Ice enriched in </a:t>
            </a:r>
            <a:r>
              <a:rPr lang="en-US" sz="2400" baseline="30000" dirty="0" smtClean="0">
                <a:solidFill>
                  <a:srgbClr val="008000"/>
                </a:solidFill>
              </a:rPr>
              <a:t>18</a:t>
            </a:r>
            <a:r>
              <a:rPr lang="en-US" sz="2400" dirty="0" smtClean="0">
                <a:solidFill>
                  <a:srgbClr val="008000"/>
                </a:solidFill>
              </a:rPr>
              <a:t>O</a:t>
            </a:r>
          </a:p>
          <a:p>
            <a:r>
              <a:rPr lang="en-US" sz="2400" dirty="0"/>
              <a:t>Ice </a:t>
            </a:r>
            <a:r>
              <a:rPr lang="en-US" sz="2400" dirty="0" smtClean="0"/>
              <a:t>depleted in 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</a:t>
            </a:r>
          </a:p>
          <a:p>
            <a:endParaRPr lang="en-US" sz="1600" dirty="0" smtClean="0"/>
          </a:p>
          <a:p>
            <a:r>
              <a:rPr lang="en-US" sz="2400" baseline="30000" dirty="0" smtClean="0">
                <a:solidFill>
                  <a:srgbClr val="008000"/>
                </a:solidFill>
              </a:rPr>
              <a:t>18</a:t>
            </a:r>
            <a:r>
              <a:rPr lang="en-US" sz="2400" dirty="0" smtClean="0">
                <a:solidFill>
                  <a:srgbClr val="008000"/>
                </a:solidFill>
              </a:rPr>
              <a:t>O</a:t>
            </a:r>
            <a:r>
              <a:rPr lang="en-US" sz="2400" dirty="0" smtClean="0"/>
              <a:t>/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 increases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4551680" y="2976880"/>
            <a:ext cx="198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Cooler Temps.</a:t>
            </a:r>
            <a:endParaRPr lang="en-US" sz="2400" u="sng" dirty="0"/>
          </a:p>
        </p:txBody>
      </p:sp>
      <p:sp>
        <p:nvSpPr>
          <p:cNvPr id="64" name="TextBox 63"/>
          <p:cNvSpPr txBox="1"/>
          <p:nvPr/>
        </p:nvSpPr>
        <p:spPr>
          <a:xfrm>
            <a:off x="4856480" y="3312160"/>
            <a:ext cx="25165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Ice depleted in </a:t>
            </a:r>
            <a:r>
              <a:rPr lang="en-US" sz="2400" baseline="30000" dirty="0" smtClean="0">
                <a:solidFill>
                  <a:srgbClr val="008000"/>
                </a:solidFill>
              </a:rPr>
              <a:t>18</a:t>
            </a:r>
            <a:r>
              <a:rPr lang="en-US" sz="2400" dirty="0" smtClean="0">
                <a:solidFill>
                  <a:srgbClr val="008000"/>
                </a:solidFill>
              </a:rPr>
              <a:t>O</a:t>
            </a:r>
          </a:p>
          <a:p>
            <a:r>
              <a:rPr lang="en-US" sz="2400" dirty="0"/>
              <a:t>Ice enriched in 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</a:t>
            </a:r>
          </a:p>
          <a:p>
            <a:endParaRPr lang="en-US" sz="1600" dirty="0"/>
          </a:p>
          <a:p>
            <a:r>
              <a:rPr lang="en-US" sz="2400" baseline="30000" dirty="0">
                <a:solidFill>
                  <a:srgbClr val="008000"/>
                </a:solidFill>
              </a:rPr>
              <a:t>18</a:t>
            </a:r>
            <a:r>
              <a:rPr lang="en-US" sz="2400" dirty="0">
                <a:solidFill>
                  <a:srgbClr val="008000"/>
                </a:solidFill>
              </a:rPr>
              <a:t>O</a:t>
            </a:r>
            <a:r>
              <a:rPr lang="en-US" sz="2400" dirty="0"/>
              <a:t>/</a:t>
            </a:r>
            <a:r>
              <a:rPr lang="en-US" sz="2400" baseline="30000" dirty="0"/>
              <a:t>16</a:t>
            </a:r>
            <a:r>
              <a:rPr lang="en-US" sz="2400" dirty="0"/>
              <a:t>O </a:t>
            </a:r>
            <a:r>
              <a:rPr lang="en-US" sz="2400" dirty="0" smtClean="0"/>
              <a:t>decreases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487680" y="636016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Lighter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885440" y="6360160"/>
            <a:ext cx="90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Heavier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247926" y="5618480"/>
            <a:ext cx="377674" cy="461665"/>
            <a:chOff x="729766" y="4815840"/>
            <a:chExt cx="377674" cy="461665"/>
          </a:xfrm>
        </p:grpSpPr>
        <p:sp>
          <p:nvSpPr>
            <p:cNvPr id="61" name="Oval 60"/>
            <p:cNvSpPr/>
            <p:nvPr/>
          </p:nvSpPr>
          <p:spPr>
            <a:xfrm>
              <a:off x="731520" y="4897120"/>
              <a:ext cx="375920" cy="3759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9766" y="4815840"/>
              <a:ext cx="376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H="1">
            <a:off x="2804160" y="5130800"/>
            <a:ext cx="497840" cy="73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32480" y="5090160"/>
            <a:ext cx="497840" cy="73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2976003" y="4815840"/>
            <a:ext cx="670560" cy="650240"/>
            <a:chOff x="1066800" y="5506720"/>
            <a:chExt cx="670560" cy="650240"/>
          </a:xfrm>
        </p:grpSpPr>
        <p:sp>
          <p:nvSpPr>
            <p:cNvPr id="71" name="Oval 70"/>
            <p:cNvSpPr/>
            <p:nvPr/>
          </p:nvSpPr>
          <p:spPr>
            <a:xfrm>
              <a:off x="1087120" y="5506720"/>
              <a:ext cx="650240" cy="6502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66800" y="5557520"/>
              <a:ext cx="596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>
                  <a:solidFill>
                    <a:srgbClr val="008000"/>
                  </a:solidFill>
                </a:rPr>
                <a:t>18</a:t>
              </a:r>
              <a:r>
                <a:rPr lang="en-US" sz="2400" dirty="0" smtClean="0">
                  <a:solidFill>
                    <a:srgbClr val="008000"/>
                  </a:solidFill>
                </a:rPr>
                <a:t>O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599206" y="5608320"/>
            <a:ext cx="377674" cy="461665"/>
            <a:chOff x="729766" y="4815840"/>
            <a:chExt cx="377674" cy="461665"/>
          </a:xfrm>
        </p:grpSpPr>
        <p:sp>
          <p:nvSpPr>
            <p:cNvPr id="74" name="Oval 73"/>
            <p:cNvSpPr/>
            <p:nvPr/>
          </p:nvSpPr>
          <p:spPr>
            <a:xfrm>
              <a:off x="731520" y="4897120"/>
              <a:ext cx="375920" cy="3759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9766" y="4815840"/>
              <a:ext cx="376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45686" y="5608320"/>
            <a:ext cx="377674" cy="461665"/>
            <a:chOff x="729766" y="4815840"/>
            <a:chExt cx="377674" cy="461665"/>
          </a:xfrm>
        </p:grpSpPr>
        <p:sp>
          <p:nvSpPr>
            <p:cNvPr id="77" name="Oval 76"/>
            <p:cNvSpPr/>
            <p:nvPr/>
          </p:nvSpPr>
          <p:spPr>
            <a:xfrm>
              <a:off x="731520" y="4897120"/>
              <a:ext cx="375920" cy="3759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9766" y="4815840"/>
              <a:ext cx="376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033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86"/>
          <a:stretch/>
        </p:blipFill>
        <p:spPr>
          <a:xfrm>
            <a:off x="0" y="1"/>
            <a:ext cx="3840481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3941" b="14080"/>
          <a:stretch/>
        </p:blipFill>
        <p:spPr>
          <a:xfrm rot="5400000">
            <a:off x="1662991" y="3143915"/>
            <a:ext cx="5856740" cy="1346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5521183" y="2884776"/>
            <a:ext cx="4902379" cy="1838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3941" b="14080"/>
          <a:stretch/>
        </p:blipFill>
        <p:spPr>
          <a:xfrm rot="16200000" flipH="1">
            <a:off x="3009539" y="3143916"/>
            <a:ext cx="5856740" cy="1346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4958" y="60961"/>
            <a:ext cx="1939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Split Ice Cores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48308" y="577334"/>
            <a:ext cx="88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99588" y="577334"/>
            <a:ext cx="98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52893" y="60961"/>
            <a:ext cx="1776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Split Ice Tray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08043" y="26009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08043" y="29906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8043" y="32667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8043" y="35529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8043" y="38918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8043" y="42246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08043" y="44739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8043" y="475845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5235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866809"/>
            <a:ext cx="752463" cy="2822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1627102"/>
            <a:ext cx="752463" cy="2822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2387395"/>
            <a:ext cx="752463" cy="28226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3907981"/>
            <a:ext cx="752463" cy="2822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3147688"/>
            <a:ext cx="752463" cy="28226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4668274"/>
            <a:ext cx="752463" cy="2822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5428567"/>
            <a:ext cx="752463" cy="2822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6188861"/>
            <a:ext cx="752463" cy="28226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725320" y="84328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725320" y="1603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725320" y="23643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725320" y="3124927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725320" y="3885476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725320" y="4646025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725320" y="540657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725320" y="616712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93188"/>
              </p:ext>
            </p:extLst>
          </p:nvPr>
        </p:nvGraphicFramePr>
        <p:xfrm>
          <a:off x="2682240" y="145123"/>
          <a:ext cx="5669280" cy="6869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/>
                <a:gridCol w="1417320"/>
                <a:gridCol w="1330960"/>
                <a:gridCol w="1503680"/>
              </a:tblGrid>
              <a:tr h="5254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Big Green Beads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en-US" baseline="30000" dirty="0" smtClean="0"/>
                        <a:t>18</a:t>
                      </a:r>
                      <a:r>
                        <a:rPr lang="en-US" dirty="0" smtClean="0"/>
                        <a:t>O)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Small Black Beads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en-US" baseline="30000" dirty="0" smtClean="0"/>
                        <a:t>16</a:t>
                      </a:r>
                      <a:r>
                        <a:rPr lang="en-US" dirty="0" smtClean="0"/>
                        <a:t>O)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Green:Black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</a:tr>
              <a:tr h="7101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0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10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0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0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0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0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014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607745"/>
              </p:ext>
            </p:extLst>
          </p:nvPr>
        </p:nvGraphicFramePr>
        <p:xfrm>
          <a:off x="3356610" y="2255519"/>
          <a:ext cx="4984750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-1706022" y="2512303"/>
            <a:ext cx="6084055" cy="2282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893" y="262376"/>
            <a:ext cx="12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ABCDEFGH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42056"/>
            <a:ext cx="5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128255" y="5374396"/>
            <a:ext cx="51380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0:6</a:t>
            </a:r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568012" y="5374396"/>
            <a:ext cx="51380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  <a:r>
              <a:rPr lang="en-US" sz="1400" dirty="0" smtClean="0"/>
              <a:t>:</a:t>
            </a:r>
            <a:r>
              <a:rPr lang="en-US" sz="1400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02209" y="5374396"/>
            <a:ext cx="51281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1:5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5275172" y="5374396"/>
            <a:ext cx="513803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:</a:t>
            </a:r>
            <a:r>
              <a:rPr lang="en-US" sz="1400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49126" y="5374396"/>
            <a:ext cx="51281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dirty="0" smtClean="0"/>
              <a:t>:1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995052" y="5374396"/>
            <a:ext cx="51281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5:1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6422089" y="5374396"/>
            <a:ext cx="51281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2:1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4164573" y="4492136"/>
            <a:ext cx="4534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4739601" y="4232514"/>
            <a:ext cx="4534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13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5303139" y="4000835"/>
            <a:ext cx="4534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5876837" y="3769158"/>
            <a:ext cx="4534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6440375" y="3537481"/>
            <a:ext cx="4534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7024233" y="3305804"/>
            <a:ext cx="4534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17</a:t>
            </a:r>
            <a:endParaRPr lang="en-US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7597930" y="3074127"/>
            <a:ext cx="4534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18</a:t>
            </a:r>
            <a:endParaRPr lang="en-US" sz="1400" dirty="0"/>
          </a:p>
        </p:txBody>
      </p:sp>
      <p:sp>
        <p:nvSpPr>
          <p:cNvPr id="2" name="Oval 1"/>
          <p:cNvSpPr/>
          <p:nvPr/>
        </p:nvSpPr>
        <p:spPr>
          <a:xfrm>
            <a:off x="4328160" y="4826000"/>
            <a:ext cx="111760" cy="1117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907280" y="4582160"/>
            <a:ext cx="111760" cy="1117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455920" y="4358640"/>
            <a:ext cx="111760" cy="1117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055360" y="4114800"/>
            <a:ext cx="111760" cy="1117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614160" y="3881120"/>
            <a:ext cx="111760" cy="1117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183120" y="3637280"/>
            <a:ext cx="111760" cy="1117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772400" y="3393440"/>
            <a:ext cx="111760" cy="1117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6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AsOne/>
      </p:bldGraphic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2" grpId="0" animBg="1"/>
      <p:bldP spid="56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10600</TotalTime>
  <Words>422</Words>
  <Application>Microsoft Macintosh PowerPoint</Application>
  <PresentationFormat>On-screen Show (4:3)</PresentationFormat>
  <Paragraphs>193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GSO/URI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user</cp:lastModifiedBy>
  <cp:revision>501</cp:revision>
  <cp:lastPrinted>2012-04-17T15:53:37Z</cp:lastPrinted>
  <dcterms:created xsi:type="dcterms:W3CDTF">2012-03-29T20:23:04Z</dcterms:created>
  <dcterms:modified xsi:type="dcterms:W3CDTF">2016-02-25T17:43:23Z</dcterms:modified>
</cp:coreProperties>
</file>