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269" r:id="rId3"/>
    <p:sldId id="335" r:id="rId4"/>
    <p:sldId id="336" r:id="rId5"/>
    <p:sldId id="337" r:id="rId6"/>
    <p:sldId id="307" r:id="rId7"/>
    <p:sldId id="311" r:id="rId8"/>
    <p:sldId id="328" r:id="rId9"/>
    <p:sldId id="312" r:id="rId10"/>
    <p:sldId id="339" r:id="rId11"/>
    <p:sldId id="340" r:id="rId12"/>
    <p:sldId id="338" r:id="rId13"/>
    <p:sldId id="313"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7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98" autoAdjust="0"/>
    <p:restoredTop sz="99881" autoAdjust="0"/>
  </p:normalViewPr>
  <p:slideViewPr>
    <p:cSldViewPr snapToGrid="0">
      <p:cViewPr>
        <p:scale>
          <a:sx n="152" d="100"/>
          <a:sy n="152" d="100"/>
        </p:scale>
        <p:origin x="-336" y="-2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scatterChart>
        <c:scatterStyle val="lineMarker"/>
        <c:varyColors val="0"/>
        <c:ser>
          <c:idx val="0"/>
          <c:order val="0"/>
          <c:spPr>
            <a:ln w="47625">
              <a:noFill/>
            </a:ln>
          </c:spPr>
          <c:yVal>
            <c:numRef>
              <c:f>Sheet1!$Y$25:$Y$48</c:f>
              <c:numCache>
                <c:formatCode>General</c:formatCode>
                <c:ptCount val="24"/>
                <c:pt idx="0">
                  <c:v>11.0</c:v>
                </c:pt>
                <c:pt idx="1">
                  <c:v>12.0</c:v>
                </c:pt>
                <c:pt idx="2">
                  <c:v>21.0</c:v>
                </c:pt>
                <c:pt idx="3">
                  <c:v>22.0</c:v>
                </c:pt>
                <c:pt idx="4">
                  <c:v>23.0</c:v>
                </c:pt>
                <c:pt idx="5">
                  <c:v>24.0</c:v>
                </c:pt>
                <c:pt idx="6">
                  <c:v>24.0</c:v>
                </c:pt>
                <c:pt idx="7">
                  <c:v>24.0</c:v>
                </c:pt>
                <c:pt idx="8">
                  <c:v>24.0</c:v>
                </c:pt>
                <c:pt idx="9">
                  <c:v>24.0</c:v>
                </c:pt>
                <c:pt idx="10">
                  <c:v>24.0</c:v>
                </c:pt>
                <c:pt idx="11">
                  <c:v>25.0</c:v>
                </c:pt>
                <c:pt idx="12">
                  <c:v>25.0</c:v>
                </c:pt>
                <c:pt idx="13">
                  <c:v>25.0</c:v>
                </c:pt>
                <c:pt idx="14">
                  <c:v>26.0</c:v>
                </c:pt>
                <c:pt idx="15">
                  <c:v>27.0</c:v>
                </c:pt>
                <c:pt idx="16">
                  <c:v>27.0</c:v>
                </c:pt>
                <c:pt idx="17">
                  <c:v>28.0</c:v>
                </c:pt>
                <c:pt idx="18">
                  <c:v>28.0</c:v>
                </c:pt>
                <c:pt idx="19">
                  <c:v>29.0</c:v>
                </c:pt>
                <c:pt idx="20">
                  <c:v>29.0</c:v>
                </c:pt>
                <c:pt idx="21">
                  <c:v>29.0</c:v>
                </c:pt>
                <c:pt idx="22">
                  <c:v>30.0</c:v>
                </c:pt>
                <c:pt idx="23">
                  <c:v>30.0</c:v>
                </c:pt>
              </c:numCache>
            </c:numRef>
          </c:yVal>
          <c:smooth val="0"/>
        </c:ser>
        <c:dLbls>
          <c:showLegendKey val="0"/>
          <c:showVal val="0"/>
          <c:showCatName val="0"/>
          <c:showSerName val="0"/>
          <c:showPercent val="0"/>
          <c:showBubbleSize val="0"/>
        </c:dLbls>
        <c:axId val="-2137842888"/>
        <c:axId val="-2137886840"/>
      </c:scatterChart>
      <c:valAx>
        <c:axId val="-2137842888"/>
        <c:scaling>
          <c:orientation val="minMax"/>
          <c:max val="25.0"/>
        </c:scaling>
        <c:delete val="0"/>
        <c:axPos val="b"/>
        <c:title>
          <c:tx>
            <c:rich>
              <a:bodyPr/>
              <a:lstStyle/>
              <a:p>
                <a:pPr>
                  <a:defRPr/>
                </a:pPr>
                <a:r>
                  <a:rPr lang="en-US"/>
                  <a:t>Number of Students</a:t>
                </a:r>
              </a:p>
            </c:rich>
          </c:tx>
          <c:layout/>
          <c:overlay val="0"/>
        </c:title>
        <c:majorTickMark val="out"/>
        <c:minorTickMark val="none"/>
        <c:tickLblPos val="nextTo"/>
        <c:crossAx val="-2137886840"/>
        <c:crosses val="autoZero"/>
        <c:crossBetween val="midCat"/>
      </c:valAx>
      <c:valAx>
        <c:axId val="-2137886840"/>
        <c:scaling>
          <c:orientation val="minMax"/>
          <c:max val="30.0"/>
        </c:scaling>
        <c:delete val="0"/>
        <c:axPos val="l"/>
        <c:majorGridlines/>
        <c:title>
          <c:tx>
            <c:rich>
              <a:bodyPr rot="-5400000" vert="horz"/>
              <a:lstStyle/>
              <a:p>
                <a:pPr>
                  <a:defRPr/>
                </a:pPr>
                <a:r>
                  <a:rPr lang="en-US"/>
                  <a:t>Score</a:t>
                </a:r>
                <a:r>
                  <a:rPr lang="en-US" baseline="0"/>
                  <a:t> (30 possible points)</a:t>
                </a:r>
                <a:endParaRPr lang="en-US"/>
              </a:p>
            </c:rich>
          </c:tx>
          <c:layout/>
          <c:overlay val="0"/>
        </c:title>
        <c:numFmt formatCode="General" sourceLinked="1"/>
        <c:majorTickMark val="out"/>
        <c:minorTickMark val="none"/>
        <c:tickLblPos val="nextTo"/>
        <c:crossAx val="-2137842888"/>
        <c:crosses val="autoZero"/>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9472DA-88C6-A342-8657-5DBCB3EF71B7}" type="datetimeFigureOut">
              <a:rPr lang="en-US" smtClean="0"/>
              <a:t>3/1/16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3405E9-BB58-654D-B4FA-2946937C7C8F}" type="slidenum">
              <a:rPr lang="en-US" smtClean="0"/>
              <a:t>‹#›</a:t>
            </a:fld>
            <a:endParaRPr lang="en-US"/>
          </a:p>
        </p:txBody>
      </p:sp>
    </p:spTree>
    <p:extLst>
      <p:ext uri="{BB962C8B-B14F-4D97-AF65-F5344CB8AC3E}">
        <p14:creationId xmlns:p14="http://schemas.microsoft.com/office/powerpoint/2010/main" val="37933310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D18D6D-B5E4-B344-A77C-091FE3F22E95}" type="datetimeFigureOut">
              <a:rPr lang="en-US" smtClean="0"/>
              <a:t>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40FF3E-5557-9541-9F87-42BC12B12626}" type="slidenum">
              <a:rPr lang="en-US" smtClean="0"/>
              <a:t>‹#›</a:t>
            </a:fld>
            <a:endParaRPr lang="en-US"/>
          </a:p>
        </p:txBody>
      </p:sp>
    </p:spTree>
    <p:extLst>
      <p:ext uri="{BB962C8B-B14F-4D97-AF65-F5344CB8AC3E}">
        <p14:creationId xmlns:p14="http://schemas.microsoft.com/office/powerpoint/2010/main" val="26784825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4CF124-BB0E-954B-8CB7-4118EB762CC0}" type="datetime1">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33F0F-9648-6049-ABE9-8E321B4BA083}" type="slidenum">
              <a:rPr lang="en-US" smtClean="0"/>
              <a:t>‹#›</a:t>
            </a:fld>
            <a:endParaRPr lang="en-US"/>
          </a:p>
        </p:txBody>
      </p:sp>
    </p:spTree>
    <p:extLst>
      <p:ext uri="{BB962C8B-B14F-4D97-AF65-F5344CB8AC3E}">
        <p14:creationId xmlns:p14="http://schemas.microsoft.com/office/powerpoint/2010/main" val="2038746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C6FED-62D2-7143-8C5A-D984A44E8998}" type="datetime1">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33F0F-9648-6049-ABE9-8E321B4BA083}" type="slidenum">
              <a:rPr lang="en-US" smtClean="0"/>
              <a:t>‹#›</a:t>
            </a:fld>
            <a:endParaRPr lang="en-US"/>
          </a:p>
        </p:txBody>
      </p:sp>
    </p:spTree>
    <p:extLst>
      <p:ext uri="{BB962C8B-B14F-4D97-AF65-F5344CB8AC3E}">
        <p14:creationId xmlns:p14="http://schemas.microsoft.com/office/powerpoint/2010/main" val="3013699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41EF8-F21E-0B44-957E-A08C5B000179}" type="datetime1">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33F0F-9648-6049-ABE9-8E321B4BA083}" type="slidenum">
              <a:rPr lang="en-US" smtClean="0"/>
              <a:t>‹#›</a:t>
            </a:fld>
            <a:endParaRPr lang="en-US"/>
          </a:p>
        </p:txBody>
      </p:sp>
    </p:spTree>
    <p:extLst>
      <p:ext uri="{BB962C8B-B14F-4D97-AF65-F5344CB8AC3E}">
        <p14:creationId xmlns:p14="http://schemas.microsoft.com/office/powerpoint/2010/main" val="2881881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046AE3-3DA1-1948-8826-66588EB451E6}" type="datetime1">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33F0F-9648-6049-ABE9-8E321B4BA083}" type="slidenum">
              <a:rPr lang="en-US" smtClean="0"/>
              <a:t>‹#›</a:t>
            </a:fld>
            <a:endParaRPr lang="en-US"/>
          </a:p>
        </p:txBody>
      </p:sp>
    </p:spTree>
    <p:extLst>
      <p:ext uri="{BB962C8B-B14F-4D97-AF65-F5344CB8AC3E}">
        <p14:creationId xmlns:p14="http://schemas.microsoft.com/office/powerpoint/2010/main" val="280350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A5F1B5-8121-FD43-A4F0-148B63874E5D}" type="datetime1">
              <a:rPr lang="en-US" smtClean="0"/>
              <a:t>3/1/16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33F0F-9648-6049-ABE9-8E321B4BA083}" type="slidenum">
              <a:rPr lang="en-US" smtClean="0"/>
              <a:t>‹#›</a:t>
            </a:fld>
            <a:endParaRPr lang="en-US"/>
          </a:p>
        </p:txBody>
      </p:sp>
    </p:spTree>
    <p:extLst>
      <p:ext uri="{BB962C8B-B14F-4D97-AF65-F5344CB8AC3E}">
        <p14:creationId xmlns:p14="http://schemas.microsoft.com/office/powerpoint/2010/main" val="85512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D4D210-0C85-7140-90CD-2996F3D6559C}" type="datetime1">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33F0F-9648-6049-ABE9-8E321B4BA083}" type="slidenum">
              <a:rPr lang="en-US" smtClean="0"/>
              <a:t>‹#›</a:t>
            </a:fld>
            <a:endParaRPr lang="en-US"/>
          </a:p>
        </p:txBody>
      </p:sp>
    </p:spTree>
    <p:extLst>
      <p:ext uri="{BB962C8B-B14F-4D97-AF65-F5344CB8AC3E}">
        <p14:creationId xmlns:p14="http://schemas.microsoft.com/office/powerpoint/2010/main" val="361531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9F8E22-3CAD-4F45-9A4C-E8484F4C3641}" type="datetime1">
              <a:rPr lang="en-US" smtClean="0"/>
              <a:t>3/1/16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33F0F-9648-6049-ABE9-8E321B4BA083}" type="slidenum">
              <a:rPr lang="en-US" smtClean="0"/>
              <a:t>‹#›</a:t>
            </a:fld>
            <a:endParaRPr lang="en-US"/>
          </a:p>
        </p:txBody>
      </p:sp>
    </p:spTree>
    <p:extLst>
      <p:ext uri="{BB962C8B-B14F-4D97-AF65-F5344CB8AC3E}">
        <p14:creationId xmlns:p14="http://schemas.microsoft.com/office/powerpoint/2010/main" val="2071870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5837DB-68A2-3B42-80A9-04AFA7CAF907}" type="datetime1">
              <a:rPr lang="en-US" smtClean="0"/>
              <a:t>3/1/16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33F0F-9648-6049-ABE9-8E321B4BA083}" type="slidenum">
              <a:rPr lang="en-US" smtClean="0"/>
              <a:t>‹#›</a:t>
            </a:fld>
            <a:endParaRPr lang="en-US"/>
          </a:p>
        </p:txBody>
      </p:sp>
    </p:spTree>
    <p:extLst>
      <p:ext uri="{BB962C8B-B14F-4D97-AF65-F5344CB8AC3E}">
        <p14:creationId xmlns:p14="http://schemas.microsoft.com/office/powerpoint/2010/main" val="145930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D5166-8417-DB4C-9E1C-02517C041799}" type="datetime1">
              <a:rPr lang="en-US" smtClean="0"/>
              <a:t>3/1/16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33F0F-9648-6049-ABE9-8E321B4BA083}" type="slidenum">
              <a:rPr lang="en-US" smtClean="0"/>
              <a:t>‹#›</a:t>
            </a:fld>
            <a:endParaRPr lang="en-US"/>
          </a:p>
        </p:txBody>
      </p:sp>
    </p:spTree>
    <p:extLst>
      <p:ext uri="{BB962C8B-B14F-4D97-AF65-F5344CB8AC3E}">
        <p14:creationId xmlns:p14="http://schemas.microsoft.com/office/powerpoint/2010/main" val="101927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DFD72-9107-3E4B-89AD-3B3734DB6784}" type="datetime1">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33F0F-9648-6049-ABE9-8E321B4BA083}" type="slidenum">
              <a:rPr lang="en-US" smtClean="0"/>
              <a:t>‹#›</a:t>
            </a:fld>
            <a:endParaRPr lang="en-US"/>
          </a:p>
        </p:txBody>
      </p:sp>
    </p:spTree>
    <p:extLst>
      <p:ext uri="{BB962C8B-B14F-4D97-AF65-F5344CB8AC3E}">
        <p14:creationId xmlns:p14="http://schemas.microsoft.com/office/powerpoint/2010/main" val="38492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4DA1C-C2BF-4640-918C-54D797818CC0}" type="datetime1">
              <a:rPr lang="en-US" smtClean="0"/>
              <a:t>3/1/16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33F0F-9648-6049-ABE9-8E321B4BA083}" type="slidenum">
              <a:rPr lang="en-US" smtClean="0"/>
              <a:t>‹#›</a:t>
            </a:fld>
            <a:endParaRPr lang="en-US"/>
          </a:p>
        </p:txBody>
      </p:sp>
    </p:spTree>
    <p:extLst>
      <p:ext uri="{BB962C8B-B14F-4D97-AF65-F5344CB8AC3E}">
        <p14:creationId xmlns:p14="http://schemas.microsoft.com/office/powerpoint/2010/main" val="13835215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9E929-C50E-C745-A460-75A44EADB0BF}" type="datetime1">
              <a:rPr lang="en-US" smtClean="0"/>
              <a:t>3/1/16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33F0F-9648-6049-ABE9-8E321B4BA083}" type="slidenum">
              <a:rPr lang="en-US" smtClean="0"/>
              <a:t>‹#›</a:t>
            </a:fld>
            <a:endParaRPr lang="en-US" dirty="0"/>
          </a:p>
        </p:txBody>
      </p:sp>
    </p:spTree>
    <p:extLst>
      <p:ext uri="{BB962C8B-B14F-4D97-AF65-F5344CB8AC3E}">
        <p14:creationId xmlns:p14="http://schemas.microsoft.com/office/powerpoint/2010/main" val="3042038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5" Type="http://schemas.openxmlformats.org/officeDocument/2006/relationships/package" Target="../embeddings/Microsoft_Word_Document2.docx"/><Relationship Id="rId6"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63797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7" name="TextBox 6"/>
          <p:cNvSpPr txBox="1"/>
          <p:nvPr/>
        </p:nvSpPr>
        <p:spPr>
          <a:xfrm>
            <a:off x="1950720" y="0"/>
            <a:ext cx="2039541" cy="584776"/>
          </a:xfrm>
          <a:prstGeom prst="rect">
            <a:avLst/>
          </a:prstGeom>
          <a:noFill/>
        </p:spPr>
        <p:txBody>
          <a:bodyPr wrap="none" rtlCol="0">
            <a:spAutoFit/>
          </a:bodyPr>
          <a:lstStyle/>
          <a:p>
            <a:r>
              <a:rPr lang="en-US" sz="3200" dirty="0" smtClean="0"/>
              <a:t>Loose Ends</a:t>
            </a:r>
            <a:endParaRPr lang="en-US" sz="3200" dirty="0"/>
          </a:p>
        </p:txBody>
      </p:sp>
      <p:sp>
        <p:nvSpPr>
          <p:cNvPr id="10" name="TextBox 9"/>
          <p:cNvSpPr txBox="1"/>
          <p:nvPr/>
        </p:nvSpPr>
        <p:spPr>
          <a:xfrm>
            <a:off x="307276" y="973342"/>
            <a:ext cx="1834156" cy="461665"/>
          </a:xfrm>
          <a:prstGeom prst="rect">
            <a:avLst/>
          </a:prstGeom>
          <a:noFill/>
        </p:spPr>
        <p:txBody>
          <a:bodyPr wrap="none" rtlCol="0">
            <a:spAutoFit/>
          </a:bodyPr>
          <a:lstStyle/>
          <a:p>
            <a:r>
              <a:rPr lang="en-US" sz="2400" dirty="0" smtClean="0"/>
              <a:t>Exam Review</a:t>
            </a:r>
            <a:endParaRPr lang="en-US" sz="2400" dirty="0"/>
          </a:p>
        </p:txBody>
      </p:sp>
      <p:sp>
        <p:nvSpPr>
          <p:cNvPr id="11" name="TextBox 10"/>
          <p:cNvSpPr txBox="1"/>
          <p:nvPr/>
        </p:nvSpPr>
        <p:spPr>
          <a:xfrm>
            <a:off x="307276" y="2295190"/>
            <a:ext cx="3651510" cy="461665"/>
          </a:xfrm>
          <a:prstGeom prst="rect">
            <a:avLst/>
          </a:prstGeom>
          <a:noFill/>
        </p:spPr>
        <p:txBody>
          <a:bodyPr wrap="none" rtlCol="0">
            <a:spAutoFit/>
          </a:bodyPr>
          <a:lstStyle/>
          <a:p>
            <a:r>
              <a:rPr lang="en-US" sz="2400" dirty="0" err="1" smtClean="0"/>
              <a:t>Milankovitch</a:t>
            </a:r>
            <a:r>
              <a:rPr lang="en-US" sz="2400" dirty="0" smtClean="0"/>
              <a:t> Cycles… </a:t>
            </a:r>
            <a:r>
              <a:rPr lang="en-US" sz="2400" dirty="0" err="1" smtClean="0"/>
              <a:t>redux</a:t>
            </a:r>
            <a:endParaRPr lang="en-US" sz="2400" dirty="0"/>
          </a:p>
        </p:txBody>
      </p:sp>
      <p:sp>
        <p:nvSpPr>
          <p:cNvPr id="18" name="Slide Number Placeholder 17"/>
          <p:cNvSpPr>
            <a:spLocks noGrp="1"/>
          </p:cNvSpPr>
          <p:nvPr>
            <p:ph type="sldNum" sz="quarter" idx="12"/>
          </p:nvPr>
        </p:nvSpPr>
        <p:spPr/>
        <p:txBody>
          <a:bodyPr/>
          <a:lstStyle/>
          <a:p>
            <a:fld id="{7A433F0F-9648-6049-ABE9-8E321B4BA083}" type="slidenum">
              <a:rPr lang="en-US" smtClean="0">
                <a:solidFill>
                  <a:srgbClr val="000000"/>
                </a:solidFill>
              </a:rPr>
              <a:t>1</a:t>
            </a:fld>
            <a:endParaRPr lang="en-US" dirty="0">
              <a:solidFill>
                <a:srgbClr val="000000"/>
              </a:solidFill>
            </a:endParaRPr>
          </a:p>
        </p:txBody>
      </p:sp>
      <p:sp>
        <p:nvSpPr>
          <p:cNvPr id="12" name="TextBox 11"/>
          <p:cNvSpPr txBox="1"/>
          <p:nvPr/>
        </p:nvSpPr>
        <p:spPr>
          <a:xfrm>
            <a:off x="307276" y="1624630"/>
            <a:ext cx="1891864" cy="461665"/>
          </a:xfrm>
          <a:prstGeom prst="rect">
            <a:avLst/>
          </a:prstGeom>
          <a:noFill/>
        </p:spPr>
        <p:txBody>
          <a:bodyPr wrap="none" rtlCol="0">
            <a:spAutoFit/>
          </a:bodyPr>
          <a:lstStyle/>
          <a:p>
            <a:r>
              <a:rPr lang="en-US" sz="2400" dirty="0" smtClean="0"/>
              <a:t>Causal Chains</a:t>
            </a:r>
            <a:endParaRPr lang="en-US" sz="2400" dirty="0"/>
          </a:p>
        </p:txBody>
      </p:sp>
    </p:spTree>
    <p:extLst>
      <p:ext uri="{BB962C8B-B14F-4D97-AF65-F5344CB8AC3E}">
        <p14:creationId xmlns:p14="http://schemas.microsoft.com/office/powerpoint/2010/main" val="42369310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8255"/>
          <a:stretch/>
        </p:blipFill>
        <p:spPr>
          <a:xfrm>
            <a:off x="1041394" y="3133417"/>
            <a:ext cx="374786" cy="367654"/>
          </a:xfrm>
          <a:prstGeom prst="rect">
            <a:avLst/>
          </a:prstGeom>
        </p:spPr>
      </p:pic>
      <p:sp>
        <p:nvSpPr>
          <p:cNvPr id="10" name="Rectangle 9"/>
          <p:cNvSpPr/>
          <p:nvPr/>
        </p:nvSpPr>
        <p:spPr>
          <a:xfrm>
            <a:off x="0" y="0"/>
            <a:ext cx="9144000" cy="6379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B6957D6-D2D6-0941-9E0D-4EEE1EF7CE71}" type="slidenum">
              <a:rPr lang="en-US" smtClean="0"/>
              <a:t>10</a:t>
            </a:fld>
            <a:endParaRPr lang="en-US" dirty="0"/>
          </a:p>
        </p:txBody>
      </p:sp>
      <p:pic>
        <p:nvPicPr>
          <p:cNvPr id="11" name="Picture 10"/>
          <p:cNvPicPr>
            <a:picLocks noChangeAspect="1"/>
          </p:cNvPicPr>
          <p:nvPr/>
        </p:nvPicPr>
        <p:blipFill rotWithShape="1">
          <a:blip r:embed="rId3"/>
          <a:srcRect b="47138"/>
          <a:stretch/>
        </p:blipFill>
        <p:spPr>
          <a:xfrm>
            <a:off x="2825403" y="1220586"/>
            <a:ext cx="6083300" cy="2437014"/>
          </a:xfrm>
          <a:prstGeom prst="rect">
            <a:avLst/>
          </a:prstGeom>
        </p:spPr>
      </p:pic>
      <p:pic>
        <p:nvPicPr>
          <p:cNvPr id="15" name="Picture 14"/>
          <p:cNvPicPr>
            <a:picLocks noChangeAspect="1"/>
          </p:cNvPicPr>
          <p:nvPr/>
        </p:nvPicPr>
        <p:blipFill rotWithShape="1">
          <a:blip r:embed="rId3"/>
          <a:srcRect t="51099" b="29507"/>
          <a:stretch/>
        </p:blipFill>
        <p:spPr>
          <a:xfrm>
            <a:off x="2825403" y="4114800"/>
            <a:ext cx="6083300" cy="894080"/>
          </a:xfrm>
          <a:prstGeom prst="rect">
            <a:avLst/>
          </a:prstGeom>
        </p:spPr>
      </p:pic>
      <p:pic>
        <p:nvPicPr>
          <p:cNvPr id="16" name="Picture 15"/>
          <p:cNvPicPr>
            <a:picLocks noChangeAspect="1"/>
          </p:cNvPicPr>
          <p:nvPr/>
        </p:nvPicPr>
        <p:blipFill rotWithShape="1">
          <a:blip r:embed="rId3"/>
          <a:srcRect t="71154"/>
          <a:stretch/>
        </p:blipFill>
        <p:spPr>
          <a:xfrm>
            <a:off x="2825403" y="5486400"/>
            <a:ext cx="6083300" cy="1329806"/>
          </a:xfrm>
          <a:prstGeom prst="rect">
            <a:avLst/>
          </a:prstGeom>
        </p:spPr>
      </p:pic>
      <p:sp>
        <p:nvSpPr>
          <p:cNvPr id="7" name="TextBox 6"/>
          <p:cNvSpPr txBox="1"/>
          <p:nvPr/>
        </p:nvSpPr>
        <p:spPr>
          <a:xfrm>
            <a:off x="7467600" y="4206240"/>
            <a:ext cx="1432560" cy="646331"/>
          </a:xfrm>
          <a:prstGeom prst="rect">
            <a:avLst/>
          </a:prstGeom>
          <a:solidFill>
            <a:schemeClr val="bg1"/>
          </a:solidFill>
        </p:spPr>
        <p:txBody>
          <a:bodyPr wrap="square" rtlCol="0">
            <a:spAutoFit/>
          </a:bodyPr>
          <a:lstStyle/>
          <a:p>
            <a:r>
              <a:rPr lang="en-US" dirty="0" smtClean="0"/>
              <a:t>Solar Variability</a:t>
            </a:r>
          </a:p>
        </p:txBody>
      </p:sp>
      <p:sp>
        <p:nvSpPr>
          <p:cNvPr id="17" name="TextBox 16"/>
          <p:cNvSpPr txBox="1"/>
          <p:nvPr/>
        </p:nvSpPr>
        <p:spPr>
          <a:xfrm>
            <a:off x="7477760" y="1920240"/>
            <a:ext cx="1148080" cy="369332"/>
          </a:xfrm>
          <a:prstGeom prst="rect">
            <a:avLst/>
          </a:prstGeom>
          <a:solidFill>
            <a:srgbClr val="FFFFFF"/>
          </a:solidFill>
          <a:ln>
            <a:solidFill>
              <a:schemeClr val="bg1"/>
            </a:solidFill>
          </a:ln>
        </p:spPr>
        <p:txBody>
          <a:bodyPr wrap="square" rtlCol="0">
            <a:spAutoFit/>
          </a:bodyPr>
          <a:lstStyle/>
          <a:p>
            <a:pPr algn="ctr"/>
            <a:r>
              <a:rPr lang="en-US" dirty="0" smtClean="0">
                <a:solidFill>
                  <a:srgbClr val="000000"/>
                </a:solidFill>
              </a:rPr>
              <a:t>+</a:t>
            </a:r>
            <a:endParaRPr lang="en-US" dirty="0">
              <a:solidFill>
                <a:srgbClr val="000000"/>
              </a:solidFill>
            </a:endParaRPr>
          </a:p>
        </p:txBody>
      </p:sp>
      <p:sp>
        <p:nvSpPr>
          <p:cNvPr id="18" name="TextBox 17"/>
          <p:cNvSpPr txBox="1"/>
          <p:nvPr/>
        </p:nvSpPr>
        <p:spPr>
          <a:xfrm>
            <a:off x="7487920" y="2651760"/>
            <a:ext cx="1148080" cy="369332"/>
          </a:xfrm>
          <a:prstGeom prst="rect">
            <a:avLst/>
          </a:prstGeom>
          <a:solidFill>
            <a:srgbClr val="FFFFFF"/>
          </a:solidFill>
          <a:ln>
            <a:solidFill>
              <a:schemeClr val="bg1"/>
            </a:solidFill>
          </a:ln>
        </p:spPr>
        <p:txBody>
          <a:bodyPr wrap="square" rtlCol="0">
            <a:spAutoFit/>
          </a:bodyPr>
          <a:lstStyle/>
          <a:p>
            <a:pPr algn="ctr"/>
            <a:r>
              <a:rPr lang="en-US" dirty="0" smtClean="0">
                <a:solidFill>
                  <a:srgbClr val="000000"/>
                </a:solidFill>
              </a:rPr>
              <a:t>+</a:t>
            </a:r>
            <a:endParaRPr lang="en-US" dirty="0">
              <a:solidFill>
                <a:srgbClr val="000000"/>
              </a:solidFill>
            </a:endParaRPr>
          </a:p>
        </p:txBody>
      </p:sp>
      <p:sp>
        <p:nvSpPr>
          <p:cNvPr id="19" name="TextBox 18"/>
          <p:cNvSpPr txBox="1"/>
          <p:nvPr/>
        </p:nvSpPr>
        <p:spPr>
          <a:xfrm>
            <a:off x="7426960" y="3352800"/>
            <a:ext cx="1696720" cy="369332"/>
          </a:xfrm>
          <a:prstGeom prst="rect">
            <a:avLst/>
          </a:prstGeom>
          <a:solidFill>
            <a:srgbClr val="FFFFFF"/>
          </a:solidFill>
          <a:ln>
            <a:solidFill>
              <a:schemeClr val="bg1"/>
            </a:solidFill>
          </a:ln>
        </p:spPr>
        <p:txBody>
          <a:bodyPr wrap="square" rtlCol="0">
            <a:spAutoFit/>
          </a:bodyPr>
          <a:lstStyle/>
          <a:p>
            <a:pPr algn="ctr"/>
            <a:r>
              <a:rPr lang="en-US" dirty="0" smtClean="0">
                <a:solidFill>
                  <a:schemeClr val="bg1"/>
                </a:solidFill>
              </a:rPr>
              <a:t>+</a:t>
            </a:r>
            <a:endParaRPr lang="en-US" dirty="0">
              <a:solidFill>
                <a:schemeClr val="bg1"/>
              </a:solidFill>
            </a:endParaRPr>
          </a:p>
        </p:txBody>
      </p:sp>
      <p:sp>
        <p:nvSpPr>
          <p:cNvPr id="21" name="Rectangle 6"/>
          <p:cNvSpPr>
            <a:spLocks noChangeArrowheads="1"/>
          </p:cNvSpPr>
          <p:nvPr/>
        </p:nvSpPr>
        <p:spPr bwMode="auto">
          <a:xfrm>
            <a:off x="762000" y="96838"/>
            <a:ext cx="7543800"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dirty="0" smtClean="0"/>
              <a:t>External </a:t>
            </a:r>
            <a:r>
              <a:rPr lang="en-US" sz="2800" dirty="0" err="1" smtClean="0"/>
              <a:t>Forcings</a:t>
            </a:r>
            <a:r>
              <a:rPr lang="en-US" sz="2800" dirty="0" smtClean="0"/>
              <a:t> – Changes in Earth’s Orbit</a:t>
            </a:r>
            <a:endParaRPr lang="en-US" sz="2800" dirty="0"/>
          </a:p>
        </p:txBody>
      </p:sp>
      <p:sp>
        <p:nvSpPr>
          <p:cNvPr id="2" name="Rectangle 1"/>
          <p:cNvSpPr/>
          <p:nvPr/>
        </p:nvSpPr>
        <p:spPr>
          <a:xfrm>
            <a:off x="2306105" y="3893790"/>
            <a:ext cx="6726141" cy="29642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969232" y="2891097"/>
            <a:ext cx="860612" cy="860612"/>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870968" y="3001718"/>
            <a:ext cx="1234606" cy="633043"/>
          </a:xfrm>
          <a:prstGeom prst="ellipse">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224553" y="1570886"/>
            <a:ext cx="6726141" cy="67681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clrChange>
              <a:clrFrom>
                <a:srgbClr val="FFFFFF"/>
              </a:clrFrom>
              <a:clrTo>
                <a:srgbClr val="FFFFFF">
                  <a:alpha val="0"/>
                </a:srgbClr>
              </a:clrTo>
            </a:clrChange>
          </a:blip>
          <a:srcRect l="58715" t="13971" r="6329" b="15224"/>
          <a:stretch/>
        </p:blipFill>
        <p:spPr>
          <a:xfrm>
            <a:off x="1186474" y="2179676"/>
            <a:ext cx="509683" cy="629860"/>
          </a:xfrm>
          <a:prstGeom prst="rect">
            <a:avLst/>
          </a:prstGeom>
        </p:spPr>
      </p:pic>
      <p:pic>
        <p:nvPicPr>
          <p:cNvPr id="20" name="Picture 19"/>
          <p:cNvPicPr>
            <a:picLocks noChangeAspect="1"/>
          </p:cNvPicPr>
          <p:nvPr/>
        </p:nvPicPr>
        <p:blipFill rotWithShape="1">
          <a:blip r:embed="rId4">
            <a:clrChange>
              <a:clrFrom>
                <a:srgbClr val="FFFFFF"/>
              </a:clrFrom>
              <a:clrTo>
                <a:srgbClr val="FFFFFF">
                  <a:alpha val="0"/>
                </a:srgbClr>
              </a:clrTo>
            </a:clrChange>
          </a:blip>
          <a:srcRect l="58715" t="13971" r="6329" b="15224"/>
          <a:stretch/>
        </p:blipFill>
        <p:spPr>
          <a:xfrm rot="1420072">
            <a:off x="2232908" y="2179676"/>
            <a:ext cx="509683" cy="629860"/>
          </a:xfrm>
          <a:prstGeom prst="rect">
            <a:avLst/>
          </a:prstGeom>
        </p:spPr>
      </p:pic>
      <p:pic>
        <p:nvPicPr>
          <p:cNvPr id="25" name="Picture 24"/>
          <p:cNvPicPr>
            <a:picLocks noChangeAspect="1"/>
          </p:cNvPicPr>
          <p:nvPr/>
        </p:nvPicPr>
        <p:blipFill rotWithShape="1">
          <a:blip r:embed="rId4">
            <a:clrChange>
              <a:clrFrom>
                <a:srgbClr val="FFFFFF"/>
              </a:clrFrom>
              <a:clrTo>
                <a:srgbClr val="FFFFFF">
                  <a:alpha val="0"/>
                </a:srgbClr>
              </a:clrTo>
            </a:clrChange>
          </a:blip>
          <a:srcRect l="58715" t="13971" r="6329" b="15224"/>
          <a:stretch/>
        </p:blipFill>
        <p:spPr>
          <a:xfrm rot="20022901">
            <a:off x="235954" y="2179676"/>
            <a:ext cx="509683" cy="629860"/>
          </a:xfrm>
          <a:prstGeom prst="rect">
            <a:avLst/>
          </a:prstGeom>
        </p:spPr>
      </p:pic>
      <p:sp>
        <p:nvSpPr>
          <p:cNvPr id="6" name="TextBox 5"/>
          <p:cNvSpPr txBox="1"/>
          <p:nvPr/>
        </p:nvSpPr>
        <p:spPr>
          <a:xfrm>
            <a:off x="960877" y="1763068"/>
            <a:ext cx="902974" cy="544765"/>
          </a:xfrm>
          <a:prstGeom prst="rect">
            <a:avLst/>
          </a:prstGeom>
          <a:noFill/>
        </p:spPr>
        <p:txBody>
          <a:bodyPr wrap="none" rtlCol="0">
            <a:spAutoFit/>
          </a:bodyPr>
          <a:lstStyle/>
          <a:p>
            <a:pPr algn="ctr">
              <a:lnSpc>
                <a:spcPct val="80000"/>
              </a:lnSpc>
            </a:pPr>
            <a:r>
              <a:rPr lang="en-US" dirty="0" smtClean="0"/>
              <a:t>Present</a:t>
            </a:r>
          </a:p>
          <a:p>
            <a:pPr algn="ctr">
              <a:lnSpc>
                <a:spcPct val="80000"/>
              </a:lnSpc>
            </a:pPr>
            <a:r>
              <a:rPr lang="en-US" dirty="0" smtClean="0"/>
              <a:t>Tilt</a:t>
            </a:r>
            <a:endParaRPr lang="en-US" dirty="0"/>
          </a:p>
        </p:txBody>
      </p:sp>
      <p:sp>
        <p:nvSpPr>
          <p:cNvPr id="28" name="TextBox 27"/>
          <p:cNvSpPr txBox="1"/>
          <p:nvPr/>
        </p:nvSpPr>
        <p:spPr>
          <a:xfrm>
            <a:off x="2176048" y="1763068"/>
            <a:ext cx="582211" cy="544765"/>
          </a:xfrm>
          <a:prstGeom prst="rect">
            <a:avLst/>
          </a:prstGeom>
          <a:noFill/>
        </p:spPr>
        <p:txBody>
          <a:bodyPr wrap="none" rtlCol="0">
            <a:spAutoFit/>
          </a:bodyPr>
          <a:lstStyle/>
          <a:p>
            <a:pPr algn="ctr">
              <a:lnSpc>
                <a:spcPct val="80000"/>
              </a:lnSpc>
            </a:pPr>
            <a:r>
              <a:rPr lang="en-US" dirty="0" smtClean="0"/>
              <a:t>Less</a:t>
            </a:r>
          </a:p>
          <a:p>
            <a:pPr algn="ctr">
              <a:lnSpc>
                <a:spcPct val="80000"/>
              </a:lnSpc>
            </a:pPr>
            <a:r>
              <a:rPr lang="en-US" dirty="0" smtClean="0"/>
              <a:t>Tilt</a:t>
            </a:r>
            <a:endParaRPr lang="en-US" dirty="0"/>
          </a:p>
        </p:txBody>
      </p:sp>
      <p:sp>
        <p:nvSpPr>
          <p:cNvPr id="29" name="TextBox 28"/>
          <p:cNvSpPr txBox="1"/>
          <p:nvPr/>
        </p:nvSpPr>
        <p:spPr>
          <a:xfrm>
            <a:off x="101948" y="1763068"/>
            <a:ext cx="699080" cy="544765"/>
          </a:xfrm>
          <a:prstGeom prst="rect">
            <a:avLst/>
          </a:prstGeom>
          <a:noFill/>
        </p:spPr>
        <p:txBody>
          <a:bodyPr wrap="none" rtlCol="0">
            <a:spAutoFit/>
          </a:bodyPr>
          <a:lstStyle/>
          <a:p>
            <a:pPr algn="ctr">
              <a:lnSpc>
                <a:spcPct val="80000"/>
              </a:lnSpc>
            </a:pPr>
            <a:r>
              <a:rPr lang="en-US" dirty="0" smtClean="0"/>
              <a:t>More</a:t>
            </a:r>
          </a:p>
          <a:p>
            <a:pPr algn="ctr">
              <a:lnSpc>
                <a:spcPct val="80000"/>
              </a:lnSpc>
            </a:pPr>
            <a:r>
              <a:rPr lang="en-US" dirty="0" smtClean="0"/>
              <a:t>Tilt</a:t>
            </a:r>
            <a:endParaRPr lang="en-US" dirty="0"/>
          </a:p>
        </p:txBody>
      </p:sp>
      <p:pic>
        <p:nvPicPr>
          <p:cNvPr id="30" name="Picture 29"/>
          <p:cNvPicPr>
            <a:picLocks noChangeAspect="1"/>
          </p:cNvPicPr>
          <p:nvPr/>
        </p:nvPicPr>
        <p:blipFill rotWithShape="1">
          <a:blip r:embed="rId3"/>
          <a:srcRect t="37280" r="24373" b="47138"/>
          <a:stretch/>
        </p:blipFill>
        <p:spPr>
          <a:xfrm>
            <a:off x="2835761" y="4344996"/>
            <a:ext cx="4600593" cy="718364"/>
          </a:xfrm>
          <a:prstGeom prst="rect">
            <a:avLst/>
          </a:prstGeom>
        </p:spPr>
      </p:pic>
      <p:sp>
        <p:nvSpPr>
          <p:cNvPr id="31" name="Rectangle 30"/>
          <p:cNvSpPr/>
          <p:nvPr/>
        </p:nvSpPr>
        <p:spPr>
          <a:xfrm>
            <a:off x="2224553" y="1236655"/>
            <a:ext cx="6726141" cy="17547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rotWithShape="1">
          <a:blip r:embed="rId3"/>
          <a:srcRect b="93351"/>
          <a:stretch/>
        </p:blipFill>
        <p:spPr>
          <a:xfrm>
            <a:off x="2835760" y="679456"/>
            <a:ext cx="6083300" cy="306525"/>
          </a:xfrm>
          <a:prstGeom prst="rect">
            <a:avLst/>
          </a:prstGeom>
        </p:spPr>
      </p:pic>
    </p:spTree>
    <p:extLst>
      <p:ext uri="{BB962C8B-B14F-4D97-AF65-F5344CB8AC3E}">
        <p14:creationId xmlns:p14="http://schemas.microsoft.com/office/powerpoint/2010/main" val="2420707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8255"/>
          <a:stretch/>
        </p:blipFill>
        <p:spPr>
          <a:xfrm>
            <a:off x="1041394" y="3133417"/>
            <a:ext cx="374786" cy="367654"/>
          </a:xfrm>
          <a:prstGeom prst="rect">
            <a:avLst/>
          </a:prstGeom>
        </p:spPr>
      </p:pic>
      <p:sp>
        <p:nvSpPr>
          <p:cNvPr id="10" name="Rectangle 9"/>
          <p:cNvSpPr/>
          <p:nvPr/>
        </p:nvSpPr>
        <p:spPr>
          <a:xfrm>
            <a:off x="0" y="0"/>
            <a:ext cx="9144000" cy="6379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B6957D6-D2D6-0941-9E0D-4EEE1EF7CE71}" type="slidenum">
              <a:rPr lang="en-US" smtClean="0"/>
              <a:t>11</a:t>
            </a:fld>
            <a:endParaRPr lang="en-US" dirty="0"/>
          </a:p>
        </p:txBody>
      </p:sp>
      <p:pic>
        <p:nvPicPr>
          <p:cNvPr id="11" name="Picture 10"/>
          <p:cNvPicPr>
            <a:picLocks noChangeAspect="1"/>
          </p:cNvPicPr>
          <p:nvPr/>
        </p:nvPicPr>
        <p:blipFill rotWithShape="1">
          <a:blip r:embed="rId3"/>
          <a:srcRect b="47138"/>
          <a:stretch/>
        </p:blipFill>
        <p:spPr>
          <a:xfrm>
            <a:off x="2825403" y="1220586"/>
            <a:ext cx="6083300" cy="2437014"/>
          </a:xfrm>
          <a:prstGeom prst="rect">
            <a:avLst/>
          </a:prstGeom>
        </p:spPr>
      </p:pic>
      <p:pic>
        <p:nvPicPr>
          <p:cNvPr id="15" name="Picture 14"/>
          <p:cNvPicPr>
            <a:picLocks noChangeAspect="1"/>
          </p:cNvPicPr>
          <p:nvPr/>
        </p:nvPicPr>
        <p:blipFill rotWithShape="1">
          <a:blip r:embed="rId3"/>
          <a:srcRect t="51099" b="29507"/>
          <a:stretch/>
        </p:blipFill>
        <p:spPr>
          <a:xfrm>
            <a:off x="2825403" y="4114800"/>
            <a:ext cx="6083300" cy="894080"/>
          </a:xfrm>
          <a:prstGeom prst="rect">
            <a:avLst/>
          </a:prstGeom>
        </p:spPr>
      </p:pic>
      <p:pic>
        <p:nvPicPr>
          <p:cNvPr id="16" name="Picture 15"/>
          <p:cNvPicPr>
            <a:picLocks noChangeAspect="1"/>
          </p:cNvPicPr>
          <p:nvPr/>
        </p:nvPicPr>
        <p:blipFill rotWithShape="1">
          <a:blip r:embed="rId3"/>
          <a:srcRect t="71154"/>
          <a:stretch/>
        </p:blipFill>
        <p:spPr>
          <a:xfrm>
            <a:off x="2825403" y="5486400"/>
            <a:ext cx="6083300" cy="1329806"/>
          </a:xfrm>
          <a:prstGeom prst="rect">
            <a:avLst/>
          </a:prstGeom>
        </p:spPr>
      </p:pic>
      <p:sp>
        <p:nvSpPr>
          <p:cNvPr id="7" name="TextBox 6"/>
          <p:cNvSpPr txBox="1"/>
          <p:nvPr/>
        </p:nvSpPr>
        <p:spPr>
          <a:xfrm>
            <a:off x="7467600" y="4206240"/>
            <a:ext cx="1432560" cy="646331"/>
          </a:xfrm>
          <a:prstGeom prst="rect">
            <a:avLst/>
          </a:prstGeom>
          <a:solidFill>
            <a:schemeClr val="bg1"/>
          </a:solidFill>
        </p:spPr>
        <p:txBody>
          <a:bodyPr wrap="square" rtlCol="0">
            <a:spAutoFit/>
          </a:bodyPr>
          <a:lstStyle/>
          <a:p>
            <a:r>
              <a:rPr lang="en-US" dirty="0" smtClean="0"/>
              <a:t>Solar Variability</a:t>
            </a:r>
          </a:p>
        </p:txBody>
      </p:sp>
      <p:sp>
        <p:nvSpPr>
          <p:cNvPr id="17" name="TextBox 16"/>
          <p:cNvSpPr txBox="1"/>
          <p:nvPr/>
        </p:nvSpPr>
        <p:spPr>
          <a:xfrm>
            <a:off x="7477760" y="1920240"/>
            <a:ext cx="1148080" cy="369332"/>
          </a:xfrm>
          <a:prstGeom prst="rect">
            <a:avLst/>
          </a:prstGeom>
          <a:solidFill>
            <a:srgbClr val="FFFFFF"/>
          </a:solidFill>
          <a:ln>
            <a:solidFill>
              <a:schemeClr val="bg1"/>
            </a:solidFill>
          </a:ln>
        </p:spPr>
        <p:txBody>
          <a:bodyPr wrap="square" rtlCol="0">
            <a:spAutoFit/>
          </a:bodyPr>
          <a:lstStyle/>
          <a:p>
            <a:pPr algn="ctr"/>
            <a:r>
              <a:rPr lang="en-US" dirty="0" smtClean="0">
                <a:solidFill>
                  <a:srgbClr val="000000"/>
                </a:solidFill>
              </a:rPr>
              <a:t>+</a:t>
            </a:r>
            <a:endParaRPr lang="en-US" dirty="0">
              <a:solidFill>
                <a:srgbClr val="000000"/>
              </a:solidFill>
            </a:endParaRPr>
          </a:p>
        </p:txBody>
      </p:sp>
      <p:sp>
        <p:nvSpPr>
          <p:cNvPr id="18" name="TextBox 17"/>
          <p:cNvSpPr txBox="1"/>
          <p:nvPr/>
        </p:nvSpPr>
        <p:spPr>
          <a:xfrm>
            <a:off x="7487920" y="2651760"/>
            <a:ext cx="1148080" cy="369332"/>
          </a:xfrm>
          <a:prstGeom prst="rect">
            <a:avLst/>
          </a:prstGeom>
          <a:solidFill>
            <a:srgbClr val="FFFFFF"/>
          </a:solidFill>
          <a:ln>
            <a:solidFill>
              <a:schemeClr val="bg1"/>
            </a:solidFill>
          </a:ln>
        </p:spPr>
        <p:txBody>
          <a:bodyPr wrap="square" rtlCol="0">
            <a:spAutoFit/>
          </a:bodyPr>
          <a:lstStyle/>
          <a:p>
            <a:pPr algn="ctr"/>
            <a:r>
              <a:rPr lang="en-US" dirty="0" smtClean="0">
                <a:solidFill>
                  <a:srgbClr val="000000"/>
                </a:solidFill>
              </a:rPr>
              <a:t>+</a:t>
            </a:r>
            <a:endParaRPr lang="en-US" dirty="0">
              <a:solidFill>
                <a:srgbClr val="000000"/>
              </a:solidFill>
            </a:endParaRPr>
          </a:p>
        </p:txBody>
      </p:sp>
      <p:sp>
        <p:nvSpPr>
          <p:cNvPr id="19" name="TextBox 18"/>
          <p:cNvSpPr txBox="1"/>
          <p:nvPr/>
        </p:nvSpPr>
        <p:spPr>
          <a:xfrm>
            <a:off x="7426960" y="3352800"/>
            <a:ext cx="1696720" cy="369332"/>
          </a:xfrm>
          <a:prstGeom prst="rect">
            <a:avLst/>
          </a:prstGeom>
          <a:solidFill>
            <a:srgbClr val="FFFFFF"/>
          </a:solidFill>
          <a:ln>
            <a:solidFill>
              <a:schemeClr val="bg1"/>
            </a:solidFill>
          </a:ln>
        </p:spPr>
        <p:txBody>
          <a:bodyPr wrap="square" rtlCol="0">
            <a:spAutoFit/>
          </a:bodyPr>
          <a:lstStyle/>
          <a:p>
            <a:pPr algn="ctr"/>
            <a:r>
              <a:rPr lang="en-US" dirty="0" smtClean="0">
                <a:solidFill>
                  <a:schemeClr val="bg1"/>
                </a:solidFill>
              </a:rPr>
              <a:t>+</a:t>
            </a:r>
            <a:endParaRPr lang="en-US" dirty="0">
              <a:solidFill>
                <a:schemeClr val="bg1"/>
              </a:solidFill>
            </a:endParaRPr>
          </a:p>
        </p:txBody>
      </p:sp>
      <p:sp>
        <p:nvSpPr>
          <p:cNvPr id="21" name="Rectangle 6"/>
          <p:cNvSpPr>
            <a:spLocks noChangeArrowheads="1"/>
          </p:cNvSpPr>
          <p:nvPr/>
        </p:nvSpPr>
        <p:spPr bwMode="auto">
          <a:xfrm>
            <a:off x="762000" y="96838"/>
            <a:ext cx="7543800"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dirty="0" smtClean="0"/>
              <a:t>External </a:t>
            </a:r>
            <a:r>
              <a:rPr lang="en-US" sz="2800" dirty="0" err="1" smtClean="0"/>
              <a:t>Forcings</a:t>
            </a:r>
            <a:r>
              <a:rPr lang="en-US" sz="2800" dirty="0" smtClean="0"/>
              <a:t> – Changes in Earth’s Orbit</a:t>
            </a:r>
            <a:endParaRPr lang="en-US" sz="2800" dirty="0"/>
          </a:p>
        </p:txBody>
      </p:sp>
      <p:sp>
        <p:nvSpPr>
          <p:cNvPr id="2" name="Rectangle 1"/>
          <p:cNvSpPr/>
          <p:nvPr/>
        </p:nvSpPr>
        <p:spPr>
          <a:xfrm>
            <a:off x="2306105" y="3893790"/>
            <a:ext cx="6726141" cy="29642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969232" y="2891097"/>
            <a:ext cx="860612" cy="860612"/>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870968" y="3001718"/>
            <a:ext cx="1234606" cy="633043"/>
          </a:xfrm>
          <a:prstGeom prst="ellipse">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224553" y="1077896"/>
            <a:ext cx="6726141" cy="4261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clrChange>
              <a:clrFrom>
                <a:srgbClr val="FFFFFF"/>
              </a:clrFrom>
              <a:clrTo>
                <a:srgbClr val="FFFFFF">
                  <a:alpha val="0"/>
                </a:srgbClr>
              </a:clrTo>
            </a:clrChange>
          </a:blip>
          <a:srcRect l="58715" t="13971" r="6329" b="15224"/>
          <a:stretch/>
        </p:blipFill>
        <p:spPr>
          <a:xfrm>
            <a:off x="1186474" y="2179676"/>
            <a:ext cx="509683" cy="629860"/>
          </a:xfrm>
          <a:prstGeom prst="rect">
            <a:avLst/>
          </a:prstGeom>
        </p:spPr>
      </p:pic>
      <p:pic>
        <p:nvPicPr>
          <p:cNvPr id="20" name="Picture 19"/>
          <p:cNvPicPr>
            <a:picLocks noChangeAspect="1"/>
          </p:cNvPicPr>
          <p:nvPr/>
        </p:nvPicPr>
        <p:blipFill rotWithShape="1">
          <a:blip r:embed="rId4">
            <a:clrChange>
              <a:clrFrom>
                <a:srgbClr val="FFFFFF"/>
              </a:clrFrom>
              <a:clrTo>
                <a:srgbClr val="FFFFFF">
                  <a:alpha val="0"/>
                </a:srgbClr>
              </a:clrTo>
            </a:clrChange>
          </a:blip>
          <a:srcRect l="58715" t="13971" r="6329" b="15224"/>
          <a:stretch/>
        </p:blipFill>
        <p:spPr>
          <a:xfrm rot="1420072">
            <a:off x="2232908" y="2179676"/>
            <a:ext cx="509683" cy="629860"/>
          </a:xfrm>
          <a:prstGeom prst="rect">
            <a:avLst/>
          </a:prstGeom>
        </p:spPr>
      </p:pic>
      <p:pic>
        <p:nvPicPr>
          <p:cNvPr id="25" name="Picture 24"/>
          <p:cNvPicPr>
            <a:picLocks noChangeAspect="1"/>
          </p:cNvPicPr>
          <p:nvPr/>
        </p:nvPicPr>
        <p:blipFill rotWithShape="1">
          <a:blip r:embed="rId4">
            <a:clrChange>
              <a:clrFrom>
                <a:srgbClr val="FFFFFF"/>
              </a:clrFrom>
              <a:clrTo>
                <a:srgbClr val="FFFFFF">
                  <a:alpha val="0"/>
                </a:srgbClr>
              </a:clrTo>
            </a:clrChange>
          </a:blip>
          <a:srcRect l="58715" t="13971" r="6329" b="15224"/>
          <a:stretch/>
        </p:blipFill>
        <p:spPr>
          <a:xfrm rot="20022901">
            <a:off x="235954" y="2179676"/>
            <a:ext cx="509683" cy="629860"/>
          </a:xfrm>
          <a:prstGeom prst="rect">
            <a:avLst/>
          </a:prstGeom>
        </p:spPr>
      </p:pic>
      <p:sp>
        <p:nvSpPr>
          <p:cNvPr id="6" name="TextBox 5"/>
          <p:cNvSpPr txBox="1"/>
          <p:nvPr/>
        </p:nvSpPr>
        <p:spPr>
          <a:xfrm>
            <a:off x="960877" y="1763068"/>
            <a:ext cx="902974" cy="544765"/>
          </a:xfrm>
          <a:prstGeom prst="rect">
            <a:avLst/>
          </a:prstGeom>
          <a:noFill/>
        </p:spPr>
        <p:txBody>
          <a:bodyPr wrap="none" rtlCol="0">
            <a:spAutoFit/>
          </a:bodyPr>
          <a:lstStyle/>
          <a:p>
            <a:pPr algn="ctr">
              <a:lnSpc>
                <a:spcPct val="80000"/>
              </a:lnSpc>
            </a:pPr>
            <a:r>
              <a:rPr lang="en-US" dirty="0" smtClean="0"/>
              <a:t>Present</a:t>
            </a:r>
          </a:p>
          <a:p>
            <a:pPr algn="ctr">
              <a:lnSpc>
                <a:spcPct val="80000"/>
              </a:lnSpc>
            </a:pPr>
            <a:r>
              <a:rPr lang="en-US" dirty="0" smtClean="0"/>
              <a:t>Tilt</a:t>
            </a:r>
            <a:endParaRPr lang="en-US" dirty="0"/>
          </a:p>
        </p:txBody>
      </p:sp>
      <p:sp>
        <p:nvSpPr>
          <p:cNvPr id="28" name="TextBox 27"/>
          <p:cNvSpPr txBox="1"/>
          <p:nvPr/>
        </p:nvSpPr>
        <p:spPr>
          <a:xfrm>
            <a:off x="2176048" y="1763068"/>
            <a:ext cx="582211" cy="544765"/>
          </a:xfrm>
          <a:prstGeom prst="rect">
            <a:avLst/>
          </a:prstGeom>
          <a:noFill/>
        </p:spPr>
        <p:txBody>
          <a:bodyPr wrap="none" rtlCol="0">
            <a:spAutoFit/>
          </a:bodyPr>
          <a:lstStyle/>
          <a:p>
            <a:pPr algn="ctr">
              <a:lnSpc>
                <a:spcPct val="80000"/>
              </a:lnSpc>
            </a:pPr>
            <a:r>
              <a:rPr lang="en-US" dirty="0" smtClean="0"/>
              <a:t>Less</a:t>
            </a:r>
          </a:p>
          <a:p>
            <a:pPr algn="ctr">
              <a:lnSpc>
                <a:spcPct val="80000"/>
              </a:lnSpc>
            </a:pPr>
            <a:r>
              <a:rPr lang="en-US" dirty="0" smtClean="0"/>
              <a:t>Tilt</a:t>
            </a:r>
            <a:endParaRPr lang="en-US" dirty="0"/>
          </a:p>
        </p:txBody>
      </p:sp>
      <p:sp>
        <p:nvSpPr>
          <p:cNvPr id="29" name="TextBox 28"/>
          <p:cNvSpPr txBox="1"/>
          <p:nvPr/>
        </p:nvSpPr>
        <p:spPr>
          <a:xfrm>
            <a:off x="101948" y="1763068"/>
            <a:ext cx="699080" cy="544765"/>
          </a:xfrm>
          <a:prstGeom prst="rect">
            <a:avLst/>
          </a:prstGeom>
          <a:noFill/>
        </p:spPr>
        <p:txBody>
          <a:bodyPr wrap="none" rtlCol="0">
            <a:spAutoFit/>
          </a:bodyPr>
          <a:lstStyle/>
          <a:p>
            <a:pPr algn="ctr">
              <a:lnSpc>
                <a:spcPct val="80000"/>
              </a:lnSpc>
            </a:pPr>
            <a:r>
              <a:rPr lang="en-US" dirty="0" smtClean="0"/>
              <a:t>More</a:t>
            </a:r>
          </a:p>
          <a:p>
            <a:pPr algn="ctr">
              <a:lnSpc>
                <a:spcPct val="80000"/>
              </a:lnSpc>
            </a:pPr>
            <a:r>
              <a:rPr lang="en-US" dirty="0" smtClean="0"/>
              <a:t>Tilt</a:t>
            </a:r>
            <a:endParaRPr lang="en-US" dirty="0"/>
          </a:p>
        </p:txBody>
      </p:sp>
      <p:pic>
        <p:nvPicPr>
          <p:cNvPr id="30" name="Picture 29"/>
          <p:cNvPicPr>
            <a:picLocks noChangeAspect="1"/>
          </p:cNvPicPr>
          <p:nvPr/>
        </p:nvPicPr>
        <p:blipFill rotWithShape="1">
          <a:blip r:embed="rId3"/>
          <a:srcRect t="37280" r="24373" b="47138"/>
          <a:stretch/>
        </p:blipFill>
        <p:spPr>
          <a:xfrm>
            <a:off x="2835761" y="4344996"/>
            <a:ext cx="4600593" cy="718364"/>
          </a:xfrm>
          <a:prstGeom prst="rect">
            <a:avLst/>
          </a:prstGeom>
        </p:spPr>
      </p:pic>
      <p:pic>
        <p:nvPicPr>
          <p:cNvPr id="27" name="Picture 26"/>
          <p:cNvPicPr>
            <a:picLocks noChangeAspect="1"/>
          </p:cNvPicPr>
          <p:nvPr/>
        </p:nvPicPr>
        <p:blipFill rotWithShape="1">
          <a:blip r:embed="rId3"/>
          <a:srcRect b="93351"/>
          <a:stretch/>
        </p:blipFill>
        <p:spPr>
          <a:xfrm>
            <a:off x="2835760" y="679456"/>
            <a:ext cx="6083300" cy="306525"/>
          </a:xfrm>
          <a:prstGeom prst="rect">
            <a:avLst/>
          </a:prstGeom>
        </p:spPr>
      </p:pic>
      <p:pic>
        <p:nvPicPr>
          <p:cNvPr id="8" name="Picture 7"/>
          <p:cNvPicPr>
            <a:picLocks noChangeAspect="1"/>
          </p:cNvPicPr>
          <p:nvPr/>
        </p:nvPicPr>
        <p:blipFill rotWithShape="1">
          <a:blip r:embed="rId5"/>
          <a:srcRect t="7943" b="10428"/>
          <a:stretch/>
        </p:blipFill>
        <p:spPr>
          <a:xfrm>
            <a:off x="470567" y="676817"/>
            <a:ext cx="1985936" cy="1175328"/>
          </a:xfrm>
          <a:prstGeom prst="rect">
            <a:avLst/>
          </a:prstGeom>
        </p:spPr>
      </p:pic>
    </p:spTree>
    <p:extLst>
      <p:ext uri="{BB962C8B-B14F-4D97-AF65-F5344CB8AC3E}">
        <p14:creationId xmlns:p14="http://schemas.microsoft.com/office/powerpoint/2010/main" val="36970815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379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B6957D6-D2D6-0941-9E0D-4EEE1EF7CE71}" type="slidenum">
              <a:rPr lang="en-US" smtClean="0"/>
              <a:t>12</a:t>
            </a:fld>
            <a:endParaRPr lang="en-US" dirty="0"/>
          </a:p>
        </p:txBody>
      </p:sp>
      <p:pic>
        <p:nvPicPr>
          <p:cNvPr id="11" name="Picture 10"/>
          <p:cNvPicPr>
            <a:picLocks noChangeAspect="1"/>
          </p:cNvPicPr>
          <p:nvPr/>
        </p:nvPicPr>
        <p:blipFill rotWithShape="1">
          <a:blip r:embed="rId2"/>
          <a:srcRect b="47138"/>
          <a:stretch/>
        </p:blipFill>
        <p:spPr>
          <a:xfrm>
            <a:off x="2825403" y="1220586"/>
            <a:ext cx="6083300" cy="2437014"/>
          </a:xfrm>
          <a:prstGeom prst="rect">
            <a:avLst/>
          </a:prstGeom>
        </p:spPr>
      </p:pic>
      <p:pic>
        <p:nvPicPr>
          <p:cNvPr id="15" name="Picture 14"/>
          <p:cNvPicPr>
            <a:picLocks noChangeAspect="1"/>
          </p:cNvPicPr>
          <p:nvPr/>
        </p:nvPicPr>
        <p:blipFill rotWithShape="1">
          <a:blip r:embed="rId2"/>
          <a:srcRect t="51099" b="29507"/>
          <a:stretch/>
        </p:blipFill>
        <p:spPr>
          <a:xfrm>
            <a:off x="2825403" y="4114800"/>
            <a:ext cx="6083300" cy="894080"/>
          </a:xfrm>
          <a:prstGeom prst="rect">
            <a:avLst/>
          </a:prstGeom>
        </p:spPr>
      </p:pic>
      <p:pic>
        <p:nvPicPr>
          <p:cNvPr id="16" name="Picture 15"/>
          <p:cNvPicPr>
            <a:picLocks noChangeAspect="1"/>
          </p:cNvPicPr>
          <p:nvPr/>
        </p:nvPicPr>
        <p:blipFill rotWithShape="1">
          <a:blip r:embed="rId2"/>
          <a:srcRect t="71154"/>
          <a:stretch/>
        </p:blipFill>
        <p:spPr>
          <a:xfrm>
            <a:off x="2825403" y="5486400"/>
            <a:ext cx="6083300" cy="1329806"/>
          </a:xfrm>
          <a:prstGeom prst="rect">
            <a:avLst/>
          </a:prstGeom>
        </p:spPr>
      </p:pic>
      <p:sp>
        <p:nvSpPr>
          <p:cNvPr id="7" name="TextBox 6"/>
          <p:cNvSpPr txBox="1"/>
          <p:nvPr/>
        </p:nvSpPr>
        <p:spPr>
          <a:xfrm>
            <a:off x="7467600" y="4206240"/>
            <a:ext cx="1432560" cy="646331"/>
          </a:xfrm>
          <a:prstGeom prst="rect">
            <a:avLst/>
          </a:prstGeom>
          <a:solidFill>
            <a:schemeClr val="bg1"/>
          </a:solidFill>
        </p:spPr>
        <p:txBody>
          <a:bodyPr wrap="square" rtlCol="0">
            <a:spAutoFit/>
          </a:bodyPr>
          <a:lstStyle/>
          <a:p>
            <a:r>
              <a:rPr lang="en-US" dirty="0" smtClean="0"/>
              <a:t>Solar Variability</a:t>
            </a:r>
          </a:p>
        </p:txBody>
      </p:sp>
      <p:sp>
        <p:nvSpPr>
          <p:cNvPr id="17" name="TextBox 16"/>
          <p:cNvSpPr txBox="1"/>
          <p:nvPr/>
        </p:nvSpPr>
        <p:spPr>
          <a:xfrm>
            <a:off x="7477760" y="1920240"/>
            <a:ext cx="1148080" cy="369332"/>
          </a:xfrm>
          <a:prstGeom prst="rect">
            <a:avLst/>
          </a:prstGeom>
          <a:solidFill>
            <a:srgbClr val="FFFFFF"/>
          </a:solidFill>
          <a:ln>
            <a:solidFill>
              <a:schemeClr val="bg1"/>
            </a:solidFill>
          </a:ln>
        </p:spPr>
        <p:txBody>
          <a:bodyPr wrap="square" rtlCol="0">
            <a:spAutoFit/>
          </a:bodyPr>
          <a:lstStyle/>
          <a:p>
            <a:pPr algn="ctr"/>
            <a:r>
              <a:rPr lang="en-US" dirty="0" smtClean="0">
                <a:solidFill>
                  <a:srgbClr val="000000"/>
                </a:solidFill>
              </a:rPr>
              <a:t>+</a:t>
            </a:r>
            <a:endParaRPr lang="en-US" dirty="0">
              <a:solidFill>
                <a:srgbClr val="000000"/>
              </a:solidFill>
            </a:endParaRPr>
          </a:p>
        </p:txBody>
      </p:sp>
      <p:sp>
        <p:nvSpPr>
          <p:cNvPr id="18" name="TextBox 17"/>
          <p:cNvSpPr txBox="1"/>
          <p:nvPr/>
        </p:nvSpPr>
        <p:spPr>
          <a:xfrm>
            <a:off x="7487920" y="2651760"/>
            <a:ext cx="1148080" cy="369332"/>
          </a:xfrm>
          <a:prstGeom prst="rect">
            <a:avLst/>
          </a:prstGeom>
          <a:solidFill>
            <a:srgbClr val="FFFFFF"/>
          </a:solidFill>
          <a:ln>
            <a:solidFill>
              <a:schemeClr val="bg1"/>
            </a:solidFill>
          </a:ln>
        </p:spPr>
        <p:txBody>
          <a:bodyPr wrap="square" rtlCol="0">
            <a:spAutoFit/>
          </a:bodyPr>
          <a:lstStyle/>
          <a:p>
            <a:pPr algn="ctr"/>
            <a:r>
              <a:rPr lang="en-US" dirty="0" smtClean="0">
                <a:solidFill>
                  <a:srgbClr val="000000"/>
                </a:solidFill>
              </a:rPr>
              <a:t>+</a:t>
            </a:r>
            <a:endParaRPr lang="en-US" dirty="0">
              <a:solidFill>
                <a:srgbClr val="000000"/>
              </a:solidFill>
            </a:endParaRPr>
          </a:p>
        </p:txBody>
      </p:sp>
      <p:sp>
        <p:nvSpPr>
          <p:cNvPr id="19" name="TextBox 18"/>
          <p:cNvSpPr txBox="1"/>
          <p:nvPr/>
        </p:nvSpPr>
        <p:spPr>
          <a:xfrm>
            <a:off x="7426960" y="3352800"/>
            <a:ext cx="1696720" cy="369332"/>
          </a:xfrm>
          <a:prstGeom prst="rect">
            <a:avLst/>
          </a:prstGeom>
          <a:solidFill>
            <a:srgbClr val="FFFFFF"/>
          </a:solidFill>
          <a:ln>
            <a:solidFill>
              <a:schemeClr val="bg1"/>
            </a:solidFill>
          </a:ln>
        </p:spPr>
        <p:txBody>
          <a:bodyPr wrap="square" rtlCol="0">
            <a:spAutoFit/>
          </a:bodyPr>
          <a:lstStyle/>
          <a:p>
            <a:pPr algn="ctr"/>
            <a:r>
              <a:rPr lang="en-US" dirty="0" smtClean="0">
                <a:solidFill>
                  <a:schemeClr val="bg1"/>
                </a:solidFill>
              </a:rPr>
              <a:t>+</a:t>
            </a:r>
            <a:endParaRPr lang="en-US" dirty="0">
              <a:solidFill>
                <a:schemeClr val="bg1"/>
              </a:solidFill>
            </a:endParaRPr>
          </a:p>
        </p:txBody>
      </p:sp>
      <p:sp>
        <p:nvSpPr>
          <p:cNvPr id="20" name="Down Arrow 19"/>
          <p:cNvSpPr/>
          <p:nvPr/>
        </p:nvSpPr>
        <p:spPr>
          <a:xfrm>
            <a:off x="7924800" y="3505200"/>
            <a:ext cx="274320" cy="5588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6"/>
          <p:cNvSpPr>
            <a:spLocks noChangeArrowheads="1"/>
          </p:cNvSpPr>
          <p:nvPr/>
        </p:nvSpPr>
        <p:spPr bwMode="auto">
          <a:xfrm>
            <a:off x="762000" y="96838"/>
            <a:ext cx="7543800"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dirty="0" smtClean="0"/>
              <a:t>External </a:t>
            </a:r>
            <a:r>
              <a:rPr lang="en-US" sz="2800" dirty="0" err="1" smtClean="0"/>
              <a:t>Forcings</a:t>
            </a:r>
            <a:r>
              <a:rPr lang="en-US" sz="2800" dirty="0" smtClean="0"/>
              <a:t> – Changes in Earth’s Orbit</a:t>
            </a:r>
            <a:endParaRPr lang="en-US" sz="2800" dirty="0"/>
          </a:p>
        </p:txBody>
      </p:sp>
      <p:pic>
        <p:nvPicPr>
          <p:cNvPr id="22" name="Picture 21"/>
          <p:cNvPicPr>
            <a:picLocks noChangeAspect="1"/>
          </p:cNvPicPr>
          <p:nvPr/>
        </p:nvPicPr>
        <p:blipFill rotWithShape="1">
          <a:blip r:embed="rId3"/>
          <a:srcRect b="8255"/>
          <a:stretch/>
        </p:blipFill>
        <p:spPr>
          <a:xfrm>
            <a:off x="1041394" y="3133417"/>
            <a:ext cx="374786" cy="367654"/>
          </a:xfrm>
          <a:prstGeom prst="rect">
            <a:avLst/>
          </a:prstGeom>
        </p:spPr>
      </p:pic>
      <p:sp>
        <p:nvSpPr>
          <p:cNvPr id="23" name="Oval 22"/>
          <p:cNvSpPr/>
          <p:nvPr/>
        </p:nvSpPr>
        <p:spPr>
          <a:xfrm>
            <a:off x="969232" y="2891097"/>
            <a:ext cx="860612" cy="860612"/>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870968" y="3001718"/>
            <a:ext cx="1234606" cy="633043"/>
          </a:xfrm>
          <a:prstGeom prst="ellipse">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rotWithShape="1">
          <a:blip r:embed="rId4">
            <a:clrChange>
              <a:clrFrom>
                <a:srgbClr val="FFFFFF"/>
              </a:clrFrom>
              <a:clrTo>
                <a:srgbClr val="FFFFFF">
                  <a:alpha val="0"/>
                </a:srgbClr>
              </a:clrTo>
            </a:clrChange>
          </a:blip>
          <a:srcRect l="58715" t="13971" r="6329" b="15224"/>
          <a:stretch/>
        </p:blipFill>
        <p:spPr>
          <a:xfrm>
            <a:off x="1186474" y="2179676"/>
            <a:ext cx="509683" cy="629860"/>
          </a:xfrm>
          <a:prstGeom prst="rect">
            <a:avLst/>
          </a:prstGeom>
        </p:spPr>
      </p:pic>
      <p:pic>
        <p:nvPicPr>
          <p:cNvPr id="26" name="Picture 25"/>
          <p:cNvPicPr>
            <a:picLocks noChangeAspect="1"/>
          </p:cNvPicPr>
          <p:nvPr/>
        </p:nvPicPr>
        <p:blipFill rotWithShape="1">
          <a:blip r:embed="rId4">
            <a:clrChange>
              <a:clrFrom>
                <a:srgbClr val="FFFFFF"/>
              </a:clrFrom>
              <a:clrTo>
                <a:srgbClr val="FFFFFF">
                  <a:alpha val="0"/>
                </a:srgbClr>
              </a:clrTo>
            </a:clrChange>
          </a:blip>
          <a:srcRect l="58715" t="13971" r="6329" b="15224"/>
          <a:stretch/>
        </p:blipFill>
        <p:spPr>
          <a:xfrm rot="1420072">
            <a:off x="2232908" y="2179676"/>
            <a:ext cx="509683" cy="629860"/>
          </a:xfrm>
          <a:prstGeom prst="rect">
            <a:avLst/>
          </a:prstGeom>
        </p:spPr>
      </p:pic>
      <p:pic>
        <p:nvPicPr>
          <p:cNvPr id="27" name="Picture 26"/>
          <p:cNvPicPr>
            <a:picLocks noChangeAspect="1"/>
          </p:cNvPicPr>
          <p:nvPr/>
        </p:nvPicPr>
        <p:blipFill rotWithShape="1">
          <a:blip r:embed="rId4">
            <a:clrChange>
              <a:clrFrom>
                <a:srgbClr val="FFFFFF"/>
              </a:clrFrom>
              <a:clrTo>
                <a:srgbClr val="FFFFFF">
                  <a:alpha val="0"/>
                </a:srgbClr>
              </a:clrTo>
            </a:clrChange>
          </a:blip>
          <a:srcRect l="58715" t="13971" r="6329" b="15224"/>
          <a:stretch/>
        </p:blipFill>
        <p:spPr>
          <a:xfrm rot="20022901">
            <a:off x="235954" y="2179676"/>
            <a:ext cx="509683" cy="629860"/>
          </a:xfrm>
          <a:prstGeom prst="rect">
            <a:avLst/>
          </a:prstGeom>
        </p:spPr>
      </p:pic>
      <p:sp>
        <p:nvSpPr>
          <p:cNvPr id="28" name="TextBox 27"/>
          <p:cNvSpPr txBox="1"/>
          <p:nvPr/>
        </p:nvSpPr>
        <p:spPr>
          <a:xfrm>
            <a:off x="960877" y="1763068"/>
            <a:ext cx="902974" cy="544765"/>
          </a:xfrm>
          <a:prstGeom prst="rect">
            <a:avLst/>
          </a:prstGeom>
          <a:noFill/>
        </p:spPr>
        <p:txBody>
          <a:bodyPr wrap="none" rtlCol="0">
            <a:spAutoFit/>
          </a:bodyPr>
          <a:lstStyle/>
          <a:p>
            <a:pPr algn="ctr">
              <a:lnSpc>
                <a:spcPct val="80000"/>
              </a:lnSpc>
            </a:pPr>
            <a:r>
              <a:rPr lang="en-US" dirty="0" smtClean="0"/>
              <a:t>Present</a:t>
            </a:r>
          </a:p>
          <a:p>
            <a:pPr algn="ctr">
              <a:lnSpc>
                <a:spcPct val="80000"/>
              </a:lnSpc>
            </a:pPr>
            <a:r>
              <a:rPr lang="en-US" dirty="0" smtClean="0"/>
              <a:t>Tilt</a:t>
            </a:r>
            <a:endParaRPr lang="en-US" dirty="0"/>
          </a:p>
        </p:txBody>
      </p:sp>
      <p:sp>
        <p:nvSpPr>
          <p:cNvPr id="29" name="TextBox 28"/>
          <p:cNvSpPr txBox="1"/>
          <p:nvPr/>
        </p:nvSpPr>
        <p:spPr>
          <a:xfrm>
            <a:off x="2176048" y="1763068"/>
            <a:ext cx="582211" cy="544765"/>
          </a:xfrm>
          <a:prstGeom prst="rect">
            <a:avLst/>
          </a:prstGeom>
          <a:noFill/>
        </p:spPr>
        <p:txBody>
          <a:bodyPr wrap="none" rtlCol="0">
            <a:spAutoFit/>
          </a:bodyPr>
          <a:lstStyle/>
          <a:p>
            <a:pPr algn="ctr">
              <a:lnSpc>
                <a:spcPct val="80000"/>
              </a:lnSpc>
            </a:pPr>
            <a:r>
              <a:rPr lang="en-US" dirty="0" smtClean="0"/>
              <a:t>Less</a:t>
            </a:r>
          </a:p>
          <a:p>
            <a:pPr algn="ctr">
              <a:lnSpc>
                <a:spcPct val="80000"/>
              </a:lnSpc>
            </a:pPr>
            <a:r>
              <a:rPr lang="en-US" dirty="0" smtClean="0"/>
              <a:t>Tilt</a:t>
            </a:r>
            <a:endParaRPr lang="en-US" dirty="0"/>
          </a:p>
        </p:txBody>
      </p:sp>
      <p:sp>
        <p:nvSpPr>
          <p:cNvPr id="30" name="TextBox 29"/>
          <p:cNvSpPr txBox="1"/>
          <p:nvPr/>
        </p:nvSpPr>
        <p:spPr>
          <a:xfrm>
            <a:off x="101948" y="1763068"/>
            <a:ext cx="699080" cy="544765"/>
          </a:xfrm>
          <a:prstGeom prst="rect">
            <a:avLst/>
          </a:prstGeom>
          <a:noFill/>
        </p:spPr>
        <p:txBody>
          <a:bodyPr wrap="none" rtlCol="0">
            <a:spAutoFit/>
          </a:bodyPr>
          <a:lstStyle/>
          <a:p>
            <a:pPr algn="ctr">
              <a:lnSpc>
                <a:spcPct val="80000"/>
              </a:lnSpc>
            </a:pPr>
            <a:r>
              <a:rPr lang="en-US" dirty="0" smtClean="0"/>
              <a:t>More</a:t>
            </a:r>
          </a:p>
          <a:p>
            <a:pPr algn="ctr">
              <a:lnSpc>
                <a:spcPct val="80000"/>
              </a:lnSpc>
            </a:pPr>
            <a:r>
              <a:rPr lang="en-US" dirty="0" smtClean="0"/>
              <a:t>Tilt</a:t>
            </a:r>
            <a:endParaRPr lang="en-US" dirty="0"/>
          </a:p>
        </p:txBody>
      </p:sp>
      <p:pic>
        <p:nvPicPr>
          <p:cNvPr id="31" name="Picture 30"/>
          <p:cNvPicPr>
            <a:picLocks noChangeAspect="1"/>
          </p:cNvPicPr>
          <p:nvPr/>
        </p:nvPicPr>
        <p:blipFill rotWithShape="1">
          <a:blip r:embed="rId5"/>
          <a:srcRect t="7943" b="10428"/>
          <a:stretch/>
        </p:blipFill>
        <p:spPr>
          <a:xfrm>
            <a:off x="470567" y="676817"/>
            <a:ext cx="1985936" cy="1175328"/>
          </a:xfrm>
          <a:prstGeom prst="rect">
            <a:avLst/>
          </a:prstGeom>
        </p:spPr>
      </p:pic>
      <p:sp>
        <p:nvSpPr>
          <p:cNvPr id="32" name="Rectangle 31"/>
          <p:cNvSpPr/>
          <p:nvPr/>
        </p:nvSpPr>
        <p:spPr>
          <a:xfrm>
            <a:off x="2790722" y="1077896"/>
            <a:ext cx="6159972" cy="42614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srcRect b="93351"/>
          <a:stretch/>
        </p:blipFill>
        <p:spPr>
          <a:xfrm>
            <a:off x="2835760" y="679456"/>
            <a:ext cx="6083300" cy="306525"/>
          </a:xfrm>
          <a:prstGeom prst="rect">
            <a:avLst/>
          </a:prstGeom>
        </p:spPr>
      </p:pic>
      <p:sp>
        <p:nvSpPr>
          <p:cNvPr id="2" name="TextBox 1"/>
          <p:cNvSpPr txBox="1"/>
          <p:nvPr/>
        </p:nvSpPr>
        <p:spPr>
          <a:xfrm>
            <a:off x="3250271" y="3400799"/>
            <a:ext cx="944226" cy="369332"/>
          </a:xfrm>
          <a:prstGeom prst="rect">
            <a:avLst/>
          </a:prstGeom>
          <a:noFill/>
        </p:spPr>
        <p:txBody>
          <a:bodyPr wrap="none" rtlCol="0">
            <a:spAutoFit/>
          </a:bodyPr>
          <a:lstStyle/>
          <a:p>
            <a:r>
              <a:rPr lang="en-US" dirty="0" smtClean="0"/>
              <a:t>100,000</a:t>
            </a:r>
            <a:endParaRPr lang="en-US" dirty="0"/>
          </a:p>
        </p:txBody>
      </p:sp>
      <p:cxnSp>
        <p:nvCxnSpPr>
          <p:cNvPr id="4" name="Straight Arrow Connector 3"/>
          <p:cNvCxnSpPr/>
          <p:nvPr/>
        </p:nvCxnSpPr>
        <p:spPr>
          <a:xfrm>
            <a:off x="3509290" y="3041502"/>
            <a:ext cx="417773"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042995" y="2909804"/>
            <a:ext cx="944226" cy="369332"/>
          </a:xfrm>
          <a:prstGeom prst="rect">
            <a:avLst/>
          </a:prstGeom>
          <a:noFill/>
        </p:spPr>
        <p:txBody>
          <a:bodyPr wrap="none" rtlCol="0">
            <a:spAutoFit/>
          </a:bodyPr>
          <a:lstStyle/>
          <a:p>
            <a:r>
              <a:rPr lang="en-US" dirty="0"/>
              <a:t>4</a:t>
            </a:r>
            <a:r>
              <a:rPr lang="en-US" dirty="0" smtClean="0"/>
              <a:t>00,000</a:t>
            </a:r>
            <a:endParaRPr lang="en-US" dirty="0"/>
          </a:p>
        </p:txBody>
      </p:sp>
      <p:cxnSp>
        <p:nvCxnSpPr>
          <p:cNvPr id="35" name="Straight Arrow Connector 34"/>
          <p:cNvCxnSpPr/>
          <p:nvPr/>
        </p:nvCxnSpPr>
        <p:spPr>
          <a:xfrm>
            <a:off x="5648287" y="2968296"/>
            <a:ext cx="1589537"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981854" y="2082582"/>
            <a:ext cx="827232" cy="369332"/>
          </a:xfrm>
          <a:prstGeom prst="rect">
            <a:avLst/>
          </a:prstGeom>
          <a:noFill/>
        </p:spPr>
        <p:txBody>
          <a:bodyPr wrap="none" rtlCol="0">
            <a:spAutoFit/>
          </a:bodyPr>
          <a:lstStyle/>
          <a:p>
            <a:r>
              <a:rPr lang="en-US" dirty="0"/>
              <a:t>4</a:t>
            </a:r>
            <a:r>
              <a:rPr lang="en-US" dirty="0" smtClean="0"/>
              <a:t>0,000</a:t>
            </a:r>
            <a:endParaRPr lang="en-US" dirty="0"/>
          </a:p>
        </p:txBody>
      </p:sp>
      <p:cxnSp>
        <p:nvCxnSpPr>
          <p:cNvPr id="37" name="Straight Arrow Connector 36"/>
          <p:cNvCxnSpPr/>
          <p:nvPr/>
        </p:nvCxnSpPr>
        <p:spPr>
          <a:xfrm>
            <a:off x="4796029" y="2297837"/>
            <a:ext cx="250664" cy="199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5031982" y="1631371"/>
            <a:ext cx="198531" cy="0"/>
          </a:xfrm>
          <a:prstGeom prst="straightConnector1">
            <a:avLst/>
          </a:prstGeom>
          <a:ln w="635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5117544" y="1290779"/>
            <a:ext cx="827232" cy="369332"/>
          </a:xfrm>
          <a:prstGeom prst="rect">
            <a:avLst/>
          </a:prstGeom>
          <a:noFill/>
        </p:spPr>
        <p:txBody>
          <a:bodyPr wrap="none" rtlCol="0">
            <a:spAutoFit/>
          </a:bodyPr>
          <a:lstStyle/>
          <a:p>
            <a:r>
              <a:rPr lang="en-US" dirty="0" smtClean="0"/>
              <a:t>20,000</a:t>
            </a:r>
            <a:endParaRPr lang="en-US" dirty="0"/>
          </a:p>
        </p:txBody>
      </p:sp>
    </p:spTree>
    <p:extLst>
      <p:ext uri="{BB962C8B-B14F-4D97-AF65-F5344CB8AC3E}">
        <p14:creationId xmlns:p14="http://schemas.microsoft.com/office/powerpoint/2010/main" val="6346312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379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B6957D6-D2D6-0941-9E0D-4EEE1EF7CE71}" type="slidenum">
              <a:rPr lang="en-US" smtClean="0"/>
              <a:t>13</a:t>
            </a:fld>
            <a:endParaRPr lang="en-US" dirty="0"/>
          </a:p>
        </p:txBody>
      </p:sp>
      <p:pic>
        <p:nvPicPr>
          <p:cNvPr id="4" name="Picture 3"/>
          <p:cNvPicPr>
            <a:picLocks noChangeAspect="1"/>
          </p:cNvPicPr>
          <p:nvPr/>
        </p:nvPicPr>
        <p:blipFill>
          <a:blip r:embed="rId2"/>
          <a:stretch>
            <a:fillRect/>
          </a:stretch>
        </p:blipFill>
        <p:spPr>
          <a:xfrm>
            <a:off x="5232400" y="2191200"/>
            <a:ext cx="3911598" cy="2807518"/>
          </a:xfrm>
          <a:prstGeom prst="rect">
            <a:avLst/>
          </a:prstGeom>
        </p:spPr>
      </p:pic>
      <p:sp>
        <p:nvSpPr>
          <p:cNvPr id="12" name="Rectangle 11"/>
          <p:cNvSpPr/>
          <p:nvPr/>
        </p:nvSpPr>
        <p:spPr>
          <a:xfrm>
            <a:off x="391464" y="820247"/>
            <a:ext cx="1998113" cy="402674"/>
          </a:xfrm>
          <a:prstGeom prst="rect">
            <a:avLst/>
          </a:prstGeom>
        </p:spPr>
        <p:txBody>
          <a:bodyPr wrap="none">
            <a:spAutoFit/>
          </a:bodyPr>
          <a:lstStyle/>
          <a:p>
            <a:pPr>
              <a:lnSpc>
                <a:spcPct val="90000"/>
              </a:lnSpc>
            </a:pPr>
            <a:r>
              <a:rPr lang="en-US" sz="2200" dirty="0" smtClean="0"/>
              <a:t>Orbital Patterns</a:t>
            </a:r>
            <a:endParaRPr lang="en-US" sz="2200" dirty="0"/>
          </a:p>
        </p:txBody>
      </p:sp>
      <p:sp>
        <p:nvSpPr>
          <p:cNvPr id="13" name="TextBox 12"/>
          <p:cNvSpPr txBox="1"/>
          <p:nvPr/>
        </p:nvSpPr>
        <p:spPr>
          <a:xfrm>
            <a:off x="677488" y="1151775"/>
            <a:ext cx="6901499" cy="1181862"/>
          </a:xfrm>
          <a:prstGeom prst="rect">
            <a:avLst/>
          </a:prstGeom>
          <a:noFill/>
        </p:spPr>
        <p:txBody>
          <a:bodyPr wrap="none" rtlCol="0">
            <a:spAutoFit/>
          </a:bodyPr>
          <a:lstStyle/>
          <a:p>
            <a:pPr>
              <a:lnSpc>
                <a:spcPct val="80000"/>
              </a:lnSpc>
            </a:pPr>
            <a:r>
              <a:rPr lang="en-US" sz="2200" dirty="0" smtClean="0"/>
              <a:t>Eccentricity – 	elliptical orbit 	(100,000 &amp; 400,000 years)</a:t>
            </a:r>
          </a:p>
          <a:p>
            <a:pPr>
              <a:lnSpc>
                <a:spcPct val="80000"/>
              </a:lnSpc>
            </a:pPr>
            <a:r>
              <a:rPr lang="en-US" sz="2200" dirty="0" smtClean="0"/>
              <a:t>Obliquity – 		variable tilt 		(~40,000 years)</a:t>
            </a:r>
          </a:p>
          <a:p>
            <a:pPr>
              <a:lnSpc>
                <a:spcPct val="80000"/>
              </a:lnSpc>
            </a:pPr>
            <a:r>
              <a:rPr lang="en-US" sz="2200" dirty="0" smtClean="0"/>
              <a:t>Precessions – 	wobbly top		(~20,000 years)</a:t>
            </a:r>
          </a:p>
          <a:p>
            <a:endParaRPr lang="en-US" dirty="0"/>
          </a:p>
        </p:txBody>
      </p:sp>
      <p:sp>
        <p:nvSpPr>
          <p:cNvPr id="15" name="Rectangle 6"/>
          <p:cNvSpPr>
            <a:spLocks noChangeArrowheads="1"/>
          </p:cNvSpPr>
          <p:nvPr/>
        </p:nvSpPr>
        <p:spPr bwMode="auto">
          <a:xfrm>
            <a:off x="762000" y="96838"/>
            <a:ext cx="7543800"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dirty="0" smtClean="0"/>
              <a:t>External </a:t>
            </a:r>
            <a:r>
              <a:rPr lang="en-US" sz="2800" dirty="0" err="1" smtClean="0"/>
              <a:t>Forcings</a:t>
            </a:r>
            <a:r>
              <a:rPr lang="en-US" sz="2800" dirty="0" smtClean="0"/>
              <a:t> – Changes in Earth’s Orbit</a:t>
            </a:r>
            <a:endParaRPr lang="en-US" sz="2800" dirty="0"/>
          </a:p>
        </p:txBody>
      </p:sp>
      <p:sp>
        <p:nvSpPr>
          <p:cNvPr id="8" name="TextBox 7"/>
          <p:cNvSpPr txBox="1"/>
          <p:nvPr/>
        </p:nvSpPr>
        <p:spPr>
          <a:xfrm>
            <a:off x="145558" y="5008391"/>
            <a:ext cx="7776650" cy="916148"/>
          </a:xfrm>
          <a:prstGeom prst="rect">
            <a:avLst/>
          </a:prstGeom>
          <a:noFill/>
        </p:spPr>
        <p:txBody>
          <a:bodyPr wrap="none" rtlCol="0">
            <a:spAutoFit/>
          </a:bodyPr>
          <a:lstStyle/>
          <a:p>
            <a:pPr>
              <a:lnSpc>
                <a:spcPct val="80000"/>
              </a:lnSpc>
            </a:pPr>
            <a:r>
              <a:rPr lang="en-US" sz="2200" b="1" dirty="0" smtClean="0"/>
              <a:t>Think-Pair-Share</a:t>
            </a:r>
          </a:p>
          <a:p>
            <a:pPr>
              <a:lnSpc>
                <a:spcPct val="80000"/>
              </a:lnSpc>
            </a:pPr>
            <a:endParaRPr lang="en-US" sz="2200" dirty="0"/>
          </a:p>
          <a:p>
            <a:pPr>
              <a:lnSpc>
                <a:spcPct val="80000"/>
              </a:lnSpc>
            </a:pPr>
            <a:r>
              <a:rPr lang="en-US" sz="2200" dirty="0" smtClean="0"/>
              <a:t>What will happen to global temperatures with no tilt of the Earth?</a:t>
            </a:r>
          </a:p>
        </p:txBody>
      </p:sp>
    </p:spTree>
    <p:extLst>
      <p:ext uri="{BB962C8B-B14F-4D97-AF65-F5344CB8AC3E}">
        <p14:creationId xmlns:p14="http://schemas.microsoft.com/office/powerpoint/2010/main" val="39043841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a:graphicFrameLocks/>
          </p:cNvGraphicFramePr>
          <p:nvPr>
            <p:extLst>
              <p:ext uri="{D42A27DB-BD31-4B8C-83A1-F6EECF244321}">
                <p14:modId xmlns:p14="http://schemas.microsoft.com/office/powerpoint/2010/main" val="1144899858"/>
              </p:ext>
            </p:extLst>
          </p:nvPr>
        </p:nvGraphicFramePr>
        <p:xfrm>
          <a:off x="325878" y="2264413"/>
          <a:ext cx="4568606" cy="2740693"/>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0" y="0"/>
            <a:ext cx="9144000" cy="63797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316538" y="0"/>
            <a:ext cx="2383986" cy="584776"/>
          </a:xfrm>
          <a:prstGeom prst="rect">
            <a:avLst/>
          </a:prstGeom>
          <a:noFill/>
        </p:spPr>
        <p:txBody>
          <a:bodyPr wrap="none" rtlCol="0">
            <a:spAutoFit/>
          </a:bodyPr>
          <a:lstStyle/>
          <a:p>
            <a:r>
              <a:rPr lang="en-US" sz="3200" dirty="0" smtClean="0"/>
              <a:t>Exam Review</a:t>
            </a:r>
            <a:endParaRPr lang="en-US" sz="3200" dirty="0"/>
          </a:p>
        </p:txBody>
      </p:sp>
      <p:cxnSp>
        <p:nvCxnSpPr>
          <p:cNvPr id="8" name="Straight Connector 7"/>
          <p:cNvCxnSpPr/>
          <p:nvPr/>
        </p:nvCxnSpPr>
        <p:spPr>
          <a:xfrm>
            <a:off x="3258626" y="2431530"/>
            <a:ext cx="0" cy="19636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781713" y="2431530"/>
            <a:ext cx="0" cy="19636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338874" y="2433526"/>
            <a:ext cx="0" cy="196360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584485" y="1896762"/>
            <a:ext cx="673607" cy="544765"/>
          </a:xfrm>
          <a:prstGeom prst="rect">
            <a:avLst/>
          </a:prstGeom>
          <a:noFill/>
        </p:spPr>
        <p:txBody>
          <a:bodyPr wrap="none" rtlCol="0">
            <a:spAutoFit/>
          </a:bodyPr>
          <a:lstStyle/>
          <a:p>
            <a:pPr algn="ctr">
              <a:lnSpc>
                <a:spcPct val="80000"/>
              </a:lnSpc>
            </a:pPr>
            <a:r>
              <a:rPr lang="en-US" dirty="0" smtClean="0"/>
              <a:t>A</a:t>
            </a:r>
          </a:p>
          <a:p>
            <a:pPr algn="ctr">
              <a:lnSpc>
                <a:spcPct val="80000"/>
              </a:lnSpc>
            </a:pPr>
            <a:r>
              <a:rPr lang="en-US" dirty="0" smtClean="0"/>
              <a:t>(27+)</a:t>
            </a:r>
            <a:endParaRPr lang="en-US" dirty="0"/>
          </a:p>
        </p:txBody>
      </p:sp>
      <p:sp>
        <p:nvSpPr>
          <p:cNvPr id="19" name="TextBox 18"/>
          <p:cNvSpPr txBox="1"/>
          <p:nvPr/>
        </p:nvSpPr>
        <p:spPr>
          <a:xfrm>
            <a:off x="2108115" y="1896762"/>
            <a:ext cx="863300" cy="544765"/>
          </a:xfrm>
          <a:prstGeom prst="rect">
            <a:avLst/>
          </a:prstGeom>
          <a:noFill/>
        </p:spPr>
        <p:txBody>
          <a:bodyPr wrap="none" rtlCol="0">
            <a:spAutoFit/>
          </a:bodyPr>
          <a:lstStyle/>
          <a:p>
            <a:pPr algn="ctr">
              <a:lnSpc>
                <a:spcPct val="80000"/>
              </a:lnSpc>
            </a:pPr>
            <a:r>
              <a:rPr lang="en-US" dirty="0" smtClean="0"/>
              <a:t>B</a:t>
            </a:r>
          </a:p>
          <a:p>
            <a:pPr algn="ctr">
              <a:lnSpc>
                <a:spcPct val="80000"/>
              </a:lnSpc>
            </a:pPr>
            <a:r>
              <a:rPr lang="en-US" dirty="0" smtClean="0"/>
              <a:t>(24-26)</a:t>
            </a:r>
            <a:endParaRPr lang="en-US" dirty="0"/>
          </a:p>
        </p:txBody>
      </p:sp>
      <p:sp>
        <p:nvSpPr>
          <p:cNvPr id="20" name="TextBox 19"/>
          <p:cNvSpPr txBox="1"/>
          <p:nvPr/>
        </p:nvSpPr>
        <p:spPr>
          <a:xfrm>
            <a:off x="1103448" y="1896762"/>
            <a:ext cx="863300" cy="544765"/>
          </a:xfrm>
          <a:prstGeom prst="rect">
            <a:avLst/>
          </a:prstGeom>
          <a:noFill/>
        </p:spPr>
        <p:txBody>
          <a:bodyPr wrap="none" rtlCol="0">
            <a:spAutoFit/>
          </a:bodyPr>
          <a:lstStyle/>
          <a:p>
            <a:pPr algn="ctr">
              <a:lnSpc>
                <a:spcPct val="80000"/>
              </a:lnSpc>
            </a:pPr>
            <a:r>
              <a:rPr lang="en-US" dirty="0" smtClean="0"/>
              <a:t>C</a:t>
            </a:r>
          </a:p>
          <a:p>
            <a:pPr algn="ctr">
              <a:lnSpc>
                <a:spcPct val="80000"/>
              </a:lnSpc>
            </a:pPr>
            <a:r>
              <a:rPr lang="en-US" dirty="0" smtClean="0"/>
              <a:t>(21-23)</a:t>
            </a:r>
            <a:endParaRPr lang="en-US" dirty="0"/>
          </a:p>
        </p:txBody>
      </p:sp>
      <p:sp>
        <p:nvSpPr>
          <p:cNvPr id="21" name="TextBox 20"/>
          <p:cNvSpPr txBox="1"/>
          <p:nvPr/>
        </p:nvSpPr>
        <p:spPr>
          <a:xfrm>
            <a:off x="877323" y="1921827"/>
            <a:ext cx="290727" cy="323165"/>
          </a:xfrm>
          <a:prstGeom prst="rect">
            <a:avLst/>
          </a:prstGeom>
          <a:noFill/>
        </p:spPr>
        <p:txBody>
          <a:bodyPr wrap="none" rtlCol="0">
            <a:spAutoFit/>
          </a:bodyPr>
          <a:lstStyle/>
          <a:p>
            <a:pPr algn="ctr">
              <a:lnSpc>
                <a:spcPct val="80000"/>
              </a:lnSpc>
            </a:pPr>
            <a:r>
              <a:rPr lang="en-US" dirty="0" smtClean="0"/>
              <a:t>F</a:t>
            </a:r>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1055264419"/>
              </p:ext>
            </p:extLst>
          </p:nvPr>
        </p:nvGraphicFramePr>
        <p:xfrm>
          <a:off x="5683994" y="924893"/>
          <a:ext cx="1944536" cy="5715796"/>
        </p:xfrm>
        <a:graphic>
          <a:graphicData uri="http://schemas.openxmlformats.org/drawingml/2006/table">
            <a:tbl>
              <a:tblPr/>
              <a:tblGrid>
                <a:gridCol w="972268"/>
                <a:gridCol w="972268"/>
              </a:tblGrid>
              <a:tr h="248047">
                <a:tc>
                  <a:txBody>
                    <a:bodyPr/>
                    <a:lstStyle/>
                    <a:p>
                      <a:pPr algn="ctr" fontAlgn="ctr"/>
                      <a:r>
                        <a:rPr lang="en-US" sz="1400" b="0" i="0" u="none" strike="noStrike" dirty="0">
                          <a:solidFill>
                            <a:srgbClr val="000000"/>
                          </a:solidFill>
                          <a:effectLst/>
                          <a:latin typeface="Calibri"/>
                        </a:rPr>
                        <a:t>100223655</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25</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dirty="0">
                          <a:solidFill>
                            <a:srgbClr val="000000"/>
                          </a:solidFill>
                          <a:effectLst/>
                          <a:latin typeface="Calibri"/>
                        </a:rPr>
                        <a:t>100247722</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24</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a:solidFill>
                            <a:srgbClr val="000000"/>
                          </a:solidFill>
                          <a:effectLst/>
                          <a:latin typeface="Calibri"/>
                        </a:rPr>
                        <a:t>100421704</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27</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dirty="0">
                          <a:solidFill>
                            <a:srgbClr val="000000"/>
                          </a:solidFill>
                          <a:effectLst/>
                          <a:latin typeface="Calibri"/>
                        </a:rPr>
                        <a:t>100480280</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22</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a:solidFill>
                            <a:srgbClr val="000000"/>
                          </a:solidFill>
                          <a:effectLst/>
                          <a:latin typeface="Calibri"/>
                        </a:rPr>
                        <a:t>100489736</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28</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a:solidFill>
                            <a:srgbClr val="000000"/>
                          </a:solidFill>
                          <a:effectLst/>
                          <a:latin typeface="Calibri"/>
                        </a:rPr>
                        <a:t>100507390</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24</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a:solidFill>
                            <a:srgbClr val="000000"/>
                          </a:solidFill>
                          <a:effectLst/>
                          <a:latin typeface="Calibri"/>
                        </a:rPr>
                        <a:t>100532725</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24</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a:solidFill>
                            <a:srgbClr val="000000"/>
                          </a:solidFill>
                          <a:effectLst/>
                          <a:latin typeface="Calibri"/>
                        </a:rPr>
                        <a:t>100533896</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11</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a:solidFill>
                            <a:srgbClr val="000000"/>
                          </a:solidFill>
                          <a:effectLst/>
                          <a:latin typeface="Calibri"/>
                        </a:rPr>
                        <a:t>100539025</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29</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dirty="0">
                          <a:solidFill>
                            <a:srgbClr val="000000"/>
                          </a:solidFill>
                          <a:effectLst/>
                          <a:latin typeface="Calibri"/>
                        </a:rPr>
                        <a:t>100544908</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26</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dirty="0">
                          <a:solidFill>
                            <a:srgbClr val="000000"/>
                          </a:solidFill>
                          <a:effectLst/>
                          <a:latin typeface="Calibri"/>
                        </a:rPr>
                        <a:t>100562316</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28</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a:solidFill>
                            <a:srgbClr val="000000"/>
                          </a:solidFill>
                          <a:effectLst/>
                          <a:latin typeface="Calibri"/>
                        </a:rPr>
                        <a:t>100563329</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21</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7174">
                <a:tc>
                  <a:txBody>
                    <a:bodyPr/>
                    <a:lstStyle/>
                    <a:p>
                      <a:pPr algn="ctr" fontAlgn="ctr"/>
                      <a:r>
                        <a:rPr lang="en-US" sz="1400" b="0" i="0" u="none" strike="noStrike">
                          <a:solidFill>
                            <a:srgbClr val="000000"/>
                          </a:solidFill>
                          <a:effectLst/>
                          <a:latin typeface="Calibri"/>
                        </a:rPr>
                        <a:t>100563641</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12</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a:solidFill>
                            <a:srgbClr val="000000"/>
                          </a:solidFill>
                          <a:effectLst/>
                          <a:latin typeface="Calibri"/>
                        </a:rPr>
                        <a:t>100564307</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24</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a:solidFill>
                            <a:srgbClr val="000000"/>
                          </a:solidFill>
                          <a:effectLst/>
                          <a:latin typeface="Calibri"/>
                        </a:rPr>
                        <a:t>100567738</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27</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a:solidFill>
                            <a:srgbClr val="000000"/>
                          </a:solidFill>
                          <a:effectLst/>
                          <a:latin typeface="Calibri"/>
                        </a:rPr>
                        <a:t>100567742</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23</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5070">
                <a:tc>
                  <a:txBody>
                    <a:bodyPr/>
                    <a:lstStyle/>
                    <a:p>
                      <a:pPr algn="ctr" fontAlgn="ctr"/>
                      <a:r>
                        <a:rPr lang="en-US" sz="1400" b="0" i="0" u="none" strike="noStrike" dirty="0">
                          <a:solidFill>
                            <a:srgbClr val="000000"/>
                          </a:solidFill>
                          <a:effectLst/>
                          <a:latin typeface="Calibri"/>
                        </a:rPr>
                        <a:t>100572022</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30</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a:solidFill>
                            <a:srgbClr val="000000"/>
                          </a:solidFill>
                          <a:effectLst/>
                          <a:latin typeface="Calibri"/>
                        </a:rPr>
                        <a:t>100572790</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24</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70011">
                <a:tc>
                  <a:txBody>
                    <a:bodyPr/>
                    <a:lstStyle/>
                    <a:p>
                      <a:pPr algn="ctr" fontAlgn="ctr"/>
                      <a:r>
                        <a:rPr lang="en-US" sz="1400" b="0" i="0" u="none" strike="noStrike" dirty="0">
                          <a:solidFill>
                            <a:srgbClr val="000000"/>
                          </a:solidFill>
                          <a:effectLst/>
                          <a:latin typeface="Calibri"/>
                        </a:rPr>
                        <a:t>100579094</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25</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dirty="0">
                          <a:solidFill>
                            <a:srgbClr val="000000"/>
                          </a:solidFill>
                          <a:effectLst/>
                          <a:latin typeface="Calibri"/>
                        </a:rPr>
                        <a:t>100583957</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Calibri"/>
                        </a:rPr>
                        <a:t>29</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dirty="0">
                          <a:solidFill>
                            <a:srgbClr val="000000"/>
                          </a:solidFill>
                          <a:effectLst/>
                          <a:latin typeface="Calibri"/>
                        </a:rPr>
                        <a:t>100586488</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29</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dirty="0">
                          <a:solidFill>
                            <a:srgbClr val="000000"/>
                          </a:solidFill>
                          <a:effectLst/>
                          <a:latin typeface="Calibri"/>
                        </a:rPr>
                        <a:t>100592491</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25</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48047">
                <a:tc>
                  <a:txBody>
                    <a:bodyPr/>
                    <a:lstStyle/>
                    <a:p>
                      <a:pPr algn="ctr" fontAlgn="ctr"/>
                      <a:r>
                        <a:rPr lang="en-US" sz="1400" b="0" i="0" u="none" strike="noStrike" dirty="0">
                          <a:solidFill>
                            <a:srgbClr val="000000"/>
                          </a:solidFill>
                          <a:effectLst/>
                          <a:latin typeface="Calibri"/>
                        </a:rPr>
                        <a:t>100597249</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Calibri"/>
                        </a:rPr>
                        <a:t>24</a:t>
                      </a:r>
                    </a:p>
                  </a:txBody>
                  <a:tcPr marL="6416" marR="6416" marT="6416"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935746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76" y="1395414"/>
            <a:ext cx="8873493" cy="4524316"/>
          </a:xfrm>
          <a:prstGeom prst="rect">
            <a:avLst/>
          </a:prstGeom>
        </p:spPr>
        <p:txBody>
          <a:bodyPr wrap="square">
            <a:spAutoFit/>
          </a:bodyPr>
          <a:lstStyle/>
          <a:p>
            <a:r>
              <a:rPr lang="en-US" dirty="0"/>
              <a:t>Short Answers – Answer all Questions (1 to 2 sentences)</a:t>
            </a:r>
            <a:r>
              <a:rPr lang="en-US" dirty="0" smtClean="0"/>
              <a:t>.</a:t>
            </a:r>
          </a:p>
          <a:p>
            <a:endParaRPr lang="en-US" dirty="0"/>
          </a:p>
          <a:p>
            <a:pPr lvl="0"/>
            <a:r>
              <a:rPr lang="en-US" dirty="0" smtClean="0"/>
              <a:t>1) What </a:t>
            </a:r>
            <a:r>
              <a:rPr lang="en-US" dirty="0"/>
              <a:t>is the difference between weather and climate</a:t>
            </a:r>
            <a:r>
              <a:rPr lang="en-US" dirty="0" smtClean="0"/>
              <a:t>?</a:t>
            </a:r>
          </a:p>
          <a:p>
            <a:pPr marL="225425" lvl="0" indent="-225425"/>
            <a:endParaRPr lang="en-US" dirty="0"/>
          </a:p>
          <a:p>
            <a:pPr marL="225425" lvl="0" indent="-225425"/>
            <a:endParaRPr lang="en-US" dirty="0"/>
          </a:p>
          <a:p>
            <a:pPr marL="225425" lvl="0" indent="-225425"/>
            <a:r>
              <a:rPr lang="en-US" dirty="0" smtClean="0"/>
              <a:t>2) What </a:t>
            </a:r>
            <a:r>
              <a:rPr lang="en-US" dirty="0"/>
              <a:t>do Long Island, Block Island, Martha’s Vineyard and Nantucket represent with respect to recent climate history</a:t>
            </a:r>
            <a:r>
              <a:rPr lang="en-US" dirty="0" smtClean="0"/>
              <a:t>?</a:t>
            </a:r>
          </a:p>
          <a:p>
            <a:pPr lvl="0"/>
            <a:endParaRPr lang="en-US" dirty="0"/>
          </a:p>
          <a:p>
            <a:pPr lvl="0"/>
            <a:endParaRPr lang="en-US" dirty="0"/>
          </a:p>
          <a:p>
            <a:pPr lvl="0"/>
            <a:r>
              <a:rPr lang="en-US" dirty="0" smtClean="0"/>
              <a:t>3) What </a:t>
            </a:r>
            <a:r>
              <a:rPr lang="en-US" dirty="0"/>
              <a:t>are the 2 primary factors that define a climate zone</a:t>
            </a:r>
            <a:r>
              <a:rPr lang="en-US" dirty="0" smtClean="0"/>
              <a:t>?</a:t>
            </a:r>
          </a:p>
          <a:p>
            <a:pPr lvl="0"/>
            <a:endParaRPr lang="en-US" dirty="0"/>
          </a:p>
          <a:p>
            <a:pPr lvl="0"/>
            <a:endParaRPr lang="en-US" dirty="0"/>
          </a:p>
          <a:p>
            <a:pPr lvl="0"/>
            <a:r>
              <a:rPr lang="en-US" dirty="0" smtClean="0"/>
              <a:t>4) What </a:t>
            </a:r>
            <a:r>
              <a:rPr lang="en-US" dirty="0"/>
              <a:t>are two sources of information used to understand past Native American culture</a:t>
            </a:r>
            <a:r>
              <a:rPr lang="en-US" dirty="0" smtClean="0"/>
              <a:t>?</a:t>
            </a:r>
          </a:p>
          <a:p>
            <a:pPr lvl="0"/>
            <a:endParaRPr lang="en-US" dirty="0"/>
          </a:p>
          <a:p>
            <a:pPr lvl="0"/>
            <a:endParaRPr lang="en-US" dirty="0"/>
          </a:p>
          <a:p>
            <a:pPr lvl="0"/>
            <a:r>
              <a:rPr lang="en-US" dirty="0" smtClean="0"/>
              <a:t>5) What </a:t>
            </a:r>
            <a:r>
              <a:rPr lang="en-US" dirty="0"/>
              <a:t>is a shortcoming or source of potential misinterpretation of “modern” archaeology?</a:t>
            </a:r>
          </a:p>
        </p:txBody>
      </p:sp>
      <p:sp>
        <p:nvSpPr>
          <p:cNvPr id="10" name="Rectangle 9"/>
          <p:cNvSpPr/>
          <p:nvPr/>
        </p:nvSpPr>
        <p:spPr>
          <a:xfrm>
            <a:off x="0" y="0"/>
            <a:ext cx="9144000" cy="63797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316538" y="0"/>
            <a:ext cx="2383986" cy="584776"/>
          </a:xfrm>
          <a:prstGeom prst="rect">
            <a:avLst/>
          </a:prstGeom>
          <a:noFill/>
        </p:spPr>
        <p:txBody>
          <a:bodyPr wrap="none" rtlCol="0">
            <a:spAutoFit/>
          </a:bodyPr>
          <a:lstStyle/>
          <a:p>
            <a:r>
              <a:rPr lang="en-US" sz="3200" dirty="0" smtClean="0"/>
              <a:t>Exam Review</a:t>
            </a:r>
            <a:endParaRPr lang="en-US" sz="3200" dirty="0"/>
          </a:p>
        </p:txBody>
      </p:sp>
    </p:spTree>
    <p:extLst>
      <p:ext uri="{BB962C8B-B14F-4D97-AF65-F5344CB8AC3E}">
        <p14:creationId xmlns:p14="http://schemas.microsoft.com/office/powerpoint/2010/main" val="37709925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3797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316538" y="0"/>
            <a:ext cx="2383986" cy="584776"/>
          </a:xfrm>
          <a:prstGeom prst="rect">
            <a:avLst/>
          </a:prstGeom>
          <a:noFill/>
        </p:spPr>
        <p:txBody>
          <a:bodyPr wrap="none" rtlCol="0">
            <a:spAutoFit/>
          </a:bodyPr>
          <a:lstStyle/>
          <a:p>
            <a:r>
              <a:rPr lang="en-US" sz="3200" dirty="0" smtClean="0"/>
              <a:t>Exam Review</a:t>
            </a:r>
            <a:endParaRPr lang="en-US" sz="3200" dirty="0"/>
          </a:p>
        </p:txBody>
      </p:sp>
      <p:graphicFrame>
        <p:nvGraphicFramePr>
          <p:cNvPr id="3" name="Object 2"/>
          <p:cNvGraphicFramePr>
            <a:graphicFrameLocks noChangeAspect="1"/>
          </p:cNvGraphicFramePr>
          <p:nvPr>
            <p:extLst>
              <p:ext uri="{D42A27DB-BD31-4B8C-83A1-F6EECF244321}">
                <p14:modId xmlns:p14="http://schemas.microsoft.com/office/powerpoint/2010/main" val="2008767133"/>
              </p:ext>
            </p:extLst>
          </p:nvPr>
        </p:nvGraphicFramePr>
        <p:xfrm>
          <a:off x="1644979" y="745866"/>
          <a:ext cx="5486400" cy="2374900"/>
        </p:xfrm>
        <a:graphic>
          <a:graphicData uri="http://schemas.openxmlformats.org/presentationml/2006/ole">
            <mc:AlternateContent xmlns:mc="http://schemas.openxmlformats.org/markup-compatibility/2006">
              <mc:Choice xmlns:v="urn:schemas-microsoft-com:vml" Requires="v">
                <p:oleObj spid="_x0000_s1035" name="Document" r:id="rId3" imgW="5486400" imgH="2374900" progId="Word.Document.12">
                  <p:embed/>
                </p:oleObj>
              </mc:Choice>
              <mc:Fallback>
                <p:oleObj name="Document" r:id="rId3" imgW="5486400" imgH="2374900" progId="Word.Document.12">
                  <p:embed/>
                  <p:pic>
                    <p:nvPicPr>
                      <p:cNvPr id="0" name=""/>
                      <p:cNvPicPr/>
                      <p:nvPr/>
                    </p:nvPicPr>
                    <p:blipFill>
                      <a:blip r:embed="rId4"/>
                      <a:stretch>
                        <a:fillRect/>
                      </a:stretch>
                    </p:blipFill>
                    <p:spPr>
                      <a:xfrm>
                        <a:off x="1644979" y="745866"/>
                        <a:ext cx="5486400" cy="23749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698309432"/>
              </p:ext>
            </p:extLst>
          </p:nvPr>
        </p:nvGraphicFramePr>
        <p:xfrm>
          <a:off x="1644650" y="3325813"/>
          <a:ext cx="5486400" cy="3416300"/>
        </p:xfrm>
        <a:graphic>
          <a:graphicData uri="http://schemas.openxmlformats.org/presentationml/2006/ole">
            <mc:AlternateContent xmlns:mc="http://schemas.openxmlformats.org/markup-compatibility/2006">
              <mc:Choice xmlns:v="urn:schemas-microsoft-com:vml" Requires="v">
                <p:oleObj spid="_x0000_s1036" name="Document" r:id="rId5" imgW="5486400" imgH="3416300" progId="Word.Document.12">
                  <p:embed/>
                </p:oleObj>
              </mc:Choice>
              <mc:Fallback>
                <p:oleObj name="Document" r:id="rId5" imgW="5486400" imgH="3416300" progId="Word.Document.12">
                  <p:embed/>
                  <p:pic>
                    <p:nvPicPr>
                      <p:cNvPr id="0" name=""/>
                      <p:cNvPicPr/>
                      <p:nvPr/>
                    </p:nvPicPr>
                    <p:blipFill>
                      <a:blip r:embed="rId6"/>
                      <a:stretch>
                        <a:fillRect/>
                      </a:stretch>
                    </p:blipFill>
                    <p:spPr>
                      <a:xfrm>
                        <a:off x="1644650" y="3325813"/>
                        <a:ext cx="5486400" cy="3416300"/>
                      </a:xfrm>
                      <a:prstGeom prst="rect">
                        <a:avLst/>
                      </a:prstGeom>
                    </p:spPr>
                  </p:pic>
                </p:oleObj>
              </mc:Fallback>
            </mc:AlternateContent>
          </a:graphicData>
        </a:graphic>
      </p:graphicFrame>
    </p:spTree>
    <p:extLst>
      <p:ext uri="{BB962C8B-B14F-4D97-AF65-F5344CB8AC3E}">
        <p14:creationId xmlns:p14="http://schemas.microsoft.com/office/powerpoint/2010/main" val="13050657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3797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TextBox 10"/>
          <p:cNvSpPr txBox="1"/>
          <p:nvPr/>
        </p:nvSpPr>
        <p:spPr>
          <a:xfrm>
            <a:off x="316538" y="0"/>
            <a:ext cx="2383986" cy="584776"/>
          </a:xfrm>
          <a:prstGeom prst="rect">
            <a:avLst/>
          </a:prstGeom>
          <a:noFill/>
        </p:spPr>
        <p:txBody>
          <a:bodyPr wrap="none" rtlCol="0">
            <a:spAutoFit/>
          </a:bodyPr>
          <a:lstStyle/>
          <a:p>
            <a:r>
              <a:rPr lang="en-US" sz="3200" dirty="0" smtClean="0"/>
              <a:t>Exam Review</a:t>
            </a:r>
            <a:endParaRPr lang="en-US" sz="3200" dirty="0"/>
          </a:p>
        </p:txBody>
      </p:sp>
      <p:sp>
        <p:nvSpPr>
          <p:cNvPr id="2" name="Rectangle 1"/>
          <p:cNvSpPr/>
          <p:nvPr/>
        </p:nvSpPr>
        <p:spPr>
          <a:xfrm>
            <a:off x="572709" y="1061183"/>
            <a:ext cx="8008342" cy="4801315"/>
          </a:xfrm>
          <a:prstGeom prst="rect">
            <a:avLst/>
          </a:prstGeom>
        </p:spPr>
        <p:txBody>
          <a:bodyPr wrap="square">
            <a:spAutoFit/>
          </a:bodyPr>
          <a:lstStyle/>
          <a:p>
            <a:pPr marL="225425" lvl="0" indent="-225425"/>
            <a:r>
              <a:rPr lang="en-US" dirty="0" smtClean="0"/>
              <a:t>3) Describe </a:t>
            </a:r>
            <a:r>
              <a:rPr lang="en-US" dirty="0"/>
              <a:t>the relationships between global temperatures, glaciers and sea level.   Please provide rough numbers (time, temperature change, glacial coverage and sea level changes) in your answer.</a:t>
            </a:r>
          </a:p>
          <a:p>
            <a:pPr marL="225425" indent="-225425"/>
            <a:r>
              <a:rPr lang="en-US" dirty="0"/>
              <a:t> </a:t>
            </a:r>
            <a:endParaRPr lang="en-US" dirty="0" smtClean="0"/>
          </a:p>
          <a:p>
            <a:pPr marL="225425" indent="-225425"/>
            <a:endParaRPr lang="en-US" dirty="0"/>
          </a:p>
          <a:p>
            <a:pPr marL="225425" lvl="0" indent="-225425"/>
            <a:r>
              <a:rPr lang="en-US" dirty="0" smtClean="0"/>
              <a:t>4) How </a:t>
            </a:r>
            <a:r>
              <a:rPr lang="en-US" dirty="0"/>
              <a:t>is the 1940s-era “archaeology” of Indiana Jones different from the new “Community-Based Archaeology” of today? Which do you think is the better approach and why? </a:t>
            </a:r>
            <a:br>
              <a:rPr lang="en-US" dirty="0"/>
            </a:br>
            <a:endParaRPr lang="en-US" dirty="0" smtClean="0"/>
          </a:p>
          <a:p>
            <a:pPr marL="225425" lvl="0" indent="-225425"/>
            <a:endParaRPr lang="en-US" dirty="0"/>
          </a:p>
          <a:p>
            <a:pPr marL="225425" indent="-225425"/>
            <a:r>
              <a:rPr lang="en-US" dirty="0"/>
              <a:t>5) It’s nine months before the 2016 US Presidential and national election. Candidates from one political party agree with the vast majority of the scientific community that climate change is a real and growing problem that needs to be addressed immediately, while the other party’s candidates do not.  At the moment you’re still unsure which party is right and who to vote for on the basis of that issue alone.  What do you need to do to make an informed decision about which side of the argument to believe and who to vote for? </a:t>
            </a:r>
          </a:p>
        </p:txBody>
      </p:sp>
    </p:spTree>
    <p:extLst>
      <p:ext uri="{BB962C8B-B14F-4D97-AF65-F5344CB8AC3E}">
        <p14:creationId xmlns:p14="http://schemas.microsoft.com/office/powerpoint/2010/main" val="11119541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3797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35557" name="Rectangle 5"/>
          <p:cNvSpPr>
            <a:spLocks noChangeArrowheads="1"/>
          </p:cNvSpPr>
          <p:nvPr/>
        </p:nvSpPr>
        <p:spPr bwMode="auto">
          <a:xfrm>
            <a:off x="762000" y="96838"/>
            <a:ext cx="7543800"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dirty="0" smtClean="0"/>
              <a:t>Causal Chains</a:t>
            </a:r>
            <a:endParaRPr lang="en-US" sz="2800" dirty="0"/>
          </a:p>
        </p:txBody>
      </p:sp>
      <p:sp>
        <p:nvSpPr>
          <p:cNvPr id="2" name="TextBox 1"/>
          <p:cNvSpPr txBox="1"/>
          <p:nvPr/>
        </p:nvSpPr>
        <p:spPr>
          <a:xfrm>
            <a:off x="0" y="4010771"/>
            <a:ext cx="5583580" cy="1754327"/>
          </a:xfrm>
          <a:prstGeom prst="rect">
            <a:avLst/>
          </a:prstGeom>
          <a:noFill/>
        </p:spPr>
        <p:txBody>
          <a:bodyPr wrap="none" rtlCol="0">
            <a:spAutoFit/>
          </a:bodyPr>
          <a:lstStyle/>
          <a:p>
            <a:r>
              <a:rPr lang="en-US" dirty="0" smtClean="0"/>
              <a:t>Change in External Forcing</a:t>
            </a:r>
          </a:p>
          <a:p>
            <a:r>
              <a:rPr lang="en-US" dirty="0" smtClean="0"/>
              <a:t>  - causes atmosphere to change …. How/effect?</a:t>
            </a:r>
          </a:p>
          <a:p>
            <a:r>
              <a:rPr lang="en-US" dirty="0" smtClean="0"/>
              <a:t>  - causes </a:t>
            </a:r>
            <a:r>
              <a:rPr lang="en-US" dirty="0" err="1" smtClean="0"/>
              <a:t>cryosphere</a:t>
            </a:r>
            <a:r>
              <a:rPr lang="en-US" dirty="0" smtClean="0"/>
              <a:t> (ice) to change</a:t>
            </a:r>
            <a:r>
              <a:rPr lang="en-US" dirty="0"/>
              <a:t>…. </a:t>
            </a:r>
            <a:r>
              <a:rPr lang="en-US" dirty="0" smtClean="0"/>
              <a:t>How/effect?</a:t>
            </a:r>
          </a:p>
          <a:p>
            <a:r>
              <a:rPr lang="en-US" dirty="0" smtClean="0"/>
              <a:t>  - causes </a:t>
            </a:r>
            <a:r>
              <a:rPr lang="en-US" dirty="0"/>
              <a:t>hydrosphere (ocean) to change…. How/effect</a:t>
            </a:r>
            <a:r>
              <a:rPr lang="en-US" dirty="0" smtClean="0"/>
              <a:t>?</a:t>
            </a:r>
          </a:p>
          <a:p>
            <a:r>
              <a:rPr lang="en-US" dirty="0"/>
              <a:t>  </a:t>
            </a:r>
            <a:r>
              <a:rPr lang="en-US" dirty="0" smtClean="0"/>
              <a:t>- causes </a:t>
            </a:r>
            <a:r>
              <a:rPr lang="en-US" dirty="0"/>
              <a:t>geosphere (land) to change…. How/effect</a:t>
            </a:r>
            <a:r>
              <a:rPr lang="en-US" dirty="0" smtClean="0"/>
              <a:t>?</a:t>
            </a:r>
          </a:p>
          <a:p>
            <a:r>
              <a:rPr lang="en-US" dirty="0"/>
              <a:t> </a:t>
            </a:r>
            <a:r>
              <a:rPr lang="en-US" dirty="0" smtClean="0"/>
              <a:t> - causes biosphere (vegetation) to change</a:t>
            </a:r>
            <a:r>
              <a:rPr lang="en-US" dirty="0"/>
              <a:t>…. </a:t>
            </a:r>
            <a:r>
              <a:rPr lang="en-US" dirty="0" smtClean="0"/>
              <a:t>How/effect?</a:t>
            </a:r>
          </a:p>
        </p:txBody>
      </p:sp>
      <p:sp>
        <p:nvSpPr>
          <p:cNvPr id="3" name="TextBox 2"/>
          <p:cNvSpPr txBox="1"/>
          <p:nvPr/>
        </p:nvSpPr>
        <p:spPr>
          <a:xfrm>
            <a:off x="5651592" y="4244732"/>
            <a:ext cx="2800767" cy="369332"/>
          </a:xfrm>
          <a:prstGeom prst="rect">
            <a:avLst/>
          </a:prstGeom>
          <a:noFill/>
        </p:spPr>
        <p:txBody>
          <a:bodyPr wrap="none" rtlCol="0">
            <a:spAutoFit/>
          </a:bodyPr>
          <a:lstStyle/>
          <a:p>
            <a:r>
              <a:rPr lang="en-US" dirty="0" smtClean="0"/>
              <a:t>Greenhouse Gas =&gt; warmer</a:t>
            </a:r>
            <a:endParaRPr lang="en-US" dirty="0"/>
          </a:p>
        </p:txBody>
      </p:sp>
      <p:sp>
        <p:nvSpPr>
          <p:cNvPr id="9" name="TextBox 8"/>
          <p:cNvSpPr txBox="1"/>
          <p:nvPr/>
        </p:nvSpPr>
        <p:spPr>
          <a:xfrm>
            <a:off x="5651592" y="4532490"/>
            <a:ext cx="3046176" cy="369332"/>
          </a:xfrm>
          <a:prstGeom prst="rect">
            <a:avLst/>
          </a:prstGeom>
          <a:noFill/>
        </p:spPr>
        <p:txBody>
          <a:bodyPr wrap="none" rtlCol="0">
            <a:spAutoFit/>
          </a:bodyPr>
          <a:lstStyle/>
          <a:p>
            <a:r>
              <a:rPr lang="en-US" dirty="0" smtClean="0"/>
              <a:t>Melts ice =&gt; more liquid water</a:t>
            </a:r>
            <a:endParaRPr lang="en-US" dirty="0"/>
          </a:p>
        </p:txBody>
      </p:sp>
      <p:sp>
        <p:nvSpPr>
          <p:cNvPr id="10" name="TextBox 9"/>
          <p:cNvSpPr txBox="1"/>
          <p:nvPr/>
        </p:nvSpPr>
        <p:spPr>
          <a:xfrm>
            <a:off x="5651592" y="4820248"/>
            <a:ext cx="3310597" cy="369332"/>
          </a:xfrm>
          <a:prstGeom prst="rect">
            <a:avLst/>
          </a:prstGeom>
          <a:noFill/>
        </p:spPr>
        <p:txBody>
          <a:bodyPr wrap="none" rtlCol="0">
            <a:spAutoFit/>
          </a:bodyPr>
          <a:lstStyle/>
          <a:p>
            <a:r>
              <a:rPr lang="en-US" dirty="0" smtClean="0"/>
              <a:t>Sea level rise =&gt; reduce land area</a:t>
            </a:r>
            <a:endParaRPr lang="en-US" dirty="0"/>
          </a:p>
        </p:txBody>
      </p:sp>
      <p:sp>
        <p:nvSpPr>
          <p:cNvPr id="11" name="TextBox 10"/>
          <p:cNvSpPr txBox="1"/>
          <p:nvPr/>
        </p:nvSpPr>
        <p:spPr>
          <a:xfrm>
            <a:off x="5651592" y="5108007"/>
            <a:ext cx="3570208" cy="369332"/>
          </a:xfrm>
          <a:prstGeom prst="rect">
            <a:avLst/>
          </a:prstGeom>
          <a:noFill/>
        </p:spPr>
        <p:txBody>
          <a:bodyPr wrap="none" rtlCol="0">
            <a:spAutoFit/>
          </a:bodyPr>
          <a:lstStyle/>
          <a:p>
            <a:r>
              <a:rPr lang="en-US" dirty="0" smtClean="0"/>
              <a:t>More land for plants =&gt; more plants</a:t>
            </a:r>
            <a:endParaRPr lang="en-US" dirty="0"/>
          </a:p>
        </p:txBody>
      </p:sp>
      <p:sp>
        <p:nvSpPr>
          <p:cNvPr id="12" name="TextBox 11"/>
          <p:cNvSpPr txBox="1"/>
          <p:nvPr/>
        </p:nvSpPr>
        <p:spPr>
          <a:xfrm>
            <a:off x="5651592" y="5395766"/>
            <a:ext cx="3277347" cy="369332"/>
          </a:xfrm>
          <a:prstGeom prst="rect">
            <a:avLst/>
          </a:prstGeom>
          <a:noFill/>
        </p:spPr>
        <p:txBody>
          <a:bodyPr wrap="none" rtlCol="0">
            <a:spAutoFit/>
          </a:bodyPr>
          <a:lstStyle/>
          <a:p>
            <a:r>
              <a:rPr lang="en-US" dirty="0" smtClean="0"/>
              <a:t>More plants =&gt; reduce CO</a:t>
            </a:r>
            <a:r>
              <a:rPr lang="en-US" baseline="-25000" dirty="0" smtClean="0"/>
              <a:t>2</a:t>
            </a:r>
            <a:r>
              <a:rPr lang="en-US" dirty="0" smtClean="0"/>
              <a:t> in air</a:t>
            </a:r>
            <a:endParaRPr lang="en-US" dirty="0"/>
          </a:p>
        </p:txBody>
      </p:sp>
      <p:pic>
        <p:nvPicPr>
          <p:cNvPr id="4" name="Picture 3" descr="Screen Shot 2016-03-01 at 9.23.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853" y="810437"/>
            <a:ext cx="7029360" cy="3083352"/>
          </a:xfrm>
          <a:prstGeom prst="rect">
            <a:avLst/>
          </a:prstGeom>
        </p:spPr>
      </p:pic>
    </p:spTree>
    <p:extLst>
      <p:ext uri="{BB962C8B-B14F-4D97-AF65-F5344CB8AC3E}">
        <p14:creationId xmlns:p14="http://schemas.microsoft.com/office/powerpoint/2010/main" val="313133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379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B6957D6-D2D6-0941-9E0D-4EEE1EF7CE71}" type="slidenum">
              <a:rPr lang="en-US" smtClean="0"/>
              <a:t>7</a:t>
            </a:fld>
            <a:endParaRPr lang="en-US" dirty="0"/>
          </a:p>
        </p:txBody>
      </p:sp>
      <p:pic>
        <p:nvPicPr>
          <p:cNvPr id="4" name="Picture 3"/>
          <p:cNvPicPr>
            <a:picLocks noChangeAspect="1"/>
          </p:cNvPicPr>
          <p:nvPr/>
        </p:nvPicPr>
        <p:blipFill>
          <a:blip r:embed="rId2"/>
          <a:stretch>
            <a:fillRect/>
          </a:stretch>
        </p:blipFill>
        <p:spPr>
          <a:xfrm>
            <a:off x="3267363" y="2640091"/>
            <a:ext cx="5876635" cy="4217907"/>
          </a:xfrm>
          <a:prstGeom prst="rect">
            <a:avLst/>
          </a:prstGeom>
        </p:spPr>
      </p:pic>
      <p:sp>
        <p:nvSpPr>
          <p:cNvPr id="12" name="Rectangle 11"/>
          <p:cNvSpPr/>
          <p:nvPr/>
        </p:nvSpPr>
        <p:spPr>
          <a:xfrm>
            <a:off x="391464" y="820247"/>
            <a:ext cx="1998113" cy="402674"/>
          </a:xfrm>
          <a:prstGeom prst="rect">
            <a:avLst/>
          </a:prstGeom>
        </p:spPr>
        <p:txBody>
          <a:bodyPr wrap="none">
            <a:spAutoFit/>
          </a:bodyPr>
          <a:lstStyle/>
          <a:p>
            <a:pPr>
              <a:lnSpc>
                <a:spcPct val="90000"/>
              </a:lnSpc>
            </a:pPr>
            <a:r>
              <a:rPr lang="en-US" sz="2200" dirty="0" smtClean="0"/>
              <a:t>Orbital Patterns</a:t>
            </a:r>
            <a:endParaRPr lang="en-US" sz="2200" dirty="0"/>
          </a:p>
        </p:txBody>
      </p:sp>
      <p:sp>
        <p:nvSpPr>
          <p:cNvPr id="13" name="TextBox 12"/>
          <p:cNvSpPr txBox="1"/>
          <p:nvPr/>
        </p:nvSpPr>
        <p:spPr>
          <a:xfrm>
            <a:off x="677488" y="1151775"/>
            <a:ext cx="6901499" cy="1181862"/>
          </a:xfrm>
          <a:prstGeom prst="rect">
            <a:avLst/>
          </a:prstGeom>
          <a:noFill/>
        </p:spPr>
        <p:txBody>
          <a:bodyPr wrap="none" rtlCol="0">
            <a:spAutoFit/>
          </a:bodyPr>
          <a:lstStyle/>
          <a:p>
            <a:pPr>
              <a:lnSpc>
                <a:spcPct val="80000"/>
              </a:lnSpc>
            </a:pPr>
            <a:r>
              <a:rPr lang="en-US" sz="2200" dirty="0" smtClean="0"/>
              <a:t>Eccentricity – 	elliptical orbit 	(100,000 &amp; 400,000 years)</a:t>
            </a:r>
          </a:p>
          <a:p>
            <a:pPr>
              <a:lnSpc>
                <a:spcPct val="80000"/>
              </a:lnSpc>
            </a:pPr>
            <a:r>
              <a:rPr lang="en-US" sz="2200" dirty="0" smtClean="0"/>
              <a:t>Obliquity – 		variable tilt 		(~40,000 years)</a:t>
            </a:r>
          </a:p>
          <a:p>
            <a:pPr>
              <a:lnSpc>
                <a:spcPct val="80000"/>
              </a:lnSpc>
            </a:pPr>
            <a:r>
              <a:rPr lang="en-US" sz="2200" dirty="0" smtClean="0"/>
              <a:t>Precessions – 	wobbly top		(~20,000 years)</a:t>
            </a:r>
          </a:p>
          <a:p>
            <a:endParaRPr lang="en-US" dirty="0"/>
          </a:p>
        </p:txBody>
      </p:sp>
      <p:sp>
        <p:nvSpPr>
          <p:cNvPr id="15" name="Rectangle 6"/>
          <p:cNvSpPr>
            <a:spLocks noChangeArrowheads="1"/>
          </p:cNvSpPr>
          <p:nvPr/>
        </p:nvSpPr>
        <p:spPr bwMode="auto">
          <a:xfrm>
            <a:off x="762000" y="96838"/>
            <a:ext cx="7543800"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dirty="0" smtClean="0"/>
              <a:t>External </a:t>
            </a:r>
            <a:r>
              <a:rPr lang="en-US" sz="2800" dirty="0" err="1" smtClean="0"/>
              <a:t>Forcings</a:t>
            </a:r>
            <a:r>
              <a:rPr lang="en-US" sz="2800" dirty="0" smtClean="0"/>
              <a:t> – Changes in Earth’s Orbit</a:t>
            </a:r>
            <a:endParaRPr lang="en-US" sz="2800" dirty="0"/>
          </a:p>
        </p:txBody>
      </p:sp>
    </p:spTree>
    <p:extLst>
      <p:ext uri="{BB962C8B-B14F-4D97-AF65-F5344CB8AC3E}">
        <p14:creationId xmlns:p14="http://schemas.microsoft.com/office/powerpoint/2010/main" val="31229632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433F0F-9648-6049-ABE9-8E321B4BA083}" type="slidenum">
              <a:rPr lang="en-US" smtClean="0"/>
              <a:t>8</a:t>
            </a:fld>
            <a:endParaRPr lang="en-US"/>
          </a:p>
        </p:txBody>
      </p:sp>
      <p:sp>
        <p:nvSpPr>
          <p:cNvPr id="5" name="TextBox 4"/>
          <p:cNvSpPr txBox="1"/>
          <p:nvPr/>
        </p:nvSpPr>
        <p:spPr>
          <a:xfrm>
            <a:off x="701386" y="514791"/>
            <a:ext cx="3193039" cy="369332"/>
          </a:xfrm>
          <a:prstGeom prst="rect">
            <a:avLst/>
          </a:prstGeom>
          <a:noFill/>
        </p:spPr>
        <p:txBody>
          <a:bodyPr wrap="none" rtlCol="0">
            <a:spAutoFit/>
          </a:bodyPr>
          <a:lstStyle/>
          <a:p>
            <a:r>
              <a:rPr lang="en-US" dirty="0" smtClean="0"/>
              <a:t>Heavenly </a:t>
            </a:r>
            <a:r>
              <a:rPr lang="en-US" dirty="0"/>
              <a:t>B</a:t>
            </a:r>
            <a:r>
              <a:rPr lang="en-US" dirty="0" smtClean="0"/>
              <a:t>odies Demonstration</a:t>
            </a:r>
            <a:endParaRPr lang="en-US" dirty="0"/>
          </a:p>
        </p:txBody>
      </p:sp>
    </p:spTree>
    <p:extLst>
      <p:ext uri="{BB962C8B-B14F-4D97-AF65-F5344CB8AC3E}">
        <p14:creationId xmlns:p14="http://schemas.microsoft.com/office/powerpoint/2010/main" val="2160826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8255"/>
          <a:stretch/>
        </p:blipFill>
        <p:spPr>
          <a:xfrm>
            <a:off x="1041394" y="3133417"/>
            <a:ext cx="374786" cy="367654"/>
          </a:xfrm>
          <a:prstGeom prst="rect">
            <a:avLst/>
          </a:prstGeom>
        </p:spPr>
      </p:pic>
      <p:sp>
        <p:nvSpPr>
          <p:cNvPr id="10" name="Rectangle 9"/>
          <p:cNvSpPr/>
          <p:nvPr/>
        </p:nvSpPr>
        <p:spPr>
          <a:xfrm>
            <a:off x="0" y="0"/>
            <a:ext cx="9144000" cy="6379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0B6957D6-D2D6-0941-9E0D-4EEE1EF7CE71}" type="slidenum">
              <a:rPr lang="en-US" smtClean="0"/>
              <a:t>9</a:t>
            </a:fld>
            <a:endParaRPr lang="en-US" dirty="0"/>
          </a:p>
        </p:txBody>
      </p:sp>
      <p:pic>
        <p:nvPicPr>
          <p:cNvPr id="11" name="Picture 10"/>
          <p:cNvPicPr>
            <a:picLocks noChangeAspect="1"/>
          </p:cNvPicPr>
          <p:nvPr/>
        </p:nvPicPr>
        <p:blipFill rotWithShape="1">
          <a:blip r:embed="rId3"/>
          <a:srcRect b="47138"/>
          <a:stretch/>
        </p:blipFill>
        <p:spPr>
          <a:xfrm>
            <a:off x="2825403" y="1220586"/>
            <a:ext cx="6083300" cy="2437014"/>
          </a:xfrm>
          <a:prstGeom prst="rect">
            <a:avLst/>
          </a:prstGeom>
        </p:spPr>
      </p:pic>
      <p:pic>
        <p:nvPicPr>
          <p:cNvPr id="15" name="Picture 14"/>
          <p:cNvPicPr>
            <a:picLocks noChangeAspect="1"/>
          </p:cNvPicPr>
          <p:nvPr/>
        </p:nvPicPr>
        <p:blipFill rotWithShape="1">
          <a:blip r:embed="rId3"/>
          <a:srcRect t="51099" b="29507"/>
          <a:stretch/>
        </p:blipFill>
        <p:spPr>
          <a:xfrm>
            <a:off x="2825403" y="4114800"/>
            <a:ext cx="6083300" cy="894080"/>
          </a:xfrm>
          <a:prstGeom prst="rect">
            <a:avLst/>
          </a:prstGeom>
        </p:spPr>
      </p:pic>
      <p:pic>
        <p:nvPicPr>
          <p:cNvPr id="16" name="Picture 15"/>
          <p:cNvPicPr>
            <a:picLocks noChangeAspect="1"/>
          </p:cNvPicPr>
          <p:nvPr/>
        </p:nvPicPr>
        <p:blipFill rotWithShape="1">
          <a:blip r:embed="rId3"/>
          <a:srcRect t="71154"/>
          <a:stretch/>
        </p:blipFill>
        <p:spPr>
          <a:xfrm>
            <a:off x="2825403" y="5486400"/>
            <a:ext cx="6083300" cy="1329806"/>
          </a:xfrm>
          <a:prstGeom prst="rect">
            <a:avLst/>
          </a:prstGeom>
        </p:spPr>
      </p:pic>
      <p:sp>
        <p:nvSpPr>
          <p:cNvPr id="7" name="TextBox 6"/>
          <p:cNvSpPr txBox="1"/>
          <p:nvPr/>
        </p:nvSpPr>
        <p:spPr>
          <a:xfrm>
            <a:off x="7467600" y="4206240"/>
            <a:ext cx="1432560" cy="646331"/>
          </a:xfrm>
          <a:prstGeom prst="rect">
            <a:avLst/>
          </a:prstGeom>
          <a:solidFill>
            <a:schemeClr val="bg1"/>
          </a:solidFill>
        </p:spPr>
        <p:txBody>
          <a:bodyPr wrap="square" rtlCol="0">
            <a:spAutoFit/>
          </a:bodyPr>
          <a:lstStyle/>
          <a:p>
            <a:r>
              <a:rPr lang="en-US" dirty="0" smtClean="0"/>
              <a:t>Solar Variability</a:t>
            </a:r>
          </a:p>
        </p:txBody>
      </p:sp>
      <p:sp>
        <p:nvSpPr>
          <p:cNvPr id="17" name="TextBox 16"/>
          <p:cNvSpPr txBox="1"/>
          <p:nvPr/>
        </p:nvSpPr>
        <p:spPr>
          <a:xfrm>
            <a:off x="7477760" y="1920240"/>
            <a:ext cx="1148080" cy="369332"/>
          </a:xfrm>
          <a:prstGeom prst="rect">
            <a:avLst/>
          </a:prstGeom>
          <a:solidFill>
            <a:srgbClr val="FFFFFF"/>
          </a:solidFill>
          <a:ln>
            <a:solidFill>
              <a:schemeClr val="bg1"/>
            </a:solidFill>
          </a:ln>
        </p:spPr>
        <p:txBody>
          <a:bodyPr wrap="square" rtlCol="0">
            <a:spAutoFit/>
          </a:bodyPr>
          <a:lstStyle/>
          <a:p>
            <a:pPr algn="ctr"/>
            <a:r>
              <a:rPr lang="en-US" dirty="0" smtClean="0">
                <a:solidFill>
                  <a:srgbClr val="000000"/>
                </a:solidFill>
              </a:rPr>
              <a:t>+</a:t>
            </a:r>
            <a:endParaRPr lang="en-US" dirty="0">
              <a:solidFill>
                <a:srgbClr val="000000"/>
              </a:solidFill>
            </a:endParaRPr>
          </a:p>
        </p:txBody>
      </p:sp>
      <p:sp>
        <p:nvSpPr>
          <p:cNvPr id="18" name="TextBox 17"/>
          <p:cNvSpPr txBox="1"/>
          <p:nvPr/>
        </p:nvSpPr>
        <p:spPr>
          <a:xfrm>
            <a:off x="7487920" y="2651760"/>
            <a:ext cx="1148080" cy="369332"/>
          </a:xfrm>
          <a:prstGeom prst="rect">
            <a:avLst/>
          </a:prstGeom>
          <a:solidFill>
            <a:srgbClr val="FFFFFF"/>
          </a:solidFill>
          <a:ln>
            <a:solidFill>
              <a:schemeClr val="bg1"/>
            </a:solidFill>
          </a:ln>
        </p:spPr>
        <p:txBody>
          <a:bodyPr wrap="square" rtlCol="0">
            <a:spAutoFit/>
          </a:bodyPr>
          <a:lstStyle/>
          <a:p>
            <a:pPr algn="ctr"/>
            <a:r>
              <a:rPr lang="en-US" dirty="0" smtClean="0">
                <a:solidFill>
                  <a:srgbClr val="000000"/>
                </a:solidFill>
              </a:rPr>
              <a:t>+</a:t>
            </a:r>
            <a:endParaRPr lang="en-US" dirty="0">
              <a:solidFill>
                <a:srgbClr val="000000"/>
              </a:solidFill>
            </a:endParaRPr>
          </a:p>
        </p:txBody>
      </p:sp>
      <p:sp>
        <p:nvSpPr>
          <p:cNvPr id="19" name="TextBox 18"/>
          <p:cNvSpPr txBox="1"/>
          <p:nvPr/>
        </p:nvSpPr>
        <p:spPr>
          <a:xfrm>
            <a:off x="7426960" y="3352800"/>
            <a:ext cx="1696720" cy="369332"/>
          </a:xfrm>
          <a:prstGeom prst="rect">
            <a:avLst/>
          </a:prstGeom>
          <a:solidFill>
            <a:srgbClr val="FFFFFF"/>
          </a:solidFill>
          <a:ln>
            <a:solidFill>
              <a:schemeClr val="bg1"/>
            </a:solidFill>
          </a:ln>
        </p:spPr>
        <p:txBody>
          <a:bodyPr wrap="square" rtlCol="0">
            <a:spAutoFit/>
          </a:bodyPr>
          <a:lstStyle/>
          <a:p>
            <a:pPr algn="ctr"/>
            <a:r>
              <a:rPr lang="en-US" dirty="0" smtClean="0">
                <a:solidFill>
                  <a:schemeClr val="bg1"/>
                </a:solidFill>
              </a:rPr>
              <a:t>+</a:t>
            </a:r>
            <a:endParaRPr lang="en-US" dirty="0">
              <a:solidFill>
                <a:schemeClr val="bg1"/>
              </a:solidFill>
            </a:endParaRPr>
          </a:p>
        </p:txBody>
      </p:sp>
      <p:sp>
        <p:nvSpPr>
          <p:cNvPr id="21" name="Rectangle 6"/>
          <p:cNvSpPr>
            <a:spLocks noChangeArrowheads="1"/>
          </p:cNvSpPr>
          <p:nvPr/>
        </p:nvSpPr>
        <p:spPr bwMode="auto">
          <a:xfrm>
            <a:off x="762000" y="96838"/>
            <a:ext cx="7543800"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800" dirty="0" smtClean="0"/>
              <a:t>External </a:t>
            </a:r>
            <a:r>
              <a:rPr lang="en-US" sz="2800" dirty="0" err="1" smtClean="0"/>
              <a:t>Forcings</a:t>
            </a:r>
            <a:r>
              <a:rPr lang="en-US" sz="2800" dirty="0" smtClean="0"/>
              <a:t> – Changes in Earth’s Orbit</a:t>
            </a:r>
            <a:endParaRPr lang="en-US" sz="2800" dirty="0"/>
          </a:p>
        </p:txBody>
      </p:sp>
      <p:sp>
        <p:nvSpPr>
          <p:cNvPr id="2" name="Rectangle 1"/>
          <p:cNvSpPr/>
          <p:nvPr/>
        </p:nvSpPr>
        <p:spPr>
          <a:xfrm>
            <a:off x="2306105" y="3893790"/>
            <a:ext cx="6726141" cy="296421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969232" y="2891097"/>
            <a:ext cx="860612" cy="860612"/>
          </a:xfrm>
          <a:prstGeom prst="ellipse">
            <a:avLst/>
          </a:prstGeom>
          <a:noFill/>
          <a:ln w="127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870968" y="3001718"/>
            <a:ext cx="1234606" cy="633043"/>
          </a:xfrm>
          <a:prstGeom prst="ellipse">
            <a:avLst/>
          </a:prstGeom>
          <a:noFill/>
          <a:ln w="127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224553" y="1236655"/>
            <a:ext cx="6726141" cy="17547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rotWithShape="1">
          <a:blip r:embed="rId4">
            <a:clrChange>
              <a:clrFrom>
                <a:srgbClr val="FFFFFF"/>
              </a:clrFrom>
              <a:clrTo>
                <a:srgbClr val="FFFFFF">
                  <a:alpha val="0"/>
                </a:srgbClr>
              </a:clrTo>
            </a:clrChange>
          </a:blip>
          <a:srcRect l="58715" t="13971" r="6329" b="15224"/>
          <a:stretch/>
        </p:blipFill>
        <p:spPr>
          <a:xfrm>
            <a:off x="1980243" y="3145582"/>
            <a:ext cx="267374" cy="330418"/>
          </a:xfrm>
          <a:prstGeom prst="rect">
            <a:avLst/>
          </a:prstGeom>
        </p:spPr>
      </p:pic>
      <p:pic>
        <p:nvPicPr>
          <p:cNvPr id="25" name="Picture 24"/>
          <p:cNvPicPr>
            <a:picLocks noChangeAspect="1"/>
          </p:cNvPicPr>
          <p:nvPr/>
        </p:nvPicPr>
        <p:blipFill rotWithShape="1">
          <a:blip r:embed="rId3"/>
          <a:srcRect b="93351"/>
          <a:stretch/>
        </p:blipFill>
        <p:spPr>
          <a:xfrm>
            <a:off x="2835760" y="679456"/>
            <a:ext cx="6083300" cy="306525"/>
          </a:xfrm>
          <a:prstGeom prst="rect">
            <a:avLst/>
          </a:prstGeom>
        </p:spPr>
      </p:pic>
    </p:spTree>
    <p:extLst>
      <p:ext uri="{BB962C8B-B14F-4D97-AF65-F5344CB8AC3E}">
        <p14:creationId xmlns:p14="http://schemas.microsoft.com/office/powerpoint/2010/main" val="2477627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4445</TotalTime>
  <Words>454</Words>
  <Application>Microsoft Macintosh PowerPoint</Application>
  <PresentationFormat>On-screen Show (4:3)</PresentationFormat>
  <Paragraphs>160</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Pockalny</dc:creator>
  <cp:lastModifiedBy>user</cp:lastModifiedBy>
  <cp:revision>149</cp:revision>
  <dcterms:created xsi:type="dcterms:W3CDTF">2012-09-30T13:19:13Z</dcterms:created>
  <dcterms:modified xsi:type="dcterms:W3CDTF">2016-03-01T14:26:25Z</dcterms:modified>
</cp:coreProperties>
</file>