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2" r:id="rId3"/>
    <p:sldId id="263" r:id="rId4"/>
    <p:sldId id="264" r:id="rId5"/>
    <p:sldId id="259" r:id="rId6"/>
    <p:sldId id="256" r:id="rId7"/>
    <p:sldId id="265" r:id="rId8"/>
    <p:sldId id="273" r:id="rId9"/>
    <p:sldId id="266" r:id="rId10"/>
    <p:sldId id="274" r:id="rId11"/>
    <p:sldId id="257" r:id="rId12"/>
    <p:sldId id="270" r:id="rId13"/>
    <p:sldId id="271" r:id="rId14"/>
    <p:sldId id="269" r:id="rId15"/>
    <p:sldId id="268" r:id="rId16"/>
    <p:sldId id="26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3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0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8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7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5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2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3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7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2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2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8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F48EF-1027-2E4D-AC42-AAC43D7323F9}" type="datetimeFigureOut">
              <a:rPr lang="en-US" smtClean="0"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6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28" y="1755153"/>
            <a:ext cx="4630672" cy="4893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393" y="856358"/>
            <a:ext cx="4798184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Focus </a:t>
            </a:r>
            <a:r>
              <a:rPr lang="en-US" sz="2200" dirty="0" smtClean="0"/>
              <a:t>Activity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- Hands-on Activity</a:t>
            </a:r>
          </a:p>
          <a:p>
            <a:endParaRPr lang="en-US" sz="2200" dirty="0"/>
          </a:p>
          <a:p>
            <a:r>
              <a:rPr lang="en-US" sz="2200" dirty="0" smtClean="0"/>
              <a:t>Sea Level Change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- Examples &amp; Causes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- Classification</a:t>
            </a:r>
          </a:p>
          <a:p>
            <a:endParaRPr lang="en-US" sz="2200" dirty="0"/>
          </a:p>
          <a:p>
            <a:r>
              <a:rPr lang="en-US" sz="2200" dirty="0" smtClean="0"/>
              <a:t>Recent History</a:t>
            </a:r>
          </a:p>
          <a:p>
            <a:endParaRPr lang="en-US" sz="2200" dirty="0"/>
          </a:p>
          <a:p>
            <a:r>
              <a:rPr lang="en-US" sz="2200" dirty="0" smtClean="0"/>
              <a:t>Spatial Variability (i.e</a:t>
            </a:r>
            <a:r>
              <a:rPr lang="en-US" sz="2200" dirty="0" smtClean="0"/>
              <a:t>. </a:t>
            </a:r>
            <a:r>
              <a:rPr lang="en-US" sz="2200" dirty="0" smtClean="0"/>
              <a:t>geographically)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- Satellite </a:t>
            </a:r>
            <a:r>
              <a:rPr lang="en-US" sz="2200" dirty="0" smtClean="0"/>
              <a:t>Evidence</a:t>
            </a:r>
          </a:p>
          <a:p>
            <a:endParaRPr lang="en-US" sz="2200" dirty="0"/>
          </a:p>
          <a:p>
            <a:r>
              <a:rPr lang="en-US" sz="2200" dirty="0" smtClean="0"/>
              <a:t>Impacts of Sea Level Change on Humans</a:t>
            </a:r>
            <a:endParaRPr lang="en-US" sz="2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6542"/>
            <a:ext cx="3063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</a:t>
            </a:r>
            <a:endParaRPr lang="en-US" sz="3200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3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542"/>
            <a:ext cx="4568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- History</a:t>
            </a:r>
            <a:endParaRPr lang="en-US" sz="3200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10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825500"/>
            <a:ext cx="83185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0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2-11-12 at 1.23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1" r="25590"/>
          <a:stretch/>
        </p:blipFill>
        <p:spPr>
          <a:xfrm>
            <a:off x="258124" y="690458"/>
            <a:ext cx="5668376" cy="6035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– Regional View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11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191" y="107192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tidesandcurrents.noaa.gov</a:t>
            </a:r>
            <a:r>
              <a:rPr lang="en-US" dirty="0"/>
              <a:t>/</a:t>
            </a:r>
            <a:r>
              <a:rPr lang="en-US" dirty="0" err="1"/>
              <a:t>sltrends</a:t>
            </a:r>
            <a:r>
              <a:rPr lang="en-US" dirty="0"/>
              <a:t>/</a:t>
            </a:r>
            <a:r>
              <a:rPr lang="en-US" dirty="0" err="1"/>
              <a:t>sltrends.shtml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970" y="5905572"/>
            <a:ext cx="6714029" cy="9524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24025" y="2250724"/>
            <a:ext cx="2848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Portland, ME =&gt; 1.82 mm/</a:t>
            </a:r>
            <a:r>
              <a:rPr lang="en-US" dirty="0" err="1" smtClean="0"/>
              <a:t>yr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24025" y="343556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Boston, MA =&gt; 2.63 mm/</a:t>
            </a:r>
            <a:r>
              <a:rPr lang="en-US" dirty="0" err="1" smtClean="0"/>
              <a:t>yr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24025" y="4321001"/>
            <a:ext cx="269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Newport, RI=&gt; 2.58 mm/</a:t>
            </a:r>
            <a:r>
              <a:rPr lang="en-US" dirty="0" err="1" smtClean="0"/>
              <a:t>yr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24025" y="3926206"/>
            <a:ext cx="291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Providence, RI=&gt; 1.95 mm/</a:t>
            </a:r>
            <a:r>
              <a:rPr lang="en-US" dirty="0" err="1" smtClean="0"/>
              <a:t>yr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24025" y="4896702"/>
            <a:ext cx="252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York =&gt; 2.35 mm/</a:t>
            </a:r>
            <a:r>
              <a:rPr lang="en-US" dirty="0" err="1" smtClean="0"/>
              <a:t>yr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24025" y="5392275"/>
            <a:ext cx="303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Atlantic City, NJ=&gt; 3.99 mm/</a:t>
            </a:r>
            <a:r>
              <a:rPr lang="en-US" dirty="0" err="1" smtClean="0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7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– Regional View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2-11-12 at 1.17.2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8194" r="16217"/>
          <a:stretch/>
        </p:blipFill>
        <p:spPr>
          <a:xfrm>
            <a:off x="452459" y="807139"/>
            <a:ext cx="6772409" cy="4619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9" y="5291207"/>
            <a:ext cx="7251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– Regional View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13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2-11-12 at 1.17.2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8194" r="16217"/>
          <a:stretch/>
        </p:blipFill>
        <p:spPr>
          <a:xfrm>
            <a:off x="452459" y="807139"/>
            <a:ext cx="6772409" cy="4619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636" y="5944943"/>
            <a:ext cx="822222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Why does it appear that sea level rising in some regions and falling in others?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22873" y="5542362"/>
            <a:ext cx="230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Think-Pair-Share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0355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– Regional View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14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3978" y="98932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tidesandcurrents.noaa.gov</a:t>
            </a:r>
            <a:r>
              <a:rPr lang="en-US" dirty="0"/>
              <a:t>/</a:t>
            </a:r>
            <a:r>
              <a:rPr lang="en-US" dirty="0" err="1"/>
              <a:t>sltrends</a:t>
            </a:r>
            <a:r>
              <a:rPr lang="en-US" dirty="0"/>
              <a:t>/</a:t>
            </a:r>
            <a:r>
              <a:rPr lang="en-US" dirty="0" err="1"/>
              <a:t>sltrends.shtml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5829300"/>
            <a:ext cx="7251700" cy="1028700"/>
          </a:xfrm>
          <a:prstGeom prst="rect">
            <a:avLst/>
          </a:prstGeom>
        </p:spPr>
      </p:pic>
      <p:pic>
        <p:nvPicPr>
          <p:cNvPr id="6" name="Picture 5" descr="Screen Shot 2012-11-12 at 1.20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3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91"/>
            <a:ext cx="9144000" cy="5138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444" t="89968" r="29444"/>
          <a:stretch/>
        </p:blipFill>
        <p:spPr>
          <a:xfrm>
            <a:off x="1409278" y="5720678"/>
            <a:ext cx="6325445" cy="867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– Regional View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15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8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393" y="856358"/>
            <a:ext cx="7205819" cy="6001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Focus Activity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Conceptual examples of sea level change</a:t>
            </a:r>
          </a:p>
          <a:p>
            <a:endParaRPr lang="en-US" sz="2400" dirty="0"/>
          </a:p>
          <a:p>
            <a:r>
              <a:rPr lang="en-US" sz="2400" dirty="0" smtClean="0"/>
              <a:t>Sea Level Change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Examples &amp; Causes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Classification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- (local </a:t>
            </a:r>
            <a:r>
              <a:rPr lang="en-US" sz="2400" dirty="0" err="1" smtClean="0"/>
              <a:t>vs</a:t>
            </a:r>
            <a:r>
              <a:rPr lang="en-US" sz="2400" dirty="0" smtClean="0"/>
              <a:t> global)</a:t>
            </a:r>
          </a:p>
          <a:p>
            <a:endParaRPr lang="en-US" sz="2400" dirty="0"/>
          </a:p>
          <a:p>
            <a:r>
              <a:rPr lang="en-US" sz="2400" dirty="0" smtClean="0"/>
              <a:t>Sea Level Change Temporal Variability (i.e., history)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Geologic – varies by about 300 meters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Glacial – sea level 120 m lower ~ 20,000 years ago.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Recent – mostly rising, but variable</a:t>
            </a:r>
          </a:p>
          <a:p>
            <a:endParaRPr lang="en-US" sz="2400" dirty="0"/>
          </a:p>
          <a:p>
            <a:r>
              <a:rPr lang="en-US" sz="2400" dirty="0" smtClean="0"/>
              <a:t>Sea Level Change Spatial Variability</a:t>
            </a:r>
          </a:p>
          <a:p>
            <a:r>
              <a:rPr lang="en-US" sz="2400" dirty="0"/>
              <a:t>	- local </a:t>
            </a:r>
            <a:r>
              <a:rPr lang="en-US" sz="2400" dirty="0" smtClean="0"/>
              <a:t>examples (rising 2-3 mm/</a:t>
            </a:r>
            <a:r>
              <a:rPr lang="en-US" sz="2400" dirty="0" err="1" smtClean="0"/>
              <a:t>yr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smtClean="0"/>
              <a:t>- satellite evidence (overall rising, but quite variable)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6542"/>
            <a:ext cx="3063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</a:t>
            </a:r>
            <a:endParaRPr lang="en-US" sz="3200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16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0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393" y="856358"/>
            <a:ext cx="5241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Focus Activity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Hands-on Sea Level Change Activity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6542"/>
            <a:ext cx="3063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</a:t>
            </a:r>
            <a:endParaRPr lang="en-US" sz="3200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2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73250" y="716945"/>
            <a:ext cx="2299294" cy="2299294"/>
            <a:chOff x="225393" y="2808878"/>
            <a:chExt cx="3175000" cy="3175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5393" y="2808878"/>
              <a:ext cx="3175000" cy="3175000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990804" y="4173069"/>
              <a:ext cx="1660642" cy="181438"/>
            </a:xfrm>
            <a:custGeom>
              <a:avLst/>
              <a:gdLst>
                <a:gd name="connsiteX0" fmla="*/ 0 w 1660642"/>
                <a:gd name="connsiteY0" fmla="*/ 0 h 83741"/>
                <a:gd name="connsiteX1" fmla="*/ 237234 w 1660642"/>
                <a:gd name="connsiteY1" fmla="*/ 41871 h 83741"/>
                <a:gd name="connsiteX2" fmla="*/ 516334 w 1660642"/>
                <a:gd name="connsiteY2" fmla="*/ 69784 h 83741"/>
                <a:gd name="connsiteX3" fmla="*/ 753568 w 1660642"/>
                <a:gd name="connsiteY3" fmla="*/ 83741 h 83741"/>
                <a:gd name="connsiteX4" fmla="*/ 1004758 w 1660642"/>
                <a:gd name="connsiteY4" fmla="*/ 83741 h 83741"/>
                <a:gd name="connsiteX5" fmla="*/ 1283858 w 1660642"/>
                <a:gd name="connsiteY5" fmla="*/ 69784 h 83741"/>
                <a:gd name="connsiteX6" fmla="*/ 1535047 w 1660642"/>
                <a:gd name="connsiteY6" fmla="*/ 27914 h 83741"/>
                <a:gd name="connsiteX7" fmla="*/ 1660642 w 1660642"/>
                <a:gd name="connsiteY7" fmla="*/ 13957 h 83741"/>
                <a:gd name="connsiteX8" fmla="*/ 1660642 w 1660642"/>
                <a:gd name="connsiteY8" fmla="*/ 13957 h 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0642" h="83741">
                  <a:moveTo>
                    <a:pt x="0" y="0"/>
                  </a:moveTo>
                  <a:lnTo>
                    <a:pt x="237234" y="41871"/>
                  </a:lnTo>
                  <a:lnTo>
                    <a:pt x="516334" y="69784"/>
                  </a:lnTo>
                  <a:lnTo>
                    <a:pt x="753568" y="83741"/>
                  </a:lnTo>
                  <a:lnTo>
                    <a:pt x="1004758" y="83741"/>
                  </a:lnTo>
                  <a:lnTo>
                    <a:pt x="1283858" y="69784"/>
                  </a:lnTo>
                  <a:lnTo>
                    <a:pt x="1535047" y="27914"/>
                  </a:lnTo>
                  <a:lnTo>
                    <a:pt x="1660642" y="13957"/>
                  </a:lnTo>
                  <a:lnTo>
                    <a:pt x="1660642" y="13957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1861" y="2782979"/>
            <a:ext cx="8786417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The line drawn around the cup represents a reference sea level or “datum”</a:t>
            </a:r>
          </a:p>
          <a:p>
            <a:endParaRPr lang="en-US" sz="2200" dirty="0"/>
          </a:p>
          <a:p>
            <a:r>
              <a:rPr lang="en-US" sz="2200" dirty="0" smtClean="0"/>
              <a:t>Fill cup with water to level of the line.</a:t>
            </a:r>
          </a:p>
          <a:p>
            <a:endParaRPr lang="en-US" sz="2200" dirty="0"/>
          </a:p>
          <a:p>
            <a:pPr marL="457200" indent="-457200">
              <a:buAutoNum type="arabicParenR"/>
            </a:pPr>
            <a:r>
              <a:rPr lang="en-US" sz="2200" dirty="0" smtClean="0"/>
              <a:t>List how many ways can you get the water level to change.</a:t>
            </a:r>
          </a:p>
          <a:p>
            <a:pPr marL="457200" indent="-457200">
              <a:buAutoNum type="arabicParenR"/>
            </a:pPr>
            <a:r>
              <a:rPr lang="en-US" sz="2200" dirty="0"/>
              <a:t>Note </a:t>
            </a:r>
            <a:r>
              <a:rPr lang="en-US" sz="2200" dirty="0" smtClean="0"/>
              <a:t>direction of water level change</a:t>
            </a:r>
            <a:endParaRPr lang="en-US" sz="2200" dirty="0"/>
          </a:p>
          <a:p>
            <a:r>
              <a:rPr lang="en-US" sz="2200" dirty="0" smtClean="0"/>
              <a:t>	(i.e.,  up, down, or depends)</a:t>
            </a:r>
          </a:p>
          <a:p>
            <a:r>
              <a:rPr lang="en-US" sz="2200" dirty="0" smtClean="0"/>
              <a:t>3)	Note how the new water level departs from the original.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(i.e.,  same everywhere or variable)</a:t>
            </a:r>
          </a:p>
          <a:p>
            <a:r>
              <a:rPr lang="en-US" sz="2200" dirty="0" smtClean="0"/>
              <a:t>4)	Note how long the water level change persists.</a:t>
            </a:r>
          </a:p>
          <a:p>
            <a:r>
              <a:rPr lang="en-US" sz="2200" dirty="0" smtClean="0"/>
              <a:t>	(i.e., temporary, maintained, depends)</a:t>
            </a:r>
          </a:p>
          <a:p>
            <a:endParaRPr lang="en-US" sz="2200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7986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393" y="856358"/>
            <a:ext cx="5241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Focus Activity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Hands-on Sea Level Change Activity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6542"/>
            <a:ext cx="3063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</a:t>
            </a:r>
            <a:endParaRPr lang="en-US" sz="3200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3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242633" y="799106"/>
            <a:ext cx="1517815" cy="1517815"/>
            <a:chOff x="225393" y="2808878"/>
            <a:chExt cx="3175000" cy="3175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5393" y="2808878"/>
              <a:ext cx="3175000" cy="3175000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990804" y="4173069"/>
              <a:ext cx="1660642" cy="181438"/>
            </a:xfrm>
            <a:custGeom>
              <a:avLst/>
              <a:gdLst>
                <a:gd name="connsiteX0" fmla="*/ 0 w 1660642"/>
                <a:gd name="connsiteY0" fmla="*/ 0 h 83741"/>
                <a:gd name="connsiteX1" fmla="*/ 237234 w 1660642"/>
                <a:gd name="connsiteY1" fmla="*/ 41871 h 83741"/>
                <a:gd name="connsiteX2" fmla="*/ 516334 w 1660642"/>
                <a:gd name="connsiteY2" fmla="*/ 69784 h 83741"/>
                <a:gd name="connsiteX3" fmla="*/ 753568 w 1660642"/>
                <a:gd name="connsiteY3" fmla="*/ 83741 h 83741"/>
                <a:gd name="connsiteX4" fmla="*/ 1004758 w 1660642"/>
                <a:gd name="connsiteY4" fmla="*/ 83741 h 83741"/>
                <a:gd name="connsiteX5" fmla="*/ 1283858 w 1660642"/>
                <a:gd name="connsiteY5" fmla="*/ 69784 h 83741"/>
                <a:gd name="connsiteX6" fmla="*/ 1535047 w 1660642"/>
                <a:gd name="connsiteY6" fmla="*/ 27914 h 83741"/>
                <a:gd name="connsiteX7" fmla="*/ 1660642 w 1660642"/>
                <a:gd name="connsiteY7" fmla="*/ 13957 h 83741"/>
                <a:gd name="connsiteX8" fmla="*/ 1660642 w 1660642"/>
                <a:gd name="connsiteY8" fmla="*/ 13957 h 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0642" h="83741">
                  <a:moveTo>
                    <a:pt x="0" y="0"/>
                  </a:moveTo>
                  <a:lnTo>
                    <a:pt x="237234" y="41871"/>
                  </a:lnTo>
                  <a:lnTo>
                    <a:pt x="516334" y="69784"/>
                  </a:lnTo>
                  <a:lnTo>
                    <a:pt x="753568" y="83741"/>
                  </a:lnTo>
                  <a:lnTo>
                    <a:pt x="1004758" y="83741"/>
                  </a:lnTo>
                  <a:lnTo>
                    <a:pt x="1283858" y="69784"/>
                  </a:lnTo>
                  <a:lnTo>
                    <a:pt x="1535047" y="27914"/>
                  </a:lnTo>
                  <a:lnTo>
                    <a:pt x="1660642" y="13957"/>
                  </a:lnTo>
                  <a:lnTo>
                    <a:pt x="1660642" y="13957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623423"/>
              </p:ext>
            </p:extLst>
          </p:nvPr>
        </p:nvGraphicFramePr>
        <p:xfrm>
          <a:off x="161435" y="2445628"/>
          <a:ext cx="8868216" cy="4240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184"/>
                <a:gridCol w="2309418"/>
                <a:gridCol w="2296759"/>
                <a:gridCol w="2439855"/>
              </a:tblGrid>
              <a:tr h="541046"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dirty="0" smtClean="0"/>
                        <a:t>Action</a:t>
                      </a:r>
                    </a:p>
                    <a:p>
                      <a:r>
                        <a:rPr lang="en-US" sz="1600" dirty="0" smtClean="0"/>
                        <a:t>(What did you do?)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 Level Change</a:t>
                      </a:r>
                    </a:p>
                    <a:p>
                      <a:r>
                        <a:rPr lang="en-US" sz="1600" dirty="0" smtClean="0"/>
                        <a:t>(above,</a:t>
                      </a:r>
                      <a:r>
                        <a:rPr lang="en-US" sz="1600" baseline="0" dirty="0" smtClean="0"/>
                        <a:t> b</a:t>
                      </a:r>
                      <a:r>
                        <a:rPr lang="en-US" sz="1600" dirty="0" smtClean="0"/>
                        <a:t>elow,</a:t>
                      </a:r>
                      <a:r>
                        <a:rPr lang="en-US" sz="1600" baseline="0" dirty="0" smtClean="0"/>
                        <a:t> d</a:t>
                      </a:r>
                      <a:r>
                        <a:rPr lang="en-US" sz="1600" dirty="0" smtClean="0"/>
                        <a:t>epends)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r>
                        <a:rPr lang="en-US" baseline="0" dirty="0" smtClean="0"/>
                        <a:t> Affected</a:t>
                      </a:r>
                    </a:p>
                    <a:p>
                      <a:r>
                        <a:rPr lang="en-US" sz="1600" dirty="0" smtClean="0"/>
                        <a:t>(all-sides, 1-side, middle)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Duration,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Timing</a:t>
                      </a:r>
                    </a:p>
                    <a:p>
                      <a:r>
                        <a:rPr lang="en-US" sz="1600" dirty="0" smtClean="0"/>
                        <a:t>(maintained, temporary)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1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1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1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1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1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1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12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393" y="856358"/>
            <a:ext cx="5241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Focus Activity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Hands-on Sea Level Change Activity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6542"/>
            <a:ext cx="3063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</a:t>
            </a:r>
            <a:endParaRPr lang="en-US" sz="3200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4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242633" y="742406"/>
            <a:ext cx="1517815" cy="1517815"/>
            <a:chOff x="225393" y="2808878"/>
            <a:chExt cx="3175000" cy="3175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5393" y="2808878"/>
              <a:ext cx="3175000" cy="3175000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990804" y="4173069"/>
              <a:ext cx="1660642" cy="181438"/>
            </a:xfrm>
            <a:custGeom>
              <a:avLst/>
              <a:gdLst>
                <a:gd name="connsiteX0" fmla="*/ 0 w 1660642"/>
                <a:gd name="connsiteY0" fmla="*/ 0 h 83741"/>
                <a:gd name="connsiteX1" fmla="*/ 237234 w 1660642"/>
                <a:gd name="connsiteY1" fmla="*/ 41871 h 83741"/>
                <a:gd name="connsiteX2" fmla="*/ 516334 w 1660642"/>
                <a:gd name="connsiteY2" fmla="*/ 69784 h 83741"/>
                <a:gd name="connsiteX3" fmla="*/ 753568 w 1660642"/>
                <a:gd name="connsiteY3" fmla="*/ 83741 h 83741"/>
                <a:gd name="connsiteX4" fmla="*/ 1004758 w 1660642"/>
                <a:gd name="connsiteY4" fmla="*/ 83741 h 83741"/>
                <a:gd name="connsiteX5" fmla="*/ 1283858 w 1660642"/>
                <a:gd name="connsiteY5" fmla="*/ 69784 h 83741"/>
                <a:gd name="connsiteX6" fmla="*/ 1535047 w 1660642"/>
                <a:gd name="connsiteY6" fmla="*/ 27914 h 83741"/>
                <a:gd name="connsiteX7" fmla="*/ 1660642 w 1660642"/>
                <a:gd name="connsiteY7" fmla="*/ 13957 h 83741"/>
                <a:gd name="connsiteX8" fmla="*/ 1660642 w 1660642"/>
                <a:gd name="connsiteY8" fmla="*/ 13957 h 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0642" h="83741">
                  <a:moveTo>
                    <a:pt x="0" y="0"/>
                  </a:moveTo>
                  <a:lnTo>
                    <a:pt x="237234" y="41871"/>
                  </a:lnTo>
                  <a:lnTo>
                    <a:pt x="516334" y="69784"/>
                  </a:lnTo>
                  <a:lnTo>
                    <a:pt x="753568" y="83741"/>
                  </a:lnTo>
                  <a:lnTo>
                    <a:pt x="1004758" y="83741"/>
                  </a:lnTo>
                  <a:lnTo>
                    <a:pt x="1283858" y="69784"/>
                  </a:lnTo>
                  <a:lnTo>
                    <a:pt x="1535047" y="27914"/>
                  </a:lnTo>
                  <a:lnTo>
                    <a:pt x="1660642" y="13957"/>
                  </a:lnTo>
                  <a:lnTo>
                    <a:pt x="1660642" y="13957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770012"/>
              </p:ext>
            </p:extLst>
          </p:nvPr>
        </p:nvGraphicFramePr>
        <p:xfrm>
          <a:off x="1" y="2274946"/>
          <a:ext cx="9042826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612"/>
                <a:gridCol w="2483800"/>
                <a:gridCol w="2022123"/>
                <a:gridCol w="2499291"/>
              </a:tblGrid>
              <a:tr h="596248"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dirty="0" smtClean="0"/>
                        <a:t>Action</a:t>
                      </a:r>
                    </a:p>
                    <a:p>
                      <a:r>
                        <a:rPr lang="en-US" sz="1600" dirty="0" smtClean="0"/>
                        <a:t>(What did you do?)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 Level Change</a:t>
                      </a:r>
                    </a:p>
                    <a:p>
                      <a:r>
                        <a:rPr lang="en-US" sz="1600" dirty="0" smtClean="0"/>
                        <a:t>(Above,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Below,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Other)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r>
                        <a:rPr lang="en-US" baseline="0" dirty="0" smtClean="0"/>
                        <a:t> Affected</a:t>
                      </a:r>
                    </a:p>
                    <a:p>
                      <a:r>
                        <a:rPr lang="en-US" sz="1600" dirty="0" smtClean="0"/>
                        <a:t>(all-sides, 1-side, middle)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Duration,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Timing</a:t>
                      </a:r>
                    </a:p>
                    <a:p>
                      <a:r>
                        <a:rPr lang="en-US" sz="1600" dirty="0" smtClean="0"/>
                        <a:t>(maintained, temporary)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26">
                <a:tc>
                  <a:txBody>
                    <a:bodyPr/>
                    <a:lstStyle/>
                    <a:p>
                      <a:r>
                        <a:rPr lang="en-US" dirty="0" smtClean="0"/>
                        <a:t>Add/Remove water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Up/</a:t>
                      </a:r>
                      <a:r>
                        <a:rPr lang="en-US" baseline="0" dirty="0" smtClean="0"/>
                        <a:t>Down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Whole Cup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Persists</a:t>
                      </a:r>
                      <a:r>
                        <a:rPr lang="en-US" baseline="0" dirty="0" smtClean="0"/>
                        <a:t> until …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26">
                <a:tc>
                  <a:txBody>
                    <a:bodyPr/>
                    <a:lstStyle/>
                    <a:p>
                      <a:r>
                        <a:rPr lang="en-US" dirty="0" smtClean="0"/>
                        <a:t>Tilt Cup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Variable,depends</a:t>
                      </a:r>
                      <a:r>
                        <a:rPr lang="en-US" dirty="0" smtClean="0"/>
                        <a:t> on tilt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Varies</a:t>
                      </a:r>
                      <a:r>
                        <a:rPr lang="en-US" baseline="0" dirty="0" smtClean="0"/>
                        <a:t> across cup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Persists</a:t>
                      </a:r>
                      <a:r>
                        <a:rPr lang="en-US" baseline="0" dirty="0" smtClean="0"/>
                        <a:t> until …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248">
                <a:tc>
                  <a:txBody>
                    <a:bodyPr/>
                    <a:lstStyle/>
                    <a:p>
                      <a:r>
                        <a:rPr lang="en-US" dirty="0" smtClean="0"/>
                        <a:t>Squeeze Cup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Whole Cup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Persists</a:t>
                      </a:r>
                      <a:r>
                        <a:rPr lang="en-US" baseline="0" dirty="0" smtClean="0"/>
                        <a:t> until …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248">
                <a:tc>
                  <a:txBody>
                    <a:bodyPr/>
                    <a:lstStyle/>
                    <a:p>
                      <a:r>
                        <a:rPr lang="en-US" dirty="0" smtClean="0"/>
                        <a:t>Swirl Cup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Variable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Varies</a:t>
                      </a:r>
                      <a:r>
                        <a:rPr lang="en-US" baseline="0" dirty="0" smtClean="0"/>
                        <a:t> round cup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Temporary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248">
                <a:tc>
                  <a:txBody>
                    <a:bodyPr/>
                    <a:lstStyle/>
                    <a:p>
                      <a:r>
                        <a:rPr lang="en-US" dirty="0" smtClean="0"/>
                        <a:t>Blow Across Cup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Variable, depends on blow</a:t>
                      </a:r>
                      <a:r>
                        <a:rPr lang="en-US" baseline="0" dirty="0" smtClean="0"/>
                        <a:t> direction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Varies</a:t>
                      </a:r>
                      <a:r>
                        <a:rPr lang="en-US" baseline="0" dirty="0" smtClean="0"/>
                        <a:t> round cup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Temporary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248">
                <a:tc>
                  <a:txBody>
                    <a:bodyPr/>
                    <a:lstStyle/>
                    <a:p>
                      <a:r>
                        <a:rPr lang="en-US" dirty="0" smtClean="0"/>
                        <a:t>Add Rock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Whole Cup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Persists</a:t>
                      </a:r>
                      <a:r>
                        <a:rPr lang="en-US" baseline="0" dirty="0" smtClean="0"/>
                        <a:t> until …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248">
                <a:tc>
                  <a:txBody>
                    <a:bodyPr/>
                    <a:lstStyle/>
                    <a:p>
                      <a:r>
                        <a:rPr lang="en-US" dirty="0" smtClean="0"/>
                        <a:t>Heat/Cool water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Up/</a:t>
                      </a:r>
                      <a:r>
                        <a:rPr lang="en-US" baseline="0" dirty="0" smtClean="0"/>
                        <a:t>Down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Whole Cup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Persists</a:t>
                      </a:r>
                      <a:r>
                        <a:rPr lang="en-US" baseline="0" dirty="0" smtClean="0"/>
                        <a:t> until …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1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625" y="1367461"/>
            <a:ext cx="8245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33255" y="1352034"/>
            <a:ext cx="209489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Global/</a:t>
            </a:r>
            <a:r>
              <a:rPr lang="en-US" sz="2400" dirty="0" err="1" smtClean="0"/>
              <a:t>Eustatic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2888" y="2518467"/>
            <a:ext cx="1494620" cy="5950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/>
              <a:t>Move Water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Around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9525" y="2481706"/>
            <a:ext cx="1826993" cy="5950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/>
              <a:t>Change Volume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of Water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6542"/>
            <a:ext cx="43410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- Types</a:t>
            </a:r>
            <a:endParaRPr lang="en-US" sz="3200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8949" y="2518467"/>
            <a:ext cx="1340832" cy="5950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Move </a:t>
            </a:r>
            <a:r>
              <a:rPr lang="en-US" sz="2000" dirty="0" smtClean="0"/>
              <a:t>Land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Up</a:t>
            </a:r>
            <a:r>
              <a:rPr lang="en-US" sz="2000" dirty="0"/>
              <a:t>/Down</a:t>
            </a:r>
          </a:p>
        </p:txBody>
      </p:sp>
      <p:sp>
        <p:nvSpPr>
          <p:cNvPr id="3" name="Rectangle 2"/>
          <p:cNvSpPr/>
          <p:nvPr/>
        </p:nvSpPr>
        <p:spPr>
          <a:xfrm>
            <a:off x="6949347" y="2481706"/>
            <a:ext cx="1826993" cy="5950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Change </a:t>
            </a:r>
            <a:r>
              <a:rPr lang="en-US" sz="2000" dirty="0" smtClean="0"/>
              <a:t>Volume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of </a:t>
            </a:r>
            <a:r>
              <a:rPr lang="en-US" sz="2000" dirty="0"/>
              <a:t>Basins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7220" y="3314141"/>
            <a:ext cx="1066067" cy="10874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Tides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Wind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Storms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Tsunami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013357" y="3314141"/>
            <a:ext cx="2110148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Mountain Building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Glacial Rebound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9536" y="3314141"/>
            <a:ext cx="2163874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Glaciers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Precipitation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Thermal Expansion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008141" y="3314141"/>
            <a:ext cx="1860180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Spreading Rates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Erosion Rates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Sedimentation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43230" y="5471421"/>
            <a:ext cx="8300770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Which sea level change examples should we be worried about ??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Think Rate of Change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Think Magnitude</a:t>
            </a:r>
            <a:endParaRPr lang="en-US" sz="2400" dirty="0"/>
          </a:p>
        </p:txBody>
      </p:sp>
      <p:cxnSp>
        <p:nvCxnSpPr>
          <p:cNvPr id="19" name="Elbow Connector 18"/>
          <p:cNvCxnSpPr>
            <a:stCxn id="5" idx="2"/>
            <a:endCxn id="2" idx="0"/>
          </p:cNvCxnSpPr>
          <p:nvPr/>
        </p:nvCxnSpPr>
        <p:spPr>
          <a:xfrm rot="16200000" flipH="1">
            <a:off x="2102466" y="1721567"/>
            <a:ext cx="689341" cy="904457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5" idx="2"/>
            <a:endCxn id="7" idx="0"/>
          </p:cNvCxnSpPr>
          <p:nvPr/>
        </p:nvCxnSpPr>
        <p:spPr>
          <a:xfrm rot="5400000">
            <a:off x="1187883" y="1711441"/>
            <a:ext cx="689341" cy="924710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6" idx="2"/>
            <a:endCxn id="3" idx="0"/>
          </p:cNvCxnSpPr>
          <p:nvPr/>
        </p:nvCxnSpPr>
        <p:spPr>
          <a:xfrm rot="16200000" flipH="1">
            <a:off x="6987770" y="1606631"/>
            <a:ext cx="668007" cy="1082142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6" idx="2"/>
            <a:endCxn id="8" idx="0"/>
          </p:cNvCxnSpPr>
          <p:nvPr/>
        </p:nvCxnSpPr>
        <p:spPr>
          <a:xfrm rot="5400000">
            <a:off x="5922859" y="1623862"/>
            <a:ext cx="668007" cy="1047680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1169" y="5015031"/>
            <a:ext cx="230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Think-Pair-Share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3176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2-11-11 at 7.44.4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/>
          <a:stretch/>
        </p:blipFill>
        <p:spPr>
          <a:xfrm>
            <a:off x="741321" y="1880307"/>
            <a:ext cx="6492570" cy="48616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36542"/>
            <a:ext cx="43410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- Types</a:t>
            </a:r>
            <a:endParaRPr lang="en-US" sz="3200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9968" y="902197"/>
            <a:ext cx="5597506" cy="1581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Which ones should we be worried about ??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Think Rate of Change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 smtClean="0"/>
              <a:t>Think </a:t>
            </a:r>
            <a:r>
              <a:rPr lang="en-US" sz="2400" dirty="0" smtClean="0"/>
              <a:t>Magnitude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smtClean="0"/>
              <a:t>What is missing?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378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542"/>
            <a:ext cx="4568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- History</a:t>
            </a:r>
            <a:endParaRPr lang="en-US" sz="3200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" name="Picture 3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3527" r="4580" b="43210"/>
          <a:stretch/>
        </p:blipFill>
        <p:spPr>
          <a:xfrm>
            <a:off x="568476" y="653142"/>
            <a:ext cx="8200572" cy="62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8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542"/>
            <a:ext cx="4568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- History</a:t>
            </a:r>
            <a:endParaRPr lang="en-US" sz="3200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8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34617" y="738164"/>
            <a:ext cx="5616587" cy="3405155"/>
            <a:chOff x="292332" y="1679870"/>
            <a:chExt cx="6680200" cy="4559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332" y="1679870"/>
              <a:ext cx="6680200" cy="45593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129964" y="2766946"/>
              <a:ext cx="1858484" cy="2839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73194" y="4243339"/>
              <a:ext cx="1858484" cy="1319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569" y="3332321"/>
              <a:ext cx="1858484" cy="704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04"/>
          <a:stretch/>
        </p:blipFill>
        <p:spPr>
          <a:xfrm>
            <a:off x="0" y="978995"/>
            <a:ext cx="3560564" cy="5267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9746" t="15267" r="1"/>
          <a:stretch/>
        </p:blipFill>
        <p:spPr>
          <a:xfrm>
            <a:off x="3573115" y="4175606"/>
            <a:ext cx="5456530" cy="2682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7931544" y="5341956"/>
            <a:ext cx="180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(C˚)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2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542"/>
            <a:ext cx="4568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 Level Change - History</a:t>
            </a:r>
            <a:endParaRPr lang="en-US" sz="3200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9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76" y="1362370"/>
            <a:ext cx="7023100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7836" y="3272842"/>
            <a:ext cx="252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Extent of Ice Sheet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024244" y="5180396"/>
            <a:ext cx="3679012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Coastline ~20,000 years ago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Last Glacial Maximum 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398412" y="4759560"/>
            <a:ext cx="72275" cy="4955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098032" y="4591903"/>
            <a:ext cx="72275" cy="4955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006625" y="4498983"/>
            <a:ext cx="72275" cy="4955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95001" y="3693679"/>
            <a:ext cx="177996" cy="559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6788" y="4057499"/>
            <a:ext cx="146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Exposed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1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491</Words>
  <Application>Microsoft Macintosh PowerPoint</Application>
  <PresentationFormat>On-screen Show (4:3)</PresentationFormat>
  <Paragraphs>168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user</cp:lastModifiedBy>
  <cp:revision>47</cp:revision>
  <dcterms:created xsi:type="dcterms:W3CDTF">2012-11-11T12:15:04Z</dcterms:created>
  <dcterms:modified xsi:type="dcterms:W3CDTF">2016-03-10T17:13:44Z</dcterms:modified>
</cp:coreProperties>
</file>