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7" r:id="rId2"/>
    <p:sldId id="268" r:id="rId3"/>
    <p:sldId id="269" r:id="rId4"/>
    <p:sldId id="259" r:id="rId5"/>
    <p:sldId id="271" r:id="rId6"/>
    <p:sldId id="272" r:id="rId7"/>
    <p:sldId id="273" r:id="rId8"/>
    <p:sldId id="260" r:id="rId9"/>
    <p:sldId id="258" r:id="rId10"/>
    <p:sldId id="261" r:id="rId11"/>
    <p:sldId id="274" r:id="rId12"/>
    <p:sldId id="262" r:id="rId13"/>
    <p:sldId id="276" r:id="rId14"/>
    <p:sldId id="263" r:id="rId15"/>
    <p:sldId id="264" r:id="rId16"/>
    <p:sldId id="265" r:id="rId17"/>
    <p:sldId id="275" r:id="rId18"/>
    <p:sldId id="266" r:id="rId19"/>
    <p:sldId id="267"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2B33"/>
    <a:srgbClr val="F1FA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02" autoAdjust="0"/>
    <p:restoredTop sz="90929"/>
  </p:normalViewPr>
  <p:slideViewPr>
    <p:cSldViewPr>
      <p:cViewPr>
        <p:scale>
          <a:sx n="100" d="100"/>
          <a:sy n="100" d="100"/>
        </p:scale>
        <p:origin x="-2344" y="-1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04A0178E-B683-3340-B5CC-306F1FF0B33D}" type="slidenum">
              <a:rPr lang="en-US"/>
              <a:pPr/>
              <a:t>‹#›</a:t>
            </a:fld>
            <a:endParaRPr lang="en-US"/>
          </a:p>
        </p:txBody>
      </p:sp>
    </p:spTree>
    <p:extLst>
      <p:ext uri="{BB962C8B-B14F-4D97-AF65-F5344CB8AC3E}">
        <p14:creationId xmlns:p14="http://schemas.microsoft.com/office/powerpoint/2010/main" val="4006549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C758470-FCC3-4940-BC3B-CB20083695B2}" type="slidenum">
              <a:rPr lang="en-US"/>
              <a:pPr/>
              <a:t>2</a:t>
            </a:fld>
            <a:endParaRPr lang="en-US"/>
          </a:p>
        </p:txBody>
      </p:sp>
      <p:sp>
        <p:nvSpPr>
          <p:cNvPr id="266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A12EA18F-1310-3B41-A9E1-79DF0EEFB45C}" type="slidenum">
              <a:rPr lang="en-US" sz="1200">
                <a:latin typeface="Arial" charset="0"/>
                <a:cs typeface="ＭＳ Ｐゴシック" charset="0"/>
              </a:rPr>
              <a:pPr algn="r"/>
              <a:t>2</a:t>
            </a:fld>
            <a:endParaRPr lang="en-US" sz="1200">
              <a:latin typeface="Arial" charset="0"/>
              <a:cs typeface="ＭＳ Ｐゴシック" charset="0"/>
            </a:endParaRPr>
          </a:p>
        </p:txBody>
      </p:sp>
      <p:sp>
        <p:nvSpPr>
          <p:cNvPr id="266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662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marL="228600" indent="-22860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A220B67-08D9-CA40-947E-FCE3937D2B8D}" type="slidenum">
              <a:rPr lang="en-US"/>
              <a:pPr/>
              <a:t>11</a:t>
            </a:fld>
            <a:endParaRPr lang="en-US"/>
          </a:p>
        </p:txBody>
      </p:sp>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9DCC5D30-99BE-D243-B481-89A644FCF289}" type="slidenum">
              <a:rPr lang="en-US" sz="1200">
                <a:latin typeface="Arial" charset="0"/>
                <a:cs typeface="ＭＳ Ｐゴシック" charset="0"/>
              </a:rPr>
              <a:pPr algn="r"/>
              <a:t>11</a:t>
            </a:fld>
            <a:endParaRPr lang="en-US" sz="1200">
              <a:latin typeface="Arial" charset="0"/>
              <a:cs typeface="ＭＳ Ｐゴシック" charset="0"/>
            </a:endParaRPr>
          </a:p>
        </p:txBody>
      </p:sp>
      <p:sp>
        <p:nvSpPr>
          <p:cNvPr id="389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lvl="4"/>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B940B8-D8A6-CE48-9D87-C7A16549680A}" type="slidenum">
              <a:rPr lang="en-US"/>
              <a:pPr/>
              <a:t>12</a:t>
            </a:fld>
            <a:endParaRPr lang="en-US"/>
          </a:p>
        </p:txBody>
      </p:sp>
      <p:sp>
        <p:nvSpPr>
          <p:cNvPr id="14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65977967-A062-7D4F-958D-7C674AC27CCE}" type="slidenum">
              <a:rPr lang="en-US" sz="1200">
                <a:latin typeface="Arial" charset="0"/>
                <a:cs typeface="ＭＳ Ｐゴシック" charset="0"/>
              </a:rPr>
              <a:pPr algn="r" eaLnBrk="1" hangingPunct="1"/>
              <a:t>12</a:t>
            </a:fld>
            <a:endParaRPr lang="en-US" sz="1200">
              <a:latin typeface="Arial" charset="0"/>
              <a:cs typeface="ＭＳ Ｐゴシック" charset="0"/>
            </a:endParaRPr>
          </a:p>
        </p:txBody>
      </p:sp>
      <p:sp>
        <p:nvSpPr>
          <p:cNvPr id="14339"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4340" name="Rectangle 1027"/>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defTabSz="457200">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D36858F-B552-5D46-8320-BC85FD76C8B6}" type="slidenum">
              <a:rPr lang="en-US"/>
              <a:pPr/>
              <a:t>14</a:t>
            </a:fld>
            <a:endParaRPr lang="en-US"/>
          </a:p>
        </p:txBody>
      </p:sp>
      <p:sp>
        <p:nvSpPr>
          <p:cNvPr id="163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82D4DAD5-D6FD-B34A-81FB-7CE892A5073F}" type="slidenum">
              <a:rPr lang="en-US" sz="1200">
                <a:latin typeface="Arial" charset="0"/>
                <a:cs typeface="ＭＳ Ｐゴシック" charset="0"/>
              </a:rPr>
              <a:pPr algn="r" eaLnBrk="1" hangingPunct="1"/>
              <a:t>14</a:t>
            </a:fld>
            <a:endParaRPr lang="en-US" sz="1200">
              <a:latin typeface="Arial" charset="0"/>
              <a:cs typeface="ＭＳ Ｐゴシック" charset="0"/>
            </a:endParaRPr>
          </a:p>
        </p:txBody>
      </p:sp>
      <p:sp>
        <p:nvSpPr>
          <p:cNvPr id="1638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6388"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defTabSz="457200">
              <a:spcBef>
                <a:spcPct val="0"/>
              </a:spcBef>
            </a:pPr>
            <a:r>
              <a:rPr lang="ja-JP" altLang="en-US">
                <a:ea typeface="Osaka" charset="0"/>
                <a:cs typeface="Osaka" charset="0"/>
              </a:rPr>
              <a:t>“</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EEC3B64-DA4B-3E4C-B71A-EE79A1081D68}" type="slidenum">
              <a:rPr lang="en-US"/>
              <a:pPr/>
              <a:t>15</a:t>
            </a:fld>
            <a:endParaRPr lang="en-US"/>
          </a:p>
        </p:txBody>
      </p:sp>
      <p:sp>
        <p:nvSpPr>
          <p:cNvPr id="18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76BB8189-6577-A648-AB26-329E770F87CC}" type="slidenum">
              <a:rPr lang="en-US" sz="1200">
                <a:latin typeface="Arial" charset="0"/>
                <a:cs typeface="ＭＳ Ｐゴシック" charset="0"/>
              </a:rPr>
              <a:pPr algn="r" eaLnBrk="1" hangingPunct="1"/>
              <a:t>15</a:t>
            </a:fld>
            <a:endParaRPr lang="en-US" sz="1200">
              <a:latin typeface="Arial" charset="0"/>
              <a:cs typeface="ＭＳ Ｐゴシック" charset="0"/>
            </a:endParaRPr>
          </a:p>
        </p:txBody>
      </p:sp>
      <p:sp>
        <p:nvSpPr>
          <p:cNvPr id="18435"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6"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marL="228600" indent="-228600" defTabSz="457200">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462485D-1F99-5341-9BD1-91CFD3CCADC3}" type="slidenum">
              <a:rPr lang="en-US"/>
              <a:pPr/>
              <a:t>16</a:t>
            </a:fld>
            <a:endParaRPr lang="en-US"/>
          </a:p>
        </p:txBody>
      </p:sp>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D6ABA192-C831-3447-AD92-12203288F457}" type="slidenum">
              <a:rPr lang="en-US" sz="1200">
                <a:latin typeface="Arial" charset="0"/>
                <a:cs typeface="ＭＳ Ｐゴシック" charset="0"/>
              </a:rPr>
              <a:pPr algn="r" eaLnBrk="1" hangingPunct="1"/>
              <a:t>16</a:t>
            </a:fld>
            <a:endParaRPr lang="en-US" sz="1200">
              <a:latin typeface="Arial" charset="0"/>
              <a:cs typeface="ＭＳ Ｐゴシック" charset="0"/>
            </a:endParaRPr>
          </a:p>
        </p:txBody>
      </p:sp>
      <p:sp>
        <p:nvSpPr>
          <p:cNvPr id="2048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484"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defTabSz="457200">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F1E9E7-3F0C-F64C-A709-A1F9F6249D05}" type="slidenum">
              <a:rPr lang="en-US"/>
              <a:pPr/>
              <a:t>17</a:t>
            </a:fld>
            <a:endParaRPr lang="en-US"/>
          </a:p>
        </p:txBody>
      </p:sp>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4757E0A8-CF8C-D745-BD00-99B096A5AB8C}" type="slidenum">
              <a:rPr lang="en-US" sz="1200">
                <a:latin typeface="Arial" charset="0"/>
                <a:cs typeface="ＭＳ Ｐゴシック" charset="0"/>
              </a:rPr>
              <a:pPr algn="r"/>
              <a:t>17</a:t>
            </a:fld>
            <a:endParaRPr lang="en-US" sz="1200">
              <a:latin typeface="Arial" charset="0"/>
              <a:cs typeface="ＭＳ Ｐゴシック" charset="0"/>
            </a:endParaRPr>
          </a:p>
        </p:txBody>
      </p:sp>
      <p:sp>
        <p:nvSpPr>
          <p:cNvPr id="4096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096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C5BA640-CF5D-6647-9358-CAD482447931}" type="slidenum">
              <a:rPr lang="en-US"/>
              <a:pPr/>
              <a:t>18</a:t>
            </a:fld>
            <a:endParaRPr lang="en-US"/>
          </a:p>
        </p:txBody>
      </p:sp>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2A492298-2E21-E541-9523-2F18A00E9290}" type="slidenum">
              <a:rPr lang="en-US" sz="1200">
                <a:latin typeface="Arial" charset="0"/>
                <a:cs typeface="ＭＳ Ｐゴシック" charset="0"/>
              </a:rPr>
              <a:pPr algn="r" eaLnBrk="1" hangingPunct="1"/>
              <a:t>18</a:t>
            </a:fld>
            <a:endParaRPr lang="en-US" sz="1200">
              <a:latin typeface="Arial" charset="0"/>
              <a:cs typeface="ＭＳ Ｐゴシック" charset="0"/>
            </a:endParaRPr>
          </a:p>
        </p:txBody>
      </p:sp>
      <p:sp>
        <p:nvSpPr>
          <p:cNvPr id="225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2532"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0"/>
              </a:spcBef>
            </a:pPr>
            <a:r>
              <a:rPr lang="en-US"/>
              <a:t>Figure 3 | Long-term Atlantic tropical cyclone counts. Modern Atlantic tropical cyclone counts (red) compared both with statistical model estimates of tropical cyclone activity based on modern instrumental (AD 1851–2006; black) and proxy-reconstructed (AD 500–1850; blue) climate indices and an estimate of basin-wide landfalling Atlantic hurricane activity (AD 500–1991) derived from regional composites of overwash sediments (green). </a:t>
            </a:r>
          </a:p>
          <a:p>
            <a:pPr defTabSz="457200">
              <a:spcBef>
                <a:spcPct val="0"/>
              </a:spcBef>
            </a:pPr>
            <a:endParaRPr lang="en-US"/>
          </a:p>
          <a:p>
            <a:pPr defTabSz="457200">
              <a:spcBef>
                <a:spcPct val="0"/>
              </a:spcBef>
            </a:pPr>
            <a:r>
              <a:rPr lang="en-US"/>
              <a:t>Uncertainties for the statistical model estimates (grey shading, indicating 95% confidence intervals) take into account the uncertainty in the statistical model itself (grey shading), and—in the case of the proxy-reconstructed indices (grey shading), the additional uncertainty due to the uncertainties in the proxy-reconstructed climate indices. Uncertainties for the sediment composite record (thin dashed black curves indicating upper and lower limits of the 95% confidence interval) are derived from jackknifing of the full composite with respect to each of the five contributing regional estimates, as discussed in the text. </a:t>
            </a:r>
          </a:p>
          <a:p>
            <a:pPr defTabSz="457200">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92EA538-60B2-A54B-B803-934E8FC14728}" type="slidenum">
              <a:rPr lang="en-US"/>
              <a:pPr/>
              <a:t>19</a:t>
            </a:fld>
            <a:endParaRPr lang="en-US"/>
          </a:p>
        </p:txBody>
      </p:sp>
      <p:sp>
        <p:nvSpPr>
          <p:cNvPr id="24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458EBF70-3707-784F-9F8D-44DC9FAE6469}" type="slidenum">
              <a:rPr lang="en-US" sz="1200">
                <a:latin typeface="Arial" charset="0"/>
                <a:cs typeface="ＭＳ Ｐゴシック" charset="0"/>
              </a:rPr>
              <a:pPr algn="r" eaLnBrk="1" hangingPunct="1"/>
              <a:t>19</a:t>
            </a:fld>
            <a:endParaRPr lang="en-US" sz="1200">
              <a:latin typeface="Arial" charset="0"/>
              <a:cs typeface="ＭＳ Ｐゴシック" charset="0"/>
            </a:endParaRPr>
          </a:p>
        </p:txBody>
      </p:sp>
      <p:sp>
        <p:nvSpPr>
          <p:cNvPr id="24579"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80"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defTabSz="457200">
              <a:spcBef>
                <a:spcPct val="0"/>
              </a:spcBef>
            </a:pPr>
            <a:r>
              <a:rPr lang="en-US">
                <a:latin typeface="Helvetica" charset="0"/>
              </a:rPr>
              <a:t>Knutson &amp; Tuleya (2004), shows a prediction for how </a:t>
            </a:r>
            <a:r>
              <a:rPr lang="en-US" u="sng">
                <a:solidFill>
                  <a:srgbClr val="3E732A"/>
                </a:solidFill>
                <a:latin typeface="Helvetica" charset="0"/>
                <a:hlinkClick r:id=""/>
              </a:rPr>
              <a:t>hurricanes</a:t>
            </a:r>
            <a:r>
              <a:rPr lang="en-US">
                <a:latin typeface="Helvetica" charset="0"/>
              </a:rPr>
              <a:t> and other </a:t>
            </a:r>
            <a:r>
              <a:rPr lang="en-US" u="sng">
                <a:solidFill>
                  <a:srgbClr val="3E732A"/>
                </a:solidFill>
                <a:latin typeface="Helvetica" charset="0"/>
                <a:hlinkClick r:id=""/>
              </a:rPr>
              <a:t>tropical cyclones</a:t>
            </a:r>
            <a:r>
              <a:rPr lang="en-US">
                <a:latin typeface="Helvetica" charset="0"/>
              </a:rPr>
              <a:t> may intensify as a result of </a:t>
            </a:r>
            <a:r>
              <a:rPr lang="en-US" u="sng">
                <a:solidFill>
                  <a:srgbClr val="3E732A"/>
                </a:solidFill>
                <a:latin typeface="Helvetica" charset="0"/>
                <a:hlinkClick r:id=""/>
              </a:rPr>
              <a:t>global warming</a:t>
            </a:r>
            <a:r>
              <a:rPr lang="en-US">
                <a:latin typeface="Helvetica" charset="0"/>
              </a:rPr>
              <a:t>. Specifically, Knutson &amp; Tuleya performed an experiment using </a:t>
            </a:r>
            <a:r>
              <a:rPr lang="en-US" u="sng">
                <a:solidFill>
                  <a:srgbClr val="3E732A"/>
                </a:solidFill>
                <a:latin typeface="Helvetica" charset="0"/>
                <a:hlinkClick r:id=""/>
              </a:rPr>
              <a:t>climate models</a:t>
            </a:r>
            <a:r>
              <a:rPr lang="en-US">
                <a:latin typeface="Helvetica" charset="0"/>
              </a:rPr>
              <a:t> to estimate the strength achieved by cyclones allowed to intensify over either a modern summer </a:t>
            </a:r>
            <a:r>
              <a:rPr lang="en-US" u="sng">
                <a:solidFill>
                  <a:srgbClr val="3E732A"/>
                </a:solidFill>
                <a:latin typeface="Helvetica" charset="0"/>
                <a:hlinkClick r:id=""/>
              </a:rPr>
              <a:t>ocean</a:t>
            </a:r>
            <a:r>
              <a:rPr lang="en-US">
                <a:latin typeface="Helvetica" charset="0"/>
              </a:rPr>
              <a:t> or over an ocean warmed by </a:t>
            </a:r>
            <a:r>
              <a:rPr lang="en-US" u="sng">
                <a:solidFill>
                  <a:srgbClr val="3E732A"/>
                </a:solidFill>
                <a:latin typeface="Helvetica" charset="0"/>
                <a:hlinkClick r:id=""/>
              </a:rPr>
              <a:t>carbon dioxide</a:t>
            </a:r>
            <a:r>
              <a:rPr lang="en-US">
                <a:latin typeface="Helvetica" charset="0"/>
              </a:rPr>
              <a:t> concentrations 220% higher than present day. A number of different climate models were considered as well as conditions over all the major cyclone forming ocean basins. Depending on site and model, the ocean warming involved ranged from 0.8 to 2.4 </a:t>
            </a:r>
            <a:r>
              <a:rPr lang="ja-JP" altLang="en-US">
                <a:latin typeface="Helvetica" charset="0"/>
              </a:rPr>
              <a:t>ｰ</a:t>
            </a:r>
            <a:r>
              <a:rPr lang="en-US">
                <a:latin typeface="Helvetica" charset="0"/>
              </a:rPr>
              <a:t>C.Results, which were found to be robust across different models, showed that storms intensified by a about one half category (on the </a:t>
            </a:r>
            <a:r>
              <a:rPr lang="en-US" u="sng">
                <a:solidFill>
                  <a:srgbClr val="3E732A"/>
                </a:solidFill>
                <a:latin typeface="Helvetica" charset="0"/>
                <a:hlinkClick r:id=""/>
              </a:rPr>
              <a:t>Saffir-Simpson Hurricane Scale</a:t>
            </a:r>
            <a:r>
              <a:rPr lang="en-US">
                <a:latin typeface="Helvetica" charset="0"/>
              </a:rPr>
              <a:t>) as a result of the warmer oceans. This is accomplished with a ~6% increase in wind speed or equivalently a ~20% increase in energy (for a storm of fixed size). Most significantly these result suggest that global warming may lead to a gradually increase in the probability of highly destructive category 5 hurricanes.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512205C-0ED5-C846-92F9-8AF4DF5445D5}" type="slidenum">
              <a:rPr lang="en-US"/>
              <a:pPr/>
              <a:t>3</a:t>
            </a:fld>
            <a:endParaRPr lang="en-US"/>
          </a:p>
        </p:txBody>
      </p:sp>
      <p:sp>
        <p:nvSpPr>
          <p:cNvPr id="286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33A417B8-A1DC-3A46-902A-79793C5684B3}" type="slidenum">
              <a:rPr lang="en-US" sz="1200">
                <a:latin typeface="Arial" charset="0"/>
                <a:cs typeface="ＭＳ Ｐゴシック" charset="0"/>
              </a:rPr>
              <a:pPr algn="r"/>
              <a:t>3</a:t>
            </a:fld>
            <a:endParaRPr lang="en-US" sz="1200">
              <a:latin typeface="Arial" charset="0"/>
              <a:cs typeface="ＭＳ Ｐゴシック" charset="0"/>
            </a:endParaRPr>
          </a:p>
        </p:txBody>
      </p:sp>
      <p:sp>
        <p:nvSpPr>
          <p:cNvPr id="286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676"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621852-CB93-B641-AAA7-DB80C3AEA40A}" type="slidenum">
              <a:rPr lang="en-US"/>
              <a:pPr/>
              <a:t>4</a:t>
            </a:fld>
            <a:endParaRPr lang="en-US"/>
          </a:p>
        </p:txBody>
      </p:sp>
      <p:sp>
        <p:nvSpPr>
          <p:cNvPr id="8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98FE5AF9-A76A-3D4B-B14E-64BEF169D247}" type="slidenum">
              <a:rPr lang="en-US" sz="1200">
                <a:latin typeface="Arial" charset="0"/>
                <a:cs typeface="ＭＳ Ｐゴシック" charset="0"/>
              </a:rPr>
              <a:pPr algn="r" eaLnBrk="1" hangingPunct="1"/>
              <a:t>4</a:t>
            </a:fld>
            <a:endParaRPr lang="en-US" sz="1200">
              <a:latin typeface="Arial" charset="0"/>
              <a:cs typeface="ＭＳ Ｐゴシック" charset="0"/>
            </a:endParaRPr>
          </a:p>
        </p:txBody>
      </p:sp>
      <p:sp>
        <p:nvSpPr>
          <p:cNvPr id="81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6"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a:spcBef>
                <a:spcPct val="0"/>
              </a:spcBef>
            </a:pPr>
            <a:r>
              <a:rPr lang="en-US"/>
              <a:t>Saffir-Simpson hurricane intensity scale for the Atlantic and Northeast Pacific basins to give an estimate of the potential flooding and damage to property given a hurricane's estimated intensity</a:t>
            </a:r>
          </a:p>
          <a:p>
            <a:pPr defTabSz="457200">
              <a:spcBef>
                <a:spcPct val="0"/>
              </a:spcBef>
            </a:pPr>
            <a:endParaRPr lang="en-US"/>
          </a:p>
          <a:p>
            <a:pPr defTabSz="457200">
              <a:spcBef>
                <a:spcPct val="0"/>
              </a:spcBef>
            </a:pPr>
            <a:endParaRPr lang="en-US"/>
          </a:p>
          <a:p>
            <a:pPr defTabSz="457200">
              <a:spcBef>
                <a:spcPct val="0"/>
              </a:spcBef>
            </a:pPr>
            <a:endParaRPr lang="en-US"/>
          </a:p>
          <a:p>
            <a:pPr defTabSz="457200">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EECAB94-9774-3B46-9EFB-7E86806EBB6F}" type="slidenum">
              <a:rPr lang="en-US"/>
              <a:pPr/>
              <a:t>5</a:t>
            </a:fld>
            <a:endParaRPr lang="en-US"/>
          </a:p>
        </p:txBody>
      </p:sp>
      <p:sp>
        <p:nvSpPr>
          <p:cNvPr id="32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61ACDBCD-85CF-BF40-9996-054A358DB185}" type="slidenum">
              <a:rPr lang="en-US" sz="1200">
                <a:latin typeface="Arial" charset="0"/>
                <a:cs typeface="ＭＳ Ｐゴシック" charset="0"/>
              </a:rPr>
              <a:pPr algn="r"/>
              <a:t>5</a:t>
            </a:fld>
            <a:endParaRPr lang="en-US" sz="1200">
              <a:latin typeface="Arial" charset="0"/>
              <a:cs typeface="ＭＳ Ｐゴシック" charset="0"/>
            </a:endParaRPr>
          </a:p>
        </p:txBody>
      </p:sp>
      <p:sp>
        <p:nvSpPr>
          <p:cNvPr id="327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772"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88DD601-0511-6D46-B014-C72EB6AA11F2}" type="slidenum">
              <a:rPr lang="en-US"/>
              <a:pPr/>
              <a:t>6</a:t>
            </a:fld>
            <a:endParaRPr lang="en-US"/>
          </a:p>
        </p:txBody>
      </p:sp>
      <p:sp>
        <p:nvSpPr>
          <p:cNvPr id="348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560FEB91-1BF6-A847-8829-2DEFD387E594}" type="slidenum">
              <a:rPr lang="en-US" sz="1200">
                <a:latin typeface="Arial" charset="0"/>
                <a:cs typeface="ＭＳ Ｐゴシック" charset="0"/>
              </a:rPr>
              <a:pPr algn="r"/>
              <a:t>6</a:t>
            </a:fld>
            <a:endParaRPr lang="en-US" sz="1200">
              <a:latin typeface="Arial" charset="0"/>
              <a:cs typeface="ＭＳ Ｐゴシック" charset="0"/>
            </a:endParaRPr>
          </a:p>
        </p:txBody>
      </p:sp>
      <p:sp>
        <p:nvSpPr>
          <p:cNvPr id="348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820"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9B60978-BD36-6B40-93B7-562722BCCE9B}" type="slidenum">
              <a:rPr lang="en-US"/>
              <a:pPr/>
              <a:t>7</a:t>
            </a:fld>
            <a:endParaRPr lang="en-US"/>
          </a:p>
        </p:txBody>
      </p:sp>
      <p:sp>
        <p:nvSpPr>
          <p:cNvPr id="368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12C9594B-450F-A248-A480-D7881F611E18}" type="slidenum">
              <a:rPr lang="en-US" sz="1200">
                <a:latin typeface="Arial" charset="0"/>
                <a:cs typeface="ＭＳ Ｐゴシック" charset="0"/>
              </a:rPr>
              <a:pPr algn="r"/>
              <a:t>7</a:t>
            </a:fld>
            <a:endParaRPr lang="en-US" sz="1200">
              <a:latin typeface="Arial" charset="0"/>
              <a:cs typeface="ＭＳ Ｐゴシック" charset="0"/>
            </a:endParaRPr>
          </a:p>
        </p:txBody>
      </p:sp>
      <p:sp>
        <p:nvSpPr>
          <p:cNvPr id="36867"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8"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Emanuel correlated increased SSTs over the later part of the 20th century with an increase in the intensity (PDI) of storms in the North Atlantic. PDI: an index of the potential destructiveness of hurricanes based on the total dissipation of power, integrated over the lifetime of the cyclone this index has increased markedly since the mid-1970s jointly with changes in SSTs </a:t>
            </a:r>
          </a:p>
          <a:p>
            <a:r>
              <a:rPr lang="en-US"/>
              <a:t>	</a:t>
            </a:r>
          </a:p>
          <a:p>
            <a:r>
              <a:rPr lang="en-US"/>
              <a:t>SSTs are strongly linked to incresed frequency of TCs…..in this case, a doubling of the number of tropical cyclones over the past 100 years </a:t>
            </a:r>
          </a:p>
          <a:p>
            <a:endParaRPr lang="en-US"/>
          </a:p>
          <a:p>
            <a:r>
              <a:rPr lang="en-US"/>
              <a:t>Holand and webster  - past 150 years, 0.7 degree increase, and nearly double the number of storms concluding that the overall trend in SSTs, and tropical cyclone and hurricane numbers is substantially inﬂuenced by greenhouse warming.</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753C180-9D1C-8240-9AD6-25FF0B137030}" type="slidenum">
              <a:rPr lang="en-US"/>
              <a:pPr/>
              <a:t>8</a:t>
            </a:fld>
            <a:endParaRPr lang="en-US"/>
          </a:p>
        </p:txBody>
      </p:sp>
      <p:sp>
        <p:nvSpPr>
          <p:cNvPr id="10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70D707F1-92DA-6D44-8006-CF1EA2D7B558}" type="slidenum">
              <a:rPr lang="en-US" sz="1200">
                <a:latin typeface="Arial" charset="0"/>
                <a:cs typeface="ＭＳ Ｐゴシック" charset="0"/>
              </a:rPr>
              <a:pPr algn="r" eaLnBrk="1" hangingPunct="1"/>
              <a:t>8</a:t>
            </a:fld>
            <a:endParaRPr lang="en-US" sz="1200">
              <a:latin typeface="Arial" charset="0"/>
              <a:cs typeface="ＭＳ Ｐゴシック" charset="0"/>
            </a:endParaRPr>
          </a:p>
        </p:txBody>
      </p:sp>
      <p:sp>
        <p:nvSpPr>
          <p:cNvPr id="102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244"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457200">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3EA1747-3E5F-5747-BD09-911617F45BEA}" type="slidenum">
              <a:rPr lang="en-US"/>
              <a:pPr/>
              <a:t>9</a:t>
            </a:fld>
            <a:endParaRPr lang="en-US"/>
          </a:p>
        </p:txBody>
      </p:sp>
      <p:sp>
        <p:nvSpPr>
          <p:cNvPr id="61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CE5FB1D7-94EA-7A45-8924-03B2E8A5C8BD}" type="slidenum">
              <a:rPr lang="en-US" sz="1200">
                <a:latin typeface="Arial" charset="0"/>
                <a:cs typeface="ＭＳ Ｐゴシック" charset="0"/>
              </a:rPr>
              <a:pPr algn="r"/>
              <a:t>9</a:t>
            </a:fld>
            <a:endParaRPr lang="en-US" sz="1200">
              <a:latin typeface="Arial" charset="0"/>
              <a:cs typeface="ＭＳ Ｐゴシック" charset="0"/>
            </a:endParaRPr>
          </a:p>
        </p:txBody>
      </p:sp>
      <p:sp>
        <p:nvSpPr>
          <p:cNvPr id="61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r"/>
            <a:fld id="{3D3297BA-06D6-624E-8CF7-FC636656ABD1}" type="slidenum">
              <a:rPr lang="en-US" sz="1200">
                <a:latin typeface="Arial" charset="0"/>
                <a:cs typeface="ＭＳ Ｐゴシック" charset="0"/>
              </a:rPr>
              <a:pPr algn="r"/>
              <a:t>9</a:t>
            </a:fld>
            <a:endParaRPr lang="en-US" sz="1200">
              <a:latin typeface="Arial" charset="0"/>
              <a:cs typeface="ＭＳ Ｐゴシック" charset="0"/>
            </a:endParaRPr>
          </a:p>
        </p:txBody>
      </p:sp>
      <p:sp>
        <p:nvSpPr>
          <p:cNvPr id="614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14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1EA526C-5F31-D044-B1F8-3B17BDA640DD}" type="slidenum">
              <a:rPr lang="en-US"/>
              <a:pPr/>
              <a:t>10</a:t>
            </a:fld>
            <a:endParaRPr lang="en-US"/>
          </a:p>
        </p:txBody>
      </p:sp>
      <p:sp>
        <p:nvSpPr>
          <p:cNvPr id="12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15331AC2-1950-0E40-A447-199C986FA02C}" type="slidenum">
              <a:rPr lang="en-US" sz="1200">
                <a:latin typeface="Arial" charset="0"/>
                <a:cs typeface="ＭＳ Ｐゴシック" charset="0"/>
              </a:rPr>
              <a:pPr algn="r" eaLnBrk="1" hangingPunct="1"/>
              <a:t>10</a:t>
            </a:fld>
            <a:endParaRPr lang="en-US" sz="1200">
              <a:latin typeface="Arial" charset="0"/>
              <a:cs typeface="ＭＳ Ｐゴシック" charset="0"/>
            </a:endParaRPr>
          </a:p>
        </p:txBody>
      </p:sp>
      <p:sp>
        <p:nvSpPr>
          <p:cNvPr id="122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92"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457200">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D40B12-8962-8240-AB16-3551ACC44154}" type="slidenum">
              <a:rPr lang="en-US"/>
              <a:pPr/>
              <a:t>‹#›</a:t>
            </a:fld>
            <a:endParaRPr lang="en-US"/>
          </a:p>
        </p:txBody>
      </p:sp>
    </p:spTree>
    <p:extLst>
      <p:ext uri="{BB962C8B-B14F-4D97-AF65-F5344CB8AC3E}">
        <p14:creationId xmlns:p14="http://schemas.microsoft.com/office/powerpoint/2010/main" val="258668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7E1FAC-A539-0445-AC81-405945E8000F}" type="slidenum">
              <a:rPr lang="en-US"/>
              <a:pPr/>
              <a:t>‹#›</a:t>
            </a:fld>
            <a:endParaRPr lang="en-US"/>
          </a:p>
        </p:txBody>
      </p:sp>
    </p:spTree>
    <p:extLst>
      <p:ext uri="{BB962C8B-B14F-4D97-AF65-F5344CB8AC3E}">
        <p14:creationId xmlns:p14="http://schemas.microsoft.com/office/powerpoint/2010/main" val="246312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53036B-7D8D-3645-97F1-6B041C3031BF}" type="slidenum">
              <a:rPr lang="en-US"/>
              <a:pPr/>
              <a:t>‹#›</a:t>
            </a:fld>
            <a:endParaRPr lang="en-US"/>
          </a:p>
        </p:txBody>
      </p:sp>
    </p:spTree>
    <p:extLst>
      <p:ext uri="{BB962C8B-B14F-4D97-AF65-F5344CB8AC3E}">
        <p14:creationId xmlns:p14="http://schemas.microsoft.com/office/powerpoint/2010/main" val="34270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4BAE3E-C713-2A45-B3C2-6F43C2720C59}" type="slidenum">
              <a:rPr lang="en-US"/>
              <a:pPr/>
              <a:t>‹#›</a:t>
            </a:fld>
            <a:endParaRPr lang="en-US"/>
          </a:p>
        </p:txBody>
      </p:sp>
    </p:spTree>
    <p:extLst>
      <p:ext uri="{BB962C8B-B14F-4D97-AF65-F5344CB8AC3E}">
        <p14:creationId xmlns:p14="http://schemas.microsoft.com/office/powerpoint/2010/main" val="215446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6CEF51-6AD9-7542-A6CC-4A40AF56A21C}" type="slidenum">
              <a:rPr lang="en-US"/>
              <a:pPr/>
              <a:t>‹#›</a:t>
            </a:fld>
            <a:endParaRPr lang="en-US"/>
          </a:p>
        </p:txBody>
      </p:sp>
    </p:spTree>
    <p:extLst>
      <p:ext uri="{BB962C8B-B14F-4D97-AF65-F5344CB8AC3E}">
        <p14:creationId xmlns:p14="http://schemas.microsoft.com/office/powerpoint/2010/main" val="217626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CAD64A-569C-BF4F-B088-C01556E612AB}" type="slidenum">
              <a:rPr lang="en-US"/>
              <a:pPr/>
              <a:t>‹#›</a:t>
            </a:fld>
            <a:endParaRPr lang="en-US"/>
          </a:p>
        </p:txBody>
      </p:sp>
    </p:spTree>
    <p:extLst>
      <p:ext uri="{BB962C8B-B14F-4D97-AF65-F5344CB8AC3E}">
        <p14:creationId xmlns:p14="http://schemas.microsoft.com/office/powerpoint/2010/main" val="54682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9956840-D36E-214B-95F7-07B44D7689B8}" type="slidenum">
              <a:rPr lang="en-US"/>
              <a:pPr/>
              <a:t>‹#›</a:t>
            </a:fld>
            <a:endParaRPr lang="en-US"/>
          </a:p>
        </p:txBody>
      </p:sp>
    </p:spTree>
    <p:extLst>
      <p:ext uri="{BB962C8B-B14F-4D97-AF65-F5344CB8AC3E}">
        <p14:creationId xmlns:p14="http://schemas.microsoft.com/office/powerpoint/2010/main" val="345838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FB591BB-0804-E44D-BA23-970830C0AFBF}" type="slidenum">
              <a:rPr lang="en-US"/>
              <a:pPr/>
              <a:t>‹#›</a:t>
            </a:fld>
            <a:endParaRPr lang="en-US"/>
          </a:p>
        </p:txBody>
      </p:sp>
    </p:spTree>
    <p:extLst>
      <p:ext uri="{BB962C8B-B14F-4D97-AF65-F5344CB8AC3E}">
        <p14:creationId xmlns:p14="http://schemas.microsoft.com/office/powerpoint/2010/main" val="215017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A6098E-4FCA-4D4A-B3E6-1B321365921D}" type="slidenum">
              <a:rPr lang="en-US"/>
              <a:pPr/>
              <a:t>‹#›</a:t>
            </a:fld>
            <a:endParaRPr lang="en-US"/>
          </a:p>
        </p:txBody>
      </p:sp>
    </p:spTree>
    <p:extLst>
      <p:ext uri="{BB962C8B-B14F-4D97-AF65-F5344CB8AC3E}">
        <p14:creationId xmlns:p14="http://schemas.microsoft.com/office/powerpoint/2010/main" val="232317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D78410-A73A-A34D-B0F9-A821BA4CC3F2}" type="slidenum">
              <a:rPr lang="en-US"/>
              <a:pPr/>
              <a:t>‹#›</a:t>
            </a:fld>
            <a:endParaRPr lang="en-US"/>
          </a:p>
        </p:txBody>
      </p:sp>
    </p:spTree>
    <p:extLst>
      <p:ext uri="{BB962C8B-B14F-4D97-AF65-F5344CB8AC3E}">
        <p14:creationId xmlns:p14="http://schemas.microsoft.com/office/powerpoint/2010/main" val="247201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BE96DA-0A65-F04A-BCD8-5ACB9C969CAF}" type="slidenum">
              <a:rPr lang="en-US"/>
              <a:pPr/>
              <a:t>‹#›</a:t>
            </a:fld>
            <a:endParaRPr lang="en-US"/>
          </a:p>
        </p:txBody>
      </p:sp>
    </p:spTree>
    <p:extLst>
      <p:ext uri="{BB962C8B-B14F-4D97-AF65-F5344CB8AC3E}">
        <p14:creationId xmlns:p14="http://schemas.microsoft.com/office/powerpoint/2010/main" val="12285676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CF271152-6C68-3046-91EC-5276E020248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ea typeface="ＭＳ Ｐゴシック" charset="0"/>
        </a:defRPr>
      </a:lvl2pPr>
      <a:lvl3pPr algn="ctr" rtl="0" fontAlgn="base">
        <a:spcBef>
          <a:spcPct val="0"/>
        </a:spcBef>
        <a:spcAft>
          <a:spcPct val="0"/>
        </a:spcAft>
        <a:defRPr sz="4400">
          <a:solidFill>
            <a:schemeClr val="tx2"/>
          </a:solidFill>
          <a:latin typeface="Times" charset="0"/>
          <a:ea typeface="ＭＳ Ｐゴシック" charset="0"/>
        </a:defRPr>
      </a:lvl3pPr>
      <a:lvl4pPr algn="ctr" rtl="0" fontAlgn="base">
        <a:spcBef>
          <a:spcPct val="0"/>
        </a:spcBef>
        <a:spcAft>
          <a:spcPct val="0"/>
        </a:spcAft>
        <a:defRPr sz="4400">
          <a:solidFill>
            <a:schemeClr val="tx2"/>
          </a:solidFill>
          <a:latin typeface="Times" charset="0"/>
          <a:ea typeface="ＭＳ Ｐゴシック" charset="0"/>
        </a:defRPr>
      </a:lvl4pPr>
      <a:lvl5pPr algn="ctr" rtl="0" fontAlgn="base">
        <a:spcBef>
          <a:spcPct val="0"/>
        </a:spcBef>
        <a:spcAft>
          <a:spcPct val="0"/>
        </a:spcAft>
        <a:defRPr sz="4400">
          <a:solidFill>
            <a:schemeClr val="tx2"/>
          </a:solidFill>
          <a:latin typeface="Times" charset="0"/>
          <a:ea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517900" y="2768600"/>
            <a:ext cx="5562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r>
              <a:rPr lang="en-US" sz="4000">
                <a:solidFill>
                  <a:srgbClr val="FFFCAF"/>
                </a:solidFill>
                <a:latin typeface="Gill Sans" charset="0"/>
              </a:rPr>
              <a:t>Global Warming:</a:t>
            </a:r>
            <a:endParaRPr lang="en-US" sz="4400">
              <a:solidFill>
                <a:schemeClr val="bg1"/>
              </a:solidFill>
              <a:latin typeface="Gill Sans" charset="0"/>
            </a:endParaRPr>
          </a:p>
          <a:p>
            <a:pPr eaLnBrk="1" hangingPunct="1"/>
            <a:endParaRPr lang="en-US" sz="4400">
              <a:solidFill>
                <a:srgbClr val="FAF081"/>
              </a:solidFill>
              <a:latin typeface="Gill Sans" charset="0"/>
            </a:endParaRPr>
          </a:p>
          <a:p>
            <a:pPr eaLnBrk="1" hangingPunct="1"/>
            <a:r>
              <a:rPr lang="en-US" sz="3600" i="1">
                <a:solidFill>
                  <a:schemeClr val="bg1"/>
                </a:solidFill>
                <a:latin typeface="Gill Sans" charset="0"/>
              </a:rPr>
              <a:t>Hurricanes</a:t>
            </a:r>
            <a:endParaRPr lang="en-US" sz="4400">
              <a:solidFill>
                <a:srgbClr val="FAF081"/>
              </a:solidFill>
              <a:latin typeface="Gill Sans" charset="0"/>
            </a:endParaRPr>
          </a:p>
          <a:p>
            <a:pPr eaLnBrk="1" hangingPunct="1"/>
            <a:endParaRPr lang="en-US" sz="3200" i="1">
              <a:solidFill>
                <a:srgbClr val="FAF081"/>
              </a:solidFill>
              <a:latin typeface="Gill Sans" charset="0"/>
            </a:endParaRPr>
          </a:p>
          <a:p>
            <a:pPr eaLnBrk="1" hangingPunct="1"/>
            <a:endParaRPr lang="en-US" sz="4400">
              <a:solidFill>
                <a:srgbClr val="FAF081"/>
              </a:solidFill>
              <a:latin typeface="Gill Sans" charset="0"/>
            </a:endParaRPr>
          </a:p>
        </p:txBody>
      </p:sp>
      <p:pic>
        <p:nvPicPr>
          <p:cNvPr id="3075" name="Picture 3" descr="&#10;earthm.jpg                                                     000474EESkye                           BD75303C:"/>
          <p:cNvPicPr>
            <a:picLocks noChangeAspect="1" noChangeArrowheads="1"/>
          </p:cNvPicPr>
          <p:nvPr/>
        </p:nvPicPr>
        <p:blipFill>
          <a:blip r:embed="rId2">
            <a:extLst>
              <a:ext uri="{28A0092B-C50C-407E-A947-70E740481C1C}">
                <a14:useLocalDpi xmlns:a14="http://schemas.microsoft.com/office/drawing/2010/main" val="0"/>
              </a:ext>
            </a:extLst>
          </a:blip>
          <a:srcRect l="42690" t="8382" r="13351" b="11511"/>
          <a:stretch>
            <a:fillRect/>
          </a:stretch>
        </p:blipFill>
        <p:spPr bwMode="auto">
          <a:xfrm>
            <a:off x="-533400" y="0"/>
            <a:ext cx="37639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6" name="Line 4"/>
          <p:cNvSpPr>
            <a:spLocks noChangeShapeType="1"/>
          </p:cNvSpPr>
          <p:nvPr/>
        </p:nvSpPr>
        <p:spPr bwMode="auto">
          <a:xfrm>
            <a:off x="3149600" y="0"/>
            <a:ext cx="0" cy="689610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idx="4294967295"/>
          </p:nvPr>
        </p:nvSpPr>
        <p:spPr>
          <a:xfrm>
            <a:off x="685800" y="304800"/>
            <a:ext cx="7772400" cy="1143000"/>
          </a:xfrm>
        </p:spPr>
        <p:txBody>
          <a:bodyPr/>
          <a:lstStyle/>
          <a:p>
            <a:r>
              <a:rPr lang="en-US">
                <a:latin typeface="Arial" charset="0"/>
              </a:rPr>
              <a:t>Impacts of Landfalling Storms</a:t>
            </a:r>
          </a:p>
        </p:txBody>
      </p:sp>
      <p:sp>
        <p:nvSpPr>
          <p:cNvPr id="11267" name="Rectangle 1027"/>
          <p:cNvSpPr>
            <a:spLocks noChangeArrowheads="1"/>
          </p:cNvSpPr>
          <p:nvPr/>
        </p:nvSpPr>
        <p:spPr bwMode="auto">
          <a:xfrm>
            <a:off x="4572000" y="1524000"/>
            <a:ext cx="42672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hangingPunct="1">
              <a:lnSpc>
                <a:spcPct val="110000"/>
              </a:lnSpc>
              <a:buFontTx/>
              <a:buChar char="•"/>
            </a:pPr>
            <a:r>
              <a:rPr lang="en-US" sz="2000">
                <a:latin typeface="Calibri" charset="0"/>
                <a:cs typeface="ＭＳ Ｐゴシック" charset="0"/>
              </a:rPr>
              <a:t>Strong winds</a:t>
            </a:r>
          </a:p>
          <a:p>
            <a:pPr defTabSz="457200" eaLnBrk="1" hangingPunct="1">
              <a:lnSpc>
                <a:spcPct val="110000"/>
              </a:lnSpc>
              <a:buFontTx/>
              <a:buChar char="•"/>
            </a:pPr>
            <a:r>
              <a:rPr lang="en-US" sz="2000">
                <a:latin typeface="Calibri" charset="0"/>
                <a:cs typeface="ＭＳ Ｐゴシック" charset="0"/>
              </a:rPr>
              <a:t>Coastal flooding </a:t>
            </a:r>
          </a:p>
          <a:p>
            <a:pPr lvl="1" defTabSz="457200" eaLnBrk="1" hangingPunct="1">
              <a:lnSpc>
                <a:spcPct val="110000"/>
              </a:lnSpc>
              <a:buFontTx/>
              <a:buChar char="•"/>
            </a:pPr>
            <a:r>
              <a:rPr lang="en-US" sz="2000">
                <a:latin typeface="Calibri" charset="0"/>
                <a:cs typeface="ＭＳ Ｐゴシック" charset="0"/>
              </a:rPr>
              <a:t>Large waves and swells</a:t>
            </a:r>
          </a:p>
          <a:p>
            <a:pPr lvl="1" defTabSz="457200" eaLnBrk="1" hangingPunct="1">
              <a:lnSpc>
                <a:spcPct val="110000"/>
              </a:lnSpc>
              <a:buFontTx/>
              <a:buChar char="•"/>
            </a:pPr>
            <a:r>
              <a:rPr lang="en-US" sz="2000">
                <a:latin typeface="Calibri" charset="0"/>
                <a:cs typeface="ＭＳ Ｐゴシック" charset="0"/>
              </a:rPr>
              <a:t>Storm surge</a:t>
            </a:r>
          </a:p>
          <a:p>
            <a:pPr defTabSz="457200" eaLnBrk="1" hangingPunct="1">
              <a:lnSpc>
                <a:spcPct val="110000"/>
              </a:lnSpc>
              <a:buFontTx/>
              <a:buChar char="•"/>
            </a:pPr>
            <a:r>
              <a:rPr lang="en-US" sz="2000">
                <a:latin typeface="Calibri" charset="0"/>
                <a:cs typeface="ＭＳ Ｐゴシック" charset="0"/>
              </a:rPr>
              <a:t>Inland flooding</a:t>
            </a:r>
          </a:p>
          <a:p>
            <a:pPr lvl="1" defTabSz="457200" eaLnBrk="1" hangingPunct="1">
              <a:lnSpc>
                <a:spcPct val="110000"/>
              </a:lnSpc>
              <a:buFontTx/>
              <a:buChar char="•"/>
            </a:pPr>
            <a:r>
              <a:rPr lang="en-US" sz="2000">
                <a:latin typeface="Calibri" charset="0"/>
                <a:cs typeface="ＭＳ Ｐゴシック" charset="0"/>
              </a:rPr>
              <a:t>Heavy precipitation</a:t>
            </a:r>
          </a:p>
          <a:p>
            <a:pPr lvl="1" defTabSz="457200" eaLnBrk="1" hangingPunct="1">
              <a:lnSpc>
                <a:spcPct val="110000"/>
              </a:lnSpc>
              <a:buFontTx/>
              <a:buChar char="•"/>
            </a:pPr>
            <a:r>
              <a:rPr lang="en-US" sz="2000">
                <a:latin typeface="Calibri" charset="0"/>
                <a:cs typeface="ＭＳ Ｐゴシック" charset="0"/>
              </a:rPr>
              <a:t>Severe thunderstorms</a:t>
            </a:r>
          </a:p>
          <a:p>
            <a:pPr defTabSz="457200" eaLnBrk="1" hangingPunct="1">
              <a:lnSpc>
                <a:spcPct val="110000"/>
              </a:lnSpc>
              <a:buFontTx/>
              <a:buChar char="•"/>
            </a:pPr>
            <a:r>
              <a:rPr lang="en-US" sz="2000">
                <a:latin typeface="Calibri" charset="0"/>
                <a:cs typeface="ＭＳ Ｐゴシック" charset="0"/>
              </a:rPr>
              <a:t>Tornados</a:t>
            </a:r>
          </a:p>
          <a:p>
            <a:pPr defTabSz="457200" eaLnBrk="1" hangingPunct="1">
              <a:lnSpc>
                <a:spcPct val="160000"/>
              </a:lnSpc>
            </a:pPr>
            <a:r>
              <a:rPr lang="en-US" sz="1800">
                <a:latin typeface="Calibri" charset="0"/>
                <a:cs typeface="ＭＳ Ｐゴシック" charset="0"/>
              </a:rPr>
              <a:t>  </a:t>
            </a:r>
          </a:p>
        </p:txBody>
      </p:sp>
      <p:pic>
        <p:nvPicPr>
          <p:cNvPr id="11268" name="Picture 1028" descr="wright_sullivan"/>
          <p:cNvPicPr>
            <a:picLocks noChangeAspect="1" noChangeArrowheads="1"/>
          </p:cNvPicPr>
          <p:nvPr/>
        </p:nvPicPr>
        <p:blipFill>
          <a:blip r:embed="rId3">
            <a:extLst>
              <a:ext uri="{28A0092B-C50C-407E-A947-70E740481C1C}">
                <a14:useLocalDpi xmlns:a14="http://schemas.microsoft.com/office/drawing/2010/main" val="0"/>
              </a:ext>
            </a:extLst>
          </a:blip>
          <a:srcRect t="1054" r="36729"/>
          <a:stretch>
            <a:fillRect/>
          </a:stretch>
        </p:blipFill>
        <p:spPr bwMode="auto">
          <a:xfrm>
            <a:off x="609600" y="1447800"/>
            <a:ext cx="3600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030" descr="Storm_su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19600"/>
            <a:ext cx="447516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1031"/>
          <p:cNvSpPr>
            <a:spLocks noChangeArrowheads="1"/>
          </p:cNvSpPr>
          <p:nvPr/>
        </p:nvSpPr>
        <p:spPr bwMode="auto">
          <a:xfrm>
            <a:off x="7086600" y="5943600"/>
            <a:ext cx="1660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800">
                <a:latin typeface="Calibri" charset="0"/>
                <a:cs typeface="ＭＳ Ｐゴシック" charset="0"/>
              </a:rPr>
              <a:t>Image: NASA Earth Observatory</a:t>
            </a:r>
          </a:p>
        </p:txBody>
      </p:sp>
      <p:sp>
        <p:nvSpPr>
          <p:cNvPr id="11271" name="Rectangle 1032"/>
          <p:cNvSpPr>
            <a:spLocks noChangeArrowheads="1"/>
          </p:cNvSpPr>
          <p:nvPr/>
        </p:nvSpPr>
        <p:spPr bwMode="auto">
          <a:xfrm>
            <a:off x="2362200" y="6019800"/>
            <a:ext cx="12461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800">
                <a:latin typeface="Calibri" charset="0"/>
                <a:cs typeface="ＭＳ Ｐゴシック" charset="0"/>
              </a:rPr>
              <a:t>Wright &amp; Sullivan, 1980</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85800" y="0"/>
            <a:ext cx="7772400" cy="1143000"/>
          </a:xfrm>
        </p:spPr>
        <p:txBody>
          <a:bodyPr/>
          <a:lstStyle/>
          <a:p>
            <a:r>
              <a:rPr lang="en-US" sz="4000"/>
              <a:t>Records of coastal flooding</a:t>
            </a:r>
          </a:p>
        </p:txBody>
      </p:sp>
      <p:grpSp>
        <p:nvGrpSpPr>
          <p:cNvPr id="37891" name="Group 8"/>
          <p:cNvGrpSpPr>
            <a:grpSpLocks/>
          </p:cNvGrpSpPr>
          <p:nvPr/>
        </p:nvGrpSpPr>
        <p:grpSpPr bwMode="auto">
          <a:xfrm>
            <a:off x="1268413" y="3429000"/>
            <a:ext cx="6607175" cy="3136900"/>
            <a:chOff x="446" y="2159"/>
            <a:chExt cx="4162" cy="1976"/>
          </a:xfrm>
        </p:grpSpPr>
        <p:pic>
          <p:nvPicPr>
            <p:cNvPr id="37892" name="Picture 4" descr="s_shore_aerial"/>
            <p:cNvPicPr>
              <a:picLocks noChangeAspect="1" noChangeArrowheads="1"/>
            </p:cNvPicPr>
            <p:nvPr/>
          </p:nvPicPr>
          <p:blipFill>
            <a:blip r:embed="rId3">
              <a:extLst>
                <a:ext uri="{28A0092B-C50C-407E-A947-70E740481C1C}">
                  <a14:useLocalDpi xmlns:a14="http://schemas.microsoft.com/office/drawing/2010/main" val="0"/>
                </a:ext>
              </a:extLst>
            </a:blip>
            <a:srcRect r="10522"/>
            <a:stretch>
              <a:fillRect/>
            </a:stretch>
          </p:blipFill>
          <p:spPr bwMode="auto">
            <a:xfrm>
              <a:off x="446" y="2159"/>
              <a:ext cx="4162"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p:cNvSpPr>
              <a:spLocks noChangeArrowheads="1"/>
            </p:cNvSpPr>
            <p:nvPr/>
          </p:nvSpPr>
          <p:spPr bwMode="auto">
            <a:xfrm>
              <a:off x="2880" y="3888"/>
              <a:ext cx="15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chemeClr val="bg1"/>
                  </a:solidFill>
                  <a:latin typeface="Optima" charset="0"/>
                  <a:cs typeface="Arial" charset="0"/>
                </a:rPr>
                <a:t>Rhode Island South Shore (Google Earth)</a:t>
              </a:r>
              <a:endParaRPr lang="en-US" sz="1000">
                <a:solidFill>
                  <a:srgbClr val="66FFFF"/>
                </a:solidFill>
                <a:latin typeface="Optima" charset="0"/>
                <a:cs typeface="Arial" charset="0"/>
              </a:endParaRPr>
            </a:p>
          </p:txBody>
        </p:sp>
      </p:grpSp>
      <p:pic>
        <p:nvPicPr>
          <p:cNvPr id="37894" name="Picture 6" descr="v43n1-evans7en_5507"/>
          <p:cNvPicPr>
            <a:picLocks noChangeAspect="1" noChangeArrowheads="1"/>
          </p:cNvPicPr>
          <p:nvPr/>
        </p:nvPicPr>
        <p:blipFill>
          <a:blip r:embed="rId4">
            <a:extLst>
              <a:ext uri="{28A0092B-C50C-407E-A947-70E740481C1C}">
                <a14:useLocalDpi xmlns:a14="http://schemas.microsoft.com/office/drawing/2010/main" val="0"/>
              </a:ext>
            </a:extLst>
          </a:blip>
          <a:srcRect b="67340"/>
          <a:stretch>
            <a:fillRect/>
          </a:stretch>
        </p:blipFill>
        <p:spPr bwMode="auto">
          <a:xfrm>
            <a:off x="2757488" y="1066800"/>
            <a:ext cx="3586162"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9"/>
          <p:cNvSpPr>
            <a:spLocks noChangeArrowheads="1"/>
          </p:cNvSpPr>
          <p:nvPr/>
        </p:nvSpPr>
        <p:spPr bwMode="auto">
          <a:xfrm>
            <a:off x="4800600" y="2819400"/>
            <a:ext cx="1403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latin typeface="Arial" charset="0"/>
                <a:cs typeface="ＭＳ Ｐゴシック" charset="0"/>
              </a:rPr>
              <a:t>Barrier beach</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katrina_dauph_set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27955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dauphin_overw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43000"/>
            <a:ext cx="38862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eastbeach_19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724400"/>
            <a:ext cx="243205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7"/>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r>
              <a:rPr lang="en-US" sz="3600">
                <a:solidFill>
                  <a:schemeClr val="tx2"/>
                </a:solidFill>
                <a:latin typeface="Calibri" charset="0"/>
                <a:cs typeface="ＭＳ Ｐゴシック" charset="0"/>
              </a:rPr>
              <a:t>Overwash of barrier beaches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6" name="Picture 2" descr="WeekapaugBefore.jpg                                            00073E76Macintosh HD                   C075CDF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3350"/>
            <a:ext cx="525780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WeekapaugAfter.jpg                                             00073E76Macintosh HD                   C075CD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30575"/>
            <a:ext cx="4953000" cy="3375025"/>
          </a:xfrm>
          <a:prstGeom prst="rect">
            <a:avLst/>
          </a:prstGeom>
          <a:noFill/>
          <a:extLst>
            <a:ext uri="{909E8E84-426E-40dd-AFC4-6F175D3DCCD1}">
              <a14:hiddenFill xmlns:a14="http://schemas.microsoft.com/office/drawing/2010/main">
                <a:solidFill>
                  <a:srgbClr val="FFFFFF"/>
                </a:solidFill>
              </a14:hiddenFill>
            </a:ext>
          </a:extLst>
        </p:spPr>
      </p:pic>
      <p:sp>
        <p:nvSpPr>
          <p:cNvPr id="41988" name="AutoShape 4"/>
          <p:cNvSpPr>
            <a:spLocks noChangeArrowheads="1"/>
          </p:cNvSpPr>
          <p:nvPr/>
        </p:nvSpPr>
        <p:spPr bwMode="auto">
          <a:xfrm>
            <a:off x="3276600" y="2362200"/>
            <a:ext cx="228600" cy="2819400"/>
          </a:xfrm>
          <a:prstGeom prst="upDownArrow">
            <a:avLst>
              <a:gd name="adj1" fmla="val 50000"/>
              <a:gd name="adj2" fmla="val 246667"/>
            </a:avLst>
          </a:prstGeom>
          <a:solidFill>
            <a:srgbClr val="FA2B33"/>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Text Box 5"/>
          <p:cNvSpPr txBox="1">
            <a:spLocks noChangeArrowheads="1"/>
          </p:cNvSpPr>
          <p:nvPr/>
        </p:nvSpPr>
        <p:spPr bwMode="auto">
          <a:xfrm>
            <a:off x="609600" y="1752600"/>
            <a:ext cx="104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chemeClr val="accent1"/>
                </a:solidFill>
              </a:rPr>
              <a:t>Before</a:t>
            </a:r>
            <a:endParaRPr lang="en-US" b="1"/>
          </a:p>
        </p:txBody>
      </p:sp>
      <p:sp>
        <p:nvSpPr>
          <p:cNvPr id="41990" name="Text Box 6"/>
          <p:cNvSpPr txBox="1">
            <a:spLocks noChangeArrowheads="1"/>
          </p:cNvSpPr>
          <p:nvPr/>
        </p:nvSpPr>
        <p:spPr bwMode="auto">
          <a:xfrm>
            <a:off x="1636713" y="4953000"/>
            <a:ext cx="877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chemeClr val="accent1"/>
                </a:solidFill>
              </a:rPr>
              <a:t>After</a:t>
            </a:r>
            <a:endParaRPr lang="en-US" b="1"/>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172200" y="6248400"/>
            <a:ext cx="1993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1000" i="1">
                <a:solidFill>
                  <a:srgbClr val="333333"/>
                </a:solidFill>
                <a:latin typeface="Helvetica" charset="0"/>
                <a:cs typeface="ＭＳ Ｐゴシック" charset="0"/>
              </a:rPr>
              <a:t>LSU Paleotempestology Group  </a:t>
            </a:r>
            <a:endParaRPr lang="en-US" sz="1000">
              <a:solidFill>
                <a:srgbClr val="333333"/>
              </a:solidFill>
              <a:latin typeface="Helvetica" charset="0"/>
              <a:cs typeface="ＭＳ Ｐゴシック" charset="0"/>
            </a:endParaRPr>
          </a:p>
        </p:txBody>
      </p:sp>
      <p:sp>
        <p:nvSpPr>
          <p:cNvPr id="15363" name="Rectangle 3"/>
          <p:cNvSpPr>
            <a:spLocks noGrp="1" noChangeArrowheads="1"/>
          </p:cNvSpPr>
          <p:nvPr>
            <p:ph type="title" idx="4294967295"/>
          </p:nvPr>
        </p:nvSpPr>
        <p:spPr>
          <a:xfrm>
            <a:off x="685800" y="0"/>
            <a:ext cx="7772400" cy="1143000"/>
          </a:xfrm>
          <a:noFill/>
        </p:spPr>
        <p:txBody>
          <a:bodyPr/>
          <a:lstStyle/>
          <a:p>
            <a:r>
              <a:rPr lang="en-US">
                <a:latin typeface="Arial" charset="0"/>
              </a:rPr>
              <a:t>Overwash of barrier beaches</a:t>
            </a:r>
          </a:p>
        </p:txBody>
      </p:sp>
      <p:pic>
        <p:nvPicPr>
          <p:cNvPr id="15364" name="Picture 4" descr="overw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295400"/>
            <a:ext cx="73914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SC00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73138"/>
            <a:ext cx="368935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DSC00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127125"/>
            <a:ext cx="3276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DSC002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716338"/>
            <a:ext cx="38862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838200" y="1066800"/>
            <a:ext cx="145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000" i="1">
                <a:latin typeface="Arial" charset="0"/>
                <a:cs typeface="ＭＳ Ｐゴシック" charset="0"/>
              </a:rPr>
              <a:t>Fixed piston push core</a:t>
            </a:r>
          </a:p>
        </p:txBody>
      </p:sp>
      <p:sp>
        <p:nvSpPr>
          <p:cNvPr id="17414" name="Text Box 6"/>
          <p:cNvSpPr txBox="1">
            <a:spLocks noChangeArrowheads="1"/>
          </p:cNvSpPr>
          <p:nvPr/>
        </p:nvSpPr>
        <p:spPr bwMode="auto">
          <a:xfrm>
            <a:off x="6705600" y="3184525"/>
            <a:ext cx="1049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000" i="1">
                <a:solidFill>
                  <a:schemeClr val="bg1"/>
                </a:solidFill>
                <a:latin typeface="Arial" charset="0"/>
                <a:cs typeface="ＭＳ Ｐゴシック" charset="0"/>
              </a:rPr>
              <a:t>Coring platform</a:t>
            </a:r>
          </a:p>
        </p:txBody>
      </p:sp>
      <p:sp>
        <p:nvSpPr>
          <p:cNvPr id="17415" name="Text Box 7"/>
          <p:cNvSpPr txBox="1">
            <a:spLocks noChangeArrowheads="1"/>
          </p:cNvSpPr>
          <p:nvPr/>
        </p:nvSpPr>
        <p:spPr bwMode="auto">
          <a:xfrm>
            <a:off x="5638800" y="6324600"/>
            <a:ext cx="2451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000" i="1">
                <a:solidFill>
                  <a:schemeClr val="bg1"/>
                </a:solidFill>
                <a:latin typeface="Arial" charset="0"/>
                <a:cs typeface="ＭＳ Ｐゴシック" charset="0"/>
              </a:rPr>
              <a:t>Geologists excited to find storm deposits</a:t>
            </a:r>
          </a:p>
        </p:txBody>
      </p:sp>
      <p:sp>
        <p:nvSpPr>
          <p:cNvPr id="17416" name="Rectangle 8"/>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r>
              <a:rPr lang="en-US" sz="3600">
                <a:solidFill>
                  <a:schemeClr val="tx2"/>
                </a:solidFill>
                <a:latin typeface="Calibri" charset="0"/>
                <a:cs typeface="ＭＳ Ｐゴシック" charset="0"/>
              </a:rPr>
              <a:t>Shallow Water Coring</a:t>
            </a:r>
          </a:p>
        </p:txBody>
      </p:sp>
      <p:pic>
        <p:nvPicPr>
          <p:cNvPr id="17417" name="Picture 9" descr="DE_marshc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9624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10"/>
          <p:cNvSpPr txBox="1">
            <a:spLocks noChangeArrowheads="1"/>
          </p:cNvSpPr>
          <p:nvPr/>
        </p:nvSpPr>
        <p:spPr bwMode="auto">
          <a:xfrm>
            <a:off x="885825" y="4098925"/>
            <a:ext cx="147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000" i="1">
                <a:latin typeface="Arial" charset="0"/>
                <a:cs typeface="ＭＳ Ｐゴシック" charset="0"/>
              </a:rPr>
              <a:t>Hammer core in marsh</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r>
              <a:rPr lang="en-US" sz="3600">
                <a:solidFill>
                  <a:schemeClr val="tx2"/>
                </a:solidFill>
                <a:latin typeface="Calibri" charset="0"/>
                <a:cs typeface="ＭＳ Ｐゴシック" charset="0"/>
              </a:rPr>
              <a:t>Identification of storm deposits</a:t>
            </a:r>
          </a:p>
        </p:txBody>
      </p:sp>
      <p:grpSp>
        <p:nvGrpSpPr>
          <p:cNvPr id="19459" name="Group 6"/>
          <p:cNvGrpSpPr>
            <a:grpSpLocks/>
          </p:cNvGrpSpPr>
          <p:nvPr/>
        </p:nvGrpSpPr>
        <p:grpSpPr bwMode="auto">
          <a:xfrm>
            <a:off x="1671638" y="1371600"/>
            <a:ext cx="7061200" cy="5124450"/>
            <a:chOff x="1053" y="864"/>
            <a:chExt cx="4448" cy="3228"/>
          </a:xfrm>
        </p:grpSpPr>
        <p:sp>
          <p:nvSpPr>
            <p:cNvPr id="19460" name="Text Box 7"/>
            <p:cNvSpPr txBox="1">
              <a:spLocks noChangeArrowheads="1"/>
            </p:cNvSpPr>
            <p:nvPr/>
          </p:nvSpPr>
          <p:spPr bwMode="auto">
            <a:xfrm rot="-5400000">
              <a:off x="439" y="2217"/>
              <a:ext cx="14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Arial" charset="0"/>
                  <a:cs typeface="ＭＳ Ｐゴシック" charset="0"/>
                </a:rPr>
                <a:t>Depth below seafloor (cm)</a:t>
              </a:r>
            </a:p>
          </p:txBody>
        </p:sp>
        <p:sp>
          <p:nvSpPr>
            <p:cNvPr id="19461" name="Text Box 8"/>
            <p:cNvSpPr txBox="1">
              <a:spLocks noChangeArrowheads="1"/>
            </p:cNvSpPr>
            <p:nvPr/>
          </p:nvSpPr>
          <p:spPr bwMode="auto">
            <a:xfrm>
              <a:off x="2642" y="2746"/>
              <a:ext cx="63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Arial" charset="0"/>
                  <a:cs typeface="ＭＳ Ｐゴシック" charset="0"/>
                </a:rPr>
                <a:t>laminated </a:t>
              </a:r>
            </a:p>
            <a:p>
              <a:pPr eaLnBrk="1" hangingPunct="1"/>
              <a:r>
                <a:rPr lang="en-US" sz="1400">
                  <a:latin typeface="Arial" charset="0"/>
                  <a:cs typeface="ＭＳ Ｐゴシック" charset="0"/>
                </a:rPr>
                <a:t>sands</a:t>
              </a:r>
            </a:p>
          </p:txBody>
        </p:sp>
        <p:grpSp>
          <p:nvGrpSpPr>
            <p:cNvPr id="19462" name="Group 9"/>
            <p:cNvGrpSpPr>
              <a:grpSpLocks noChangeAspect="1"/>
            </p:cNvGrpSpPr>
            <p:nvPr/>
          </p:nvGrpSpPr>
          <p:grpSpPr bwMode="auto">
            <a:xfrm>
              <a:off x="1296" y="960"/>
              <a:ext cx="2637" cy="3132"/>
              <a:chOff x="1056" y="565"/>
              <a:chExt cx="3072" cy="3648"/>
            </a:xfrm>
          </p:grpSpPr>
          <p:pic>
            <p:nvPicPr>
              <p:cNvPr id="19463" name="Picture 10" descr="Page #1"/>
              <p:cNvPicPr>
                <a:picLocks noChangeAspect="1" noChangeArrowheads="1"/>
              </p:cNvPicPr>
              <p:nvPr/>
            </p:nvPicPr>
            <p:blipFill>
              <a:blip r:embed="rId3">
                <a:extLst>
                  <a:ext uri="{28A0092B-C50C-407E-A947-70E740481C1C}">
                    <a14:useLocalDpi xmlns:a14="http://schemas.microsoft.com/office/drawing/2010/main" val="0"/>
                  </a:ext>
                </a:extLst>
              </a:blip>
              <a:srcRect l="6749" r="62959" b="77705"/>
              <a:stretch>
                <a:fillRect/>
              </a:stretch>
            </p:blipFill>
            <p:spPr bwMode="auto">
              <a:xfrm>
                <a:off x="1056" y="565"/>
                <a:ext cx="1110"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descr="Marsh_depos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 y="694"/>
                <a:ext cx="414" cy="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descr="pond_deposi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720"/>
                <a:ext cx="624" cy="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6" name="AutoShape 13"/>
            <p:cNvSpPr>
              <a:spLocks/>
            </p:cNvSpPr>
            <p:nvPr/>
          </p:nvSpPr>
          <p:spPr bwMode="auto">
            <a:xfrm>
              <a:off x="3264" y="2592"/>
              <a:ext cx="48" cy="912"/>
            </a:xfrm>
            <a:prstGeom prst="leftBrace">
              <a:avLst>
                <a:gd name="adj1" fmla="val 158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latin typeface="Calibri" charset="0"/>
                <a:cs typeface="ＭＳ Ｐゴシック" charset="0"/>
              </a:endParaRPr>
            </a:p>
          </p:txBody>
        </p:sp>
        <p:sp>
          <p:nvSpPr>
            <p:cNvPr id="19467" name="AutoShape 14"/>
            <p:cNvSpPr>
              <a:spLocks/>
            </p:cNvSpPr>
            <p:nvPr/>
          </p:nvSpPr>
          <p:spPr bwMode="auto">
            <a:xfrm>
              <a:off x="2544" y="2160"/>
              <a:ext cx="96" cy="1392"/>
            </a:xfrm>
            <a:prstGeom prst="rightBrace">
              <a:avLst>
                <a:gd name="adj1" fmla="val 1208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eaLnBrk="1" hangingPunct="1"/>
              <a:endParaRPr lang="en-US" sz="1800">
                <a:latin typeface="Calibri" charset="0"/>
                <a:cs typeface="ＭＳ Ｐゴシック" charset="0"/>
              </a:endParaRPr>
            </a:p>
          </p:txBody>
        </p:sp>
        <p:sp>
          <p:nvSpPr>
            <p:cNvPr id="19468" name="Text Box 15"/>
            <p:cNvSpPr txBox="1">
              <a:spLocks noChangeArrowheads="1"/>
            </p:cNvSpPr>
            <p:nvPr/>
          </p:nvSpPr>
          <p:spPr bwMode="auto">
            <a:xfrm>
              <a:off x="4224" y="1824"/>
              <a:ext cx="127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Arial" charset="0"/>
                  <a:cs typeface="ＭＳ Ｐゴシック" charset="0"/>
                </a:rPr>
                <a:t>lagoon mud (silt &amp; clay)</a:t>
              </a:r>
            </a:p>
          </p:txBody>
        </p:sp>
        <p:sp>
          <p:nvSpPr>
            <p:cNvPr id="19469" name="Line 16"/>
            <p:cNvSpPr>
              <a:spLocks noChangeShapeType="1"/>
            </p:cNvSpPr>
            <p:nvPr/>
          </p:nvSpPr>
          <p:spPr bwMode="auto">
            <a:xfrm flipH="1" flipV="1">
              <a:off x="3936" y="1824"/>
              <a:ext cx="33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0" name="Line 17"/>
            <p:cNvSpPr>
              <a:spLocks noChangeShapeType="1"/>
            </p:cNvSpPr>
            <p:nvPr/>
          </p:nvSpPr>
          <p:spPr bwMode="auto">
            <a:xfrm flipH="1">
              <a:off x="3984" y="2016"/>
              <a:ext cx="384" cy="16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1" name="Text Box 18"/>
            <p:cNvSpPr txBox="1">
              <a:spLocks noChangeArrowheads="1"/>
            </p:cNvSpPr>
            <p:nvPr/>
          </p:nvSpPr>
          <p:spPr bwMode="auto">
            <a:xfrm>
              <a:off x="2160" y="1344"/>
              <a:ext cx="42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solidFill>
                    <a:schemeClr val="bg1"/>
                  </a:solidFill>
                  <a:latin typeface="Arial" charset="0"/>
                  <a:cs typeface="ＭＳ Ｐゴシック" charset="0"/>
                </a:rPr>
                <a:t>Marsh</a:t>
              </a:r>
            </a:p>
            <a:p>
              <a:pPr eaLnBrk="1" hangingPunct="1"/>
              <a:r>
                <a:rPr lang="en-US" sz="1400">
                  <a:solidFill>
                    <a:schemeClr val="bg1"/>
                  </a:solidFill>
                  <a:latin typeface="Arial" charset="0"/>
                  <a:cs typeface="ＭＳ Ｐゴシック" charset="0"/>
                </a:rPr>
                <a:t>Peat</a:t>
              </a:r>
            </a:p>
          </p:txBody>
        </p:sp>
        <p:sp>
          <p:nvSpPr>
            <p:cNvPr id="19472" name="Text Box 19"/>
            <p:cNvSpPr txBox="1">
              <a:spLocks noChangeArrowheads="1"/>
            </p:cNvSpPr>
            <p:nvPr/>
          </p:nvSpPr>
          <p:spPr bwMode="auto">
            <a:xfrm>
              <a:off x="2154" y="3662"/>
              <a:ext cx="42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solidFill>
                    <a:schemeClr val="bg1"/>
                  </a:solidFill>
                  <a:latin typeface="Arial" charset="0"/>
                  <a:cs typeface="ＭＳ Ｐゴシック" charset="0"/>
                </a:rPr>
                <a:t>Marsh</a:t>
              </a:r>
            </a:p>
            <a:p>
              <a:pPr eaLnBrk="1" hangingPunct="1"/>
              <a:r>
                <a:rPr lang="en-US" sz="1400">
                  <a:solidFill>
                    <a:schemeClr val="bg1"/>
                  </a:solidFill>
                  <a:latin typeface="Arial" charset="0"/>
                  <a:cs typeface="ＭＳ Ｐゴシック" charset="0"/>
                </a:rPr>
                <a:t>Peat</a:t>
              </a:r>
            </a:p>
          </p:txBody>
        </p:sp>
        <p:sp>
          <p:nvSpPr>
            <p:cNvPr id="19473" name="Text Box 20"/>
            <p:cNvSpPr txBox="1">
              <a:spLocks noChangeArrowheads="1"/>
            </p:cNvSpPr>
            <p:nvPr/>
          </p:nvSpPr>
          <p:spPr bwMode="auto">
            <a:xfrm>
              <a:off x="2016" y="864"/>
              <a:ext cx="6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Arial" charset="0"/>
                  <a:cs typeface="ＭＳ Ｐゴシック" charset="0"/>
                </a:rPr>
                <a:t>Marsh Core</a:t>
              </a:r>
            </a:p>
          </p:txBody>
        </p:sp>
        <p:sp>
          <p:nvSpPr>
            <p:cNvPr id="19474" name="Text Box 21"/>
            <p:cNvSpPr txBox="1">
              <a:spLocks noChangeArrowheads="1"/>
            </p:cNvSpPr>
            <p:nvPr/>
          </p:nvSpPr>
          <p:spPr bwMode="auto">
            <a:xfrm>
              <a:off x="3312" y="864"/>
              <a:ext cx="6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400">
                  <a:latin typeface="Arial" charset="0"/>
                  <a:cs typeface="ＭＳ Ｐゴシック" charset="0"/>
                </a:rPr>
                <a:t>Pond Core</a:t>
              </a: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304800" y="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a:solidFill>
                  <a:schemeClr val="tx2"/>
                </a:solidFill>
                <a:latin typeface="Arial" charset="0"/>
                <a:cs typeface="ＭＳ Ｐゴシック" charset="0"/>
              </a:rPr>
              <a:t>Sedimentary record of hurricane strikes</a:t>
            </a:r>
          </a:p>
        </p:txBody>
      </p:sp>
      <p:grpSp>
        <p:nvGrpSpPr>
          <p:cNvPr id="39939" name="Group 17"/>
          <p:cNvGrpSpPr>
            <a:grpSpLocks noChangeAspect="1"/>
          </p:cNvGrpSpPr>
          <p:nvPr/>
        </p:nvGrpSpPr>
        <p:grpSpPr bwMode="auto">
          <a:xfrm>
            <a:off x="152400" y="1042988"/>
            <a:ext cx="5181600" cy="3605212"/>
            <a:chOff x="312" y="574"/>
            <a:chExt cx="5136" cy="3567"/>
          </a:xfrm>
        </p:grpSpPr>
        <p:pic>
          <p:nvPicPr>
            <p:cNvPr id="39940" name="Picture 2" descr="QP-19_all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574"/>
              <a:ext cx="5136" cy="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1" name="Group 4"/>
            <p:cNvGrpSpPr>
              <a:grpSpLocks/>
            </p:cNvGrpSpPr>
            <p:nvPr/>
          </p:nvGrpSpPr>
          <p:grpSpPr bwMode="auto">
            <a:xfrm>
              <a:off x="952" y="924"/>
              <a:ext cx="4493" cy="2803"/>
              <a:chOff x="952" y="924"/>
              <a:chExt cx="4493" cy="2803"/>
            </a:xfrm>
          </p:grpSpPr>
          <p:sp>
            <p:nvSpPr>
              <p:cNvPr id="39942" name="Rectangle 5"/>
              <p:cNvSpPr>
                <a:spLocks noChangeArrowheads="1"/>
              </p:cNvSpPr>
              <p:nvPr/>
            </p:nvSpPr>
            <p:spPr bwMode="auto">
              <a:xfrm>
                <a:off x="952" y="1513"/>
                <a:ext cx="4493" cy="51"/>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3" name="Rectangle 6"/>
              <p:cNvSpPr>
                <a:spLocks noChangeArrowheads="1"/>
              </p:cNvSpPr>
              <p:nvPr/>
            </p:nvSpPr>
            <p:spPr bwMode="auto">
              <a:xfrm>
                <a:off x="952" y="996"/>
                <a:ext cx="4493" cy="65"/>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4" name="Rectangle 7"/>
              <p:cNvSpPr>
                <a:spLocks noChangeArrowheads="1"/>
              </p:cNvSpPr>
              <p:nvPr/>
            </p:nvSpPr>
            <p:spPr bwMode="auto">
              <a:xfrm>
                <a:off x="952" y="1104"/>
                <a:ext cx="4493" cy="57"/>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5" name="Rectangle 8"/>
              <p:cNvSpPr>
                <a:spLocks noChangeArrowheads="1"/>
              </p:cNvSpPr>
              <p:nvPr/>
            </p:nvSpPr>
            <p:spPr bwMode="auto">
              <a:xfrm>
                <a:off x="952" y="2108"/>
                <a:ext cx="4493" cy="148"/>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6" name="Rectangle 9"/>
              <p:cNvSpPr>
                <a:spLocks noChangeArrowheads="1"/>
              </p:cNvSpPr>
              <p:nvPr/>
            </p:nvSpPr>
            <p:spPr bwMode="auto">
              <a:xfrm>
                <a:off x="952" y="2523"/>
                <a:ext cx="4493" cy="61"/>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7" name="Rectangle 10"/>
              <p:cNvSpPr>
                <a:spLocks noChangeArrowheads="1"/>
              </p:cNvSpPr>
              <p:nvPr/>
            </p:nvSpPr>
            <p:spPr bwMode="auto">
              <a:xfrm>
                <a:off x="952" y="2810"/>
                <a:ext cx="4493" cy="90"/>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8" name="Rectangle 11"/>
              <p:cNvSpPr>
                <a:spLocks noChangeArrowheads="1"/>
              </p:cNvSpPr>
              <p:nvPr/>
            </p:nvSpPr>
            <p:spPr bwMode="auto">
              <a:xfrm>
                <a:off x="952" y="3024"/>
                <a:ext cx="4493" cy="79"/>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49" name="Rectangle 12"/>
              <p:cNvSpPr>
                <a:spLocks noChangeArrowheads="1"/>
              </p:cNvSpPr>
              <p:nvPr/>
            </p:nvSpPr>
            <p:spPr bwMode="auto">
              <a:xfrm>
                <a:off x="952" y="3456"/>
                <a:ext cx="4493" cy="101"/>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50" name="Rectangle 13"/>
              <p:cNvSpPr>
                <a:spLocks noChangeArrowheads="1"/>
              </p:cNvSpPr>
              <p:nvPr/>
            </p:nvSpPr>
            <p:spPr bwMode="auto">
              <a:xfrm>
                <a:off x="952" y="3648"/>
                <a:ext cx="4493" cy="79"/>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51" name="Rectangle 14"/>
              <p:cNvSpPr>
                <a:spLocks noChangeArrowheads="1"/>
              </p:cNvSpPr>
              <p:nvPr/>
            </p:nvSpPr>
            <p:spPr bwMode="auto">
              <a:xfrm>
                <a:off x="952" y="1598"/>
                <a:ext cx="4493" cy="57"/>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52" name="Rectangle 15"/>
              <p:cNvSpPr>
                <a:spLocks noChangeArrowheads="1"/>
              </p:cNvSpPr>
              <p:nvPr/>
            </p:nvSpPr>
            <p:spPr bwMode="auto">
              <a:xfrm>
                <a:off x="952" y="924"/>
                <a:ext cx="4493" cy="29"/>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sp>
            <p:nvSpPr>
              <p:cNvPr id="39953" name="Rectangle 16"/>
              <p:cNvSpPr>
                <a:spLocks noChangeArrowheads="1"/>
              </p:cNvSpPr>
              <p:nvPr/>
            </p:nvSpPr>
            <p:spPr bwMode="auto">
              <a:xfrm>
                <a:off x="952" y="2407"/>
                <a:ext cx="4493" cy="50"/>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Arial" charset="0"/>
                  <a:cs typeface="ＭＳ Ｐゴシック" charset="0"/>
                </a:endParaRPr>
              </a:p>
            </p:txBody>
          </p:sp>
        </p:grpSp>
      </p:grpSp>
      <p:sp>
        <p:nvSpPr>
          <p:cNvPr id="39954" name="Rectangle 19"/>
          <p:cNvSpPr>
            <a:spLocks noChangeArrowheads="1"/>
          </p:cNvSpPr>
          <p:nvPr/>
        </p:nvSpPr>
        <p:spPr bwMode="auto">
          <a:xfrm>
            <a:off x="5715000" y="1828800"/>
            <a:ext cx="320040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220663" indent="-220663" eaLnBrk="1" hangingPunct="1">
              <a:spcBef>
                <a:spcPct val="20000"/>
              </a:spcBef>
            </a:pPr>
            <a:r>
              <a:rPr lang="en-US" sz="1600">
                <a:latin typeface="Arial" charset="0"/>
                <a:cs typeface="ＭＳ Ｐゴシック" charset="0"/>
              </a:rPr>
              <a:t>1. Overwash layers identified</a:t>
            </a:r>
            <a:endParaRPr lang="en-US" sz="1200">
              <a:latin typeface="Arial" charset="0"/>
              <a:cs typeface="ＭＳ Ｐゴシック" charset="0"/>
            </a:endParaRPr>
          </a:p>
          <a:p>
            <a:pPr marL="620713" lvl="1" indent="-285750" eaLnBrk="1" hangingPunct="1">
              <a:spcBef>
                <a:spcPct val="20000"/>
              </a:spcBef>
            </a:pPr>
            <a:r>
              <a:rPr lang="en-US" sz="1200">
                <a:latin typeface="Arial" charset="0"/>
                <a:cs typeface="ＭＳ Ｐゴシック" charset="0"/>
              </a:rPr>
              <a:t>physical properties (density, color)</a:t>
            </a:r>
          </a:p>
          <a:p>
            <a:pPr marL="620713" lvl="1" indent="-285750" eaLnBrk="1" hangingPunct="1">
              <a:spcBef>
                <a:spcPct val="20000"/>
              </a:spcBef>
            </a:pPr>
            <a:r>
              <a:rPr lang="en-US" sz="1200">
                <a:latin typeface="Arial" charset="0"/>
                <a:cs typeface="ＭＳ Ｐゴシック" charset="0"/>
              </a:rPr>
              <a:t>grain size</a:t>
            </a:r>
          </a:p>
          <a:p>
            <a:pPr marL="620713" lvl="1" indent="-285750" eaLnBrk="1" hangingPunct="1">
              <a:spcBef>
                <a:spcPct val="20000"/>
              </a:spcBef>
            </a:pPr>
            <a:r>
              <a:rPr lang="en-US" sz="1200">
                <a:latin typeface="Arial" charset="0"/>
                <a:cs typeface="ＭＳ Ｐゴシック" charset="0"/>
              </a:rPr>
              <a:t>organic carbon content</a:t>
            </a:r>
          </a:p>
          <a:p>
            <a:pPr marL="620713" lvl="1" indent="-285750" eaLnBrk="1" hangingPunct="1">
              <a:spcBef>
                <a:spcPct val="20000"/>
              </a:spcBef>
            </a:pPr>
            <a:r>
              <a:rPr lang="en-US" sz="1200">
                <a:latin typeface="Arial" charset="0"/>
                <a:cs typeface="ＭＳ Ｐゴシック" charset="0"/>
              </a:rPr>
              <a:t>microfossils</a:t>
            </a:r>
          </a:p>
          <a:p>
            <a:pPr marL="620713" lvl="1" indent="-285750" eaLnBrk="1" hangingPunct="1">
              <a:spcBef>
                <a:spcPct val="20000"/>
              </a:spcBef>
            </a:pPr>
            <a:endParaRPr lang="en-US" sz="1200">
              <a:latin typeface="Arial" charset="0"/>
              <a:cs typeface="ＭＳ Ｐゴシック" charset="0"/>
            </a:endParaRPr>
          </a:p>
          <a:p>
            <a:pPr marL="220663" indent="-220663" eaLnBrk="1" hangingPunct="1">
              <a:spcBef>
                <a:spcPct val="20000"/>
              </a:spcBef>
            </a:pPr>
            <a:r>
              <a:rPr lang="en-US" sz="1600">
                <a:latin typeface="Arial" charset="0"/>
                <a:cs typeface="ＭＳ Ｐゴシック" charset="0"/>
              </a:rPr>
              <a:t>2. Layers correlated between cores</a:t>
            </a:r>
          </a:p>
          <a:p>
            <a:pPr marL="220663" indent="-220663" eaLnBrk="1" hangingPunct="1">
              <a:spcBef>
                <a:spcPct val="20000"/>
              </a:spcBef>
            </a:pPr>
            <a:endParaRPr lang="en-US" sz="1600">
              <a:latin typeface="Arial" charset="0"/>
              <a:cs typeface="ＭＳ Ｐゴシック" charset="0"/>
            </a:endParaRPr>
          </a:p>
          <a:p>
            <a:pPr marL="220663" indent="-220663" eaLnBrk="1" hangingPunct="1">
              <a:spcBef>
                <a:spcPct val="20000"/>
              </a:spcBef>
            </a:pPr>
            <a:r>
              <a:rPr lang="en-US" sz="1600">
                <a:latin typeface="Arial" charset="0"/>
                <a:cs typeface="ＭＳ Ｐゴシック" charset="0"/>
              </a:rPr>
              <a:t>3. Sediments are dated</a:t>
            </a:r>
          </a:p>
          <a:p>
            <a:pPr marL="620713" lvl="1" indent="-285750" eaLnBrk="1" hangingPunct="1">
              <a:spcBef>
                <a:spcPct val="20000"/>
              </a:spcBef>
            </a:pPr>
            <a:r>
              <a:rPr lang="en-US" sz="1200">
                <a:latin typeface="Arial" charset="0"/>
                <a:cs typeface="ＭＳ Ｐゴシック" charset="0"/>
              </a:rPr>
              <a:t>radiocarbon</a:t>
            </a:r>
          </a:p>
          <a:p>
            <a:pPr marL="620713" lvl="1" indent="-285750" eaLnBrk="1" hangingPunct="1">
              <a:spcBef>
                <a:spcPct val="20000"/>
              </a:spcBef>
            </a:pPr>
            <a:r>
              <a:rPr lang="en-US" sz="1200">
                <a:latin typeface="Arial" charset="0"/>
                <a:cs typeface="ＭＳ Ｐゴシック" charset="0"/>
              </a:rPr>
              <a:t>210Pb, 137Cs</a:t>
            </a:r>
          </a:p>
          <a:p>
            <a:pPr marL="620713" lvl="1" indent="-285750" eaLnBrk="1" hangingPunct="1">
              <a:spcBef>
                <a:spcPct val="20000"/>
              </a:spcBef>
            </a:pPr>
            <a:endParaRPr lang="en-US" sz="1400">
              <a:latin typeface="Arial" charset="0"/>
              <a:cs typeface="ＭＳ Ｐゴシック" charset="0"/>
            </a:endParaRPr>
          </a:p>
          <a:p>
            <a:pPr marL="220663" indent="-220663" eaLnBrk="1" hangingPunct="1">
              <a:spcBef>
                <a:spcPct val="20000"/>
              </a:spcBef>
            </a:pPr>
            <a:r>
              <a:rPr lang="en-US" sz="1600">
                <a:latin typeface="Arial" charset="0"/>
                <a:cs typeface="ＭＳ Ｐゴシック" charset="0"/>
              </a:rPr>
              <a:t>4. Record compared to period of instrumental and historical overlap</a:t>
            </a:r>
            <a:endParaRPr lang="en-US" sz="1400">
              <a:latin typeface="Arial" charset="0"/>
              <a:cs typeface="ＭＳ Ｐゴシック" charset="0"/>
            </a:endParaRPr>
          </a:p>
          <a:p>
            <a:pPr marL="220663" indent="-220663" eaLnBrk="1" hangingPunct="1">
              <a:spcBef>
                <a:spcPct val="20000"/>
              </a:spcBef>
            </a:pPr>
            <a:endParaRPr lang="en-US" sz="1400">
              <a:latin typeface="Arial" charset="0"/>
              <a:cs typeface="ＭＳ Ｐゴシック" charset="0"/>
            </a:endParaRPr>
          </a:p>
          <a:p>
            <a:pPr marL="955675" lvl="2" indent="-220663" eaLnBrk="1" hangingPunct="1">
              <a:spcBef>
                <a:spcPct val="20000"/>
              </a:spcBef>
              <a:buFontTx/>
              <a:buChar char="•"/>
            </a:pPr>
            <a:endParaRPr lang="en-US">
              <a:latin typeface="Arial" charset="0"/>
              <a:cs typeface="ＭＳ Ｐゴシック" charset="0"/>
            </a:endParaRPr>
          </a:p>
          <a:p>
            <a:pPr marL="955675" lvl="2" indent="-220663" eaLnBrk="1" hangingPunct="1">
              <a:spcBef>
                <a:spcPct val="20000"/>
              </a:spcBef>
              <a:buFontTx/>
              <a:buChar char="•"/>
            </a:pPr>
            <a:endParaRPr lang="en-US">
              <a:latin typeface="Arial" charset="0"/>
              <a:cs typeface="ＭＳ Ｐゴシック" charset="0"/>
            </a:endParaRPr>
          </a:p>
          <a:p>
            <a:pPr marL="620713" lvl="1" indent="-285750" eaLnBrk="1" hangingPunct="1">
              <a:spcBef>
                <a:spcPct val="20000"/>
              </a:spcBef>
              <a:buFontTx/>
              <a:buChar char="–"/>
            </a:pPr>
            <a:endParaRPr lang="en-US" sz="2800">
              <a:latin typeface="Arial" charset="0"/>
              <a:cs typeface="ＭＳ Ｐゴシック" charset="0"/>
            </a:endParaRPr>
          </a:p>
        </p:txBody>
      </p:sp>
      <p:pic>
        <p:nvPicPr>
          <p:cNvPr id="39955" name="Picture 20" descr="Donnelly_LPG_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41838"/>
            <a:ext cx="48768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6" name="Rectangle 21"/>
          <p:cNvSpPr>
            <a:spLocks noChangeArrowheads="1"/>
          </p:cNvSpPr>
          <p:nvPr/>
        </p:nvSpPr>
        <p:spPr bwMode="auto">
          <a:xfrm>
            <a:off x="3802063" y="6477000"/>
            <a:ext cx="15478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charset="0"/>
                <a:cs typeface="ＭＳ Ｐゴシック" charset="0"/>
              </a:rPr>
              <a:t>Donnelly and Woodruff (2007)</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Mann_09_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1066800"/>
            <a:ext cx="56292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8"/>
          <p:cNvSpPr>
            <a:spLocks noChangeArrowheads="1"/>
          </p:cNvSpPr>
          <p:nvPr/>
        </p:nvSpPr>
        <p:spPr bwMode="auto">
          <a:xfrm>
            <a:off x="609600" y="298450"/>
            <a:ext cx="600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1800">
                <a:latin typeface="Calibri" charset="0"/>
                <a:cs typeface="ＭＳ Ｐゴシック" charset="0"/>
              </a:rPr>
              <a:t>Atlantic hurricanes and climate over the past 1,500 years </a:t>
            </a:r>
          </a:p>
        </p:txBody>
      </p:sp>
      <p:sp>
        <p:nvSpPr>
          <p:cNvPr id="21508" name="Rectangle 9"/>
          <p:cNvSpPr>
            <a:spLocks noChangeArrowheads="1"/>
          </p:cNvSpPr>
          <p:nvPr/>
        </p:nvSpPr>
        <p:spPr bwMode="auto">
          <a:xfrm>
            <a:off x="6307138" y="6477000"/>
            <a:ext cx="10144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800">
                <a:latin typeface="Calibri" charset="0"/>
                <a:cs typeface="ＭＳ Ｐゴシック" charset="0"/>
              </a:rPr>
              <a:t>Mann et al. (2009)</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urricane_Intensity_Sh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619125"/>
            <a:ext cx="5553075"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5"/>
          <p:cNvSpPr>
            <a:spLocks noChangeArrowheads="1"/>
          </p:cNvSpPr>
          <p:nvPr/>
        </p:nvSpPr>
        <p:spPr bwMode="auto">
          <a:xfrm>
            <a:off x="6096000" y="6324600"/>
            <a:ext cx="1349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800">
                <a:latin typeface="Calibri" charset="0"/>
                <a:cs typeface="ＭＳ Ｐゴシック" charset="0"/>
              </a:rPr>
              <a:t>Knutson &amp; Tuleya (2004))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idx="4294967295"/>
          </p:nvPr>
        </p:nvSpPr>
        <p:spPr>
          <a:xfrm>
            <a:off x="685800" y="304800"/>
            <a:ext cx="7772400" cy="1143000"/>
          </a:xfrm>
        </p:spPr>
        <p:txBody>
          <a:bodyPr/>
          <a:lstStyle/>
          <a:p>
            <a:r>
              <a:rPr lang="en-US"/>
              <a:t>Holocene Paleoclimate</a:t>
            </a:r>
          </a:p>
        </p:txBody>
      </p:sp>
      <p:pic>
        <p:nvPicPr>
          <p:cNvPr id="25603" name="Picture 1027" descr="Holocene_time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219200"/>
            <a:ext cx="6378575"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1028"/>
          <p:cNvSpPr>
            <a:spLocks noChangeArrowheads="1"/>
          </p:cNvSpPr>
          <p:nvPr/>
        </p:nvSpPr>
        <p:spPr bwMode="auto">
          <a:xfrm>
            <a:off x="6477000" y="6491288"/>
            <a:ext cx="2597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charset="0"/>
                <a:cs typeface="ＭＳ Ｐゴシック" charset="0"/>
              </a:rPr>
              <a:t>After: Alley, 2000 (</a:t>
            </a:r>
            <a:r>
              <a:rPr lang="en-US" sz="800" i="1">
                <a:latin typeface="Arial" charset="0"/>
                <a:cs typeface="ＭＳ Ｐゴシック" charset="0"/>
              </a:rPr>
              <a:t>Quaternary Science Reviews v.19)</a:t>
            </a:r>
            <a:endParaRPr lang="en-US" sz="800">
              <a:latin typeface="Arial"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85800" y="304800"/>
            <a:ext cx="7772400" cy="1143000"/>
          </a:xfrm>
        </p:spPr>
        <p:txBody>
          <a:bodyPr/>
          <a:lstStyle/>
          <a:p>
            <a:r>
              <a:rPr lang="en-US"/>
              <a:t>What is a tropical cyclone?</a:t>
            </a:r>
          </a:p>
        </p:txBody>
      </p:sp>
      <p:pic>
        <p:nvPicPr>
          <p:cNvPr id="27651" name="Picture 4" descr="hurricane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7575550"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ChangeArrowheads="1"/>
          </p:cNvSpPr>
          <p:nvPr/>
        </p:nvSpPr>
        <p:spPr bwMode="auto">
          <a:xfrm>
            <a:off x="3446463" y="5105400"/>
            <a:ext cx="2270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latin typeface="Arial" charset="0"/>
                <a:cs typeface="ＭＳ Ｐゴシック" charset="0"/>
              </a:rPr>
              <a:t>A </a:t>
            </a:r>
            <a:r>
              <a:rPr lang="ja-JP" altLang="en-US" i="1">
                <a:latin typeface="Arial" charset="0"/>
                <a:cs typeface="ＭＳ Ｐゴシック" charset="0"/>
              </a:rPr>
              <a:t>“</a:t>
            </a:r>
            <a:r>
              <a:rPr lang="en-US" i="1">
                <a:latin typeface="Arial" charset="0"/>
                <a:cs typeface="ＭＳ Ｐゴシック" charset="0"/>
              </a:rPr>
              <a:t>heat engine</a:t>
            </a:r>
            <a:r>
              <a:rPr lang="ja-JP" altLang="en-US" i="1">
                <a:latin typeface="Arial" charset="0"/>
                <a:cs typeface="ＭＳ Ｐゴシック" charset="0"/>
              </a:rPr>
              <a:t>”</a:t>
            </a:r>
            <a:endParaRPr lang="en-US" i="1">
              <a:latin typeface="Arial" charset="0"/>
              <a:cs typeface="ＭＳ Ｐゴシック" charset="0"/>
            </a:endParaRPr>
          </a:p>
        </p:txBody>
      </p:sp>
      <p:sp>
        <p:nvSpPr>
          <p:cNvPr id="27653" name="Rectangle 6"/>
          <p:cNvSpPr>
            <a:spLocks noChangeArrowheads="1"/>
          </p:cNvSpPr>
          <p:nvPr/>
        </p:nvSpPr>
        <p:spPr bwMode="auto">
          <a:xfrm>
            <a:off x="5410200" y="5715000"/>
            <a:ext cx="28400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charset="0"/>
                <a:cs typeface="ＭＳ Ｐゴシック" charset="0"/>
              </a:rPr>
              <a:t>Image: Dr. Michael Pidwirny, University of British Columbia</a:t>
            </a:r>
          </a:p>
        </p:txBody>
      </p:sp>
      <p:sp>
        <p:nvSpPr>
          <p:cNvPr id="27654" name="Rectangle 11"/>
          <p:cNvSpPr>
            <a:spLocks noChangeArrowheads="1"/>
          </p:cNvSpPr>
          <p:nvPr/>
        </p:nvSpPr>
        <p:spPr bwMode="auto">
          <a:xfrm>
            <a:off x="1093788" y="6186488"/>
            <a:ext cx="695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Arial" charset="0"/>
                <a:cs typeface="ＭＳ Ｐゴシック" charset="0"/>
              </a:rPr>
              <a:t>Hurricane FAQ: </a:t>
            </a:r>
            <a:r>
              <a:rPr lang="en-US" sz="1800">
                <a:latin typeface="Arial" charset="0"/>
                <a:cs typeface="ＭＳ Ｐゴシック" charset="0"/>
                <a:hlinkClick r:id=""/>
              </a:rPr>
              <a:t>http://www.aoml.noaa.gov/hrd/tcfaq/tcfaqHED.html</a:t>
            </a:r>
            <a:endParaRPr lang="en-US" sz="1800">
              <a:latin typeface="Arial"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685800" y="1524000"/>
            <a:ext cx="7772400" cy="4572000"/>
          </a:xfrm>
        </p:spPr>
        <p:txBody>
          <a:bodyPr/>
          <a:lstStyle/>
          <a:p>
            <a:endParaRPr lang="en-US">
              <a:latin typeface="Arial" charset="0"/>
            </a:endParaRPr>
          </a:p>
          <a:p>
            <a:endParaRPr lang="en-US">
              <a:latin typeface="Arial" charset="0"/>
            </a:endParaRPr>
          </a:p>
        </p:txBody>
      </p:sp>
      <p:pic>
        <p:nvPicPr>
          <p:cNvPr id="7171" name="Picture 5" descr="saffir_simpson_graph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1295400"/>
            <a:ext cx="606742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7"/>
          <p:cNvSpPr>
            <a:spLocks noChangeArrowheads="1"/>
          </p:cNvSpPr>
          <p:nvPr/>
        </p:nvSpPr>
        <p:spPr bwMode="auto">
          <a:xfrm>
            <a:off x="304800" y="1524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1" hangingPunct="1"/>
            <a:r>
              <a:rPr lang="en-US" sz="2000">
                <a:solidFill>
                  <a:schemeClr val="tx2"/>
                </a:solidFill>
                <a:latin typeface="Calibri" charset="0"/>
                <a:cs typeface="ＭＳ Ｐゴシック" charset="0"/>
              </a:rPr>
              <a:t>Understanding and attributing hurricane variability</a:t>
            </a:r>
          </a:p>
        </p:txBody>
      </p:sp>
      <p:sp>
        <p:nvSpPr>
          <p:cNvPr id="7173" name="Rectangle 8"/>
          <p:cNvSpPr>
            <a:spLocks noChangeArrowheads="1"/>
          </p:cNvSpPr>
          <p:nvPr/>
        </p:nvSpPr>
        <p:spPr bwMode="auto">
          <a:xfrm>
            <a:off x="3548063" y="6324600"/>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1800">
                <a:latin typeface="Calibri" charset="0"/>
                <a:cs typeface="ＭＳ Ｐゴシック" charset="0"/>
              </a:rPr>
              <a:t>Storm Energy</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North_Atlantic_Hurricane_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 y="1066800"/>
            <a:ext cx="7929563"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7"/>
          <p:cNvSpPr>
            <a:spLocks noChangeArrowheads="1"/>
          </p:cNvSpPr>
          <p:nvPr/>
        </p:nvSpPr>
        <p:spPr bwMode="auto">
          <a:xfrm>
            <a:off x="6361113" y="5791200"/>
            <a:ext cx="22621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latin typeface="Arial" charset="0"/>
                <a:cs typeface="ＭＳ Ｐゴシック" charset="0"/>
              </a:rPr>
              <a:t>Image: Robert A. Rohde / Global Warming Art</a:t>
            </a:r>
          </a:p>
        </p:txBody>
      </p:sp>
      <p:sp>
        <p:nvSpPr>
          <p:cNvPr id="33796" name="Rectangle 8"/>
          <p:cNvSpPr>
            <a:spLocks noChangeArrowheads="1"/>
          </p:cNvSpPr>
          <p:nvPr/>
        </p:nvSpPr>
        <p:spPr bwMode="auto">
          <a:xfrm>
            <a:off x="1801813" y="304800"/>
            <a:ext cx="554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charset="0"/>
                <a:cs typeface="ＭＳ Ｐゴシック" charset="0"/>
              </a:rPr>
              <a:t>Atlantic Hurricane Database since 1851</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5800" y="152400"/>
            <a:ext cx="7772400" cy="914400"/>
          </a:xfrm>
        </p:spPr>
        <p:txBody>
          <a:bodyPr/>
          <a:lstStyle/>
          <a:p>
            <a:r>
              <a:rPr lang="en-US" sz="3200"/>
              <a:t>Is recent variability due to GCC…….</a:t>
            </a:r>
          </a:p>
        </p:txBody>
      </p:sp>
      <p:pic>
        <p:nvPicPr>
          <p:cNvPr id="35843" name="Picture 3" descr="Emanual_fig"/>
          <p:cNvPicPr>
            <a:picLocks noChangeAspect="1" noChangeArrowheads="1"/>
          </p:cNvPicPr>
          <p:nvPr/>
        </p:nvPicPr>
        <p:blipFill>
          <a:blip r:embed="rId3">
            <a:extLst>
              <a:ext uri="{28A0092B-C50C-407E-A947-70E740481C1C}">
                <a14:useLocalDpi xmlns:a14="http://schemas.microsoft.com/office/drawing/2010/main" val="0"/>
              </a:ext>
            </a:extLst>
          </a:blip>
          <a:srcRect l="3514" r="8594" b="33473"/>
          <a:stretch>
            <a:fillRect/>
          </a:stretch>
        </p:blipFill>
        <p:spPr bwMode="auto">
          <a:xfrm>
            <a:off x="457200" y="1066800"/>
            <a:ext cx="3736975"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Mann_Emanuel_2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3800"/>
            <a:ext cx="43465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p:cNvSpPr>
            <a:spLocks noChangeArrowheads="1"/>
          </p:cNvSpPr>
          <p:nvPr/>
        </p:nvSpPr>
        <p:spPr bwMode="auto">
          <a:xfrm>
            <a:off x="4343400" y="1600200"/>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Optima" charset="0"/>
                <a:cs typeface="ＭＳ Ｐゴシック" charset="0"/>
              </a:rPr>
              <a:t>Increasing Intensity</a:t>
            </a:r>
          </a:p>
        </p:txBody>
      </p:sp>
      <p:sp>
        <p:nvSpPr>
          <p:cNvPr id="35846" name="Line 6"/>
          <p:cNvSpPr>
            <a:spLocks noChangeShapeType="1"/>
          </p:cNvSpPr>
          <p:nvPr/>
        </p:nvSpPr>
        <p:spPr bwMode="auto">
          <a:xfrm flipH="1">
            <a:off x="3429000" y="1981200"/>
            <a:ext cx="1676400" cy="914400"/>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7" name="Rectangle 7"/>
          <p:cNvSpPr>
            <a:spLocks noChangeArrowheads="1"/>
          </p:cNvSpPr>
          <p:nvPr/>
        </p:nvSpPr>
        <p:spPr bwMode="auto">
          <a:xfrm>
            <a:off x="5410200" y="2438400"/>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latin typeface="Optima" charset="0"/>
                <a:cs typeface="ＭＳ Ｐゴシック" charset="0"/>
              </a:rPr>
              <a:t>Increasing Frequency</a:t>
            </a:r>
          </a:p>
        </p:txBody>
      </p:sp>
      <p:sp>
        <p:nvSpPr>
          <p:cNvPr id="35848" name="Line 8"/>
          <p:cNvSpPr>
            <a:spLocks noChangeShapeType="1"/>
          </p:cNvSpPr>
          <p:nvPr/>
        </p:nvSpPr>
        <p:spPr bwMode="auto">
          <a:xfrm>
            <a:off x="6629400" y="2819400"/>
            <a:ext cx="1524000" cy="1600200"/>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9" name="Rectangle 9"/>
          <p:cNvSpPr>
            <a:spLocks noChangeArrowheads="1"/>
          </p:cNvSpPr>
          <p:nvPr/>
        </p:nvSpPr>
        <p:spPr bwMode="auto">
          <a:xfrm>
            <a:off x="2209800" y="3886200"/>
            <a:ext cx="1843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Optima" charset="0"/>
                <a:cs typeface="ＭＳ Ｐゴシック" charset="0"/>
              </a:rPr>
              <a:t>Emanuel, 2005 (</a:t>
            </a:r>
            <a:r>
              <a:rPr lang="en-US" sz="1000" i="1">
                <a:latin typeface="Optima" charset="0"/>
                <a:cs typeface="ＭＳ Ｐゴシック" charset="0"/>
              </a:rPr>
              <a:t>Nature v.436)</a:t>
            </a:r>
            <a:endParaRPr lang="en-US" sz="1000">
              <a:latin typeface="Optima" charset="0"/>
              <a:cs typeface="ＭＳ Ｐゴシック" charset="0"/>
            </a:endParaRPr>
          </a:p>
        </p:txBody>
      </p:sp>
      <p:sp>
        <p:nvSpPr>
          <p:cNvPr id="35850" name="Rectangle 10"/>
          <p:cNvSpPr>
            <a:spLocks noChangeArrowheads="1"/>
          </p:cNvSpPr>
          <p:nvPr/>
        </p:nvSpPr>
        <p:spPr bwMode="auto">
          <a:xfrm>
            <a:off x="6629400" y="6172200"/>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Optima" charset="0"/>
                <a:cs typeface="ＭＳ Ｐゴシック" charset="0"/>
              </a:rPr>
              <a:t>Mann &amp; Emanuel, 2006 (</a:t>
            </a:r>
            <a:r>
              <a:rPr lang="en-US" sz="1000" i="1">
                <a:latin typeface="Optima" charset="0"/>
                <a:cs typeface="ＭＳ Ｐゴシック" charset="0"/>
              </a:rPr>
              <a:t>Eos v.87)</a:t>
            </a:r>
            <a:endParaRPr lang="en-US" sz="1000">
              <a:latin typeface="Optima" charset="0"/>
              <a:cs typeface="ＭＳ Ｐゴシック" charset="0"/>
            </a:endParaRPr>
          </a:p>
        </p:txBody>
      </p:sp>
      <p:pic>
        <p:nvPicPr>
          <p:cNvPr id="35851" name="Picture 11" descr="Holland_Webster_2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343400"/>
            <a:ext cx="35036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Line 12"/>
          <p:cNvSpPr>
            <a:spLocks noChangeShapeType="1"/>
          </p:cNvSpPr>
          <p:nvPr/>
        </p:nvSpPr>
        <p:spPr bwMode="auto">
          <a:xfrm flipH="1">
            <a:off x="3200400" y="2801938"/>
            <a:ext cx="2895600" cy="2684462"/>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53" name="Rectangle 13"/>
          <p:cNvSpPr>
            <a:spLocks noChangeArrowheads="1"/>
          </p:cNvSpPr>
          <p:nvPr/>
        </p:nvSpPr>
        <p:spPr bwMode="auto">
          <a:xfrm>
            <a:off x="533400" y="6350000"/>
            <a:ext cx="3586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Optima" charset="0"/>
                <a:cs typeface="ＭＳ Ｐゴシック" charset="0"/>
              </a:rPr>
              <a:t>Holland and Webster, 2007 (</a:t>
            </a:r>
            <a:r>
              <a:rPr lang="en-US" sz="1000" i="1">
                <a:latin typeface="Optima" charset="0"/>
                <a:cs typeface="ＭＳ Ｐゴシック" charset="0"/>
              </a:rPr>
              <a:t>Phil. Trans. R. Soc. doi:10.1098))</a:t>
            </a:r>
            <a:endParaRPr lang="en-US" sz="1000">
              <a:latin typeface="Optima" charset="0"/>
              <a:cs typeface="ＭＳ Ｐゴシック"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NOAA_cat3_retu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430213"/>
            <a:ext cx="7107237" cy="6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6400800" y="6400800"/>
            <a:ext cx="17446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eaLnBrk="1" hangingPunct="1"/>
            <a:r>
              <a:rPr lang="en-US" sz="800">
                <a:latin typeface="Calibri" charset="0"/>
                <a:cs typeface="ＭＳ Ｐゴシック" charset="0"/>
              </a:rPr>
              <a:t>Source: National Hurricane Center</a:t>
            </a:r>
          </a:p>
        </p:txBody>
      </p:sp>
      <p:pic>
        <p:nvPicPr>
          <p:cNvPr id="9220" name="Picture 5" descr="NWS_average_st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71738"/>
            <a:ext cx="3429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990600" y="5867400"/>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Times" charset="0"/>
                <a:ea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200" b="1">
                <a:latin typeface="Arial" charset="0"/>
                <a:cs typeface="ＭＳ Ｐゴシック" charset="0"/>
              </a:rPr>
              <a:t>Landfall Return Periods:  </a:t>
            </a:r>
            <a:r>
              <a:rPr lang="en-US" sz="1200">
                <a:latin typeface="Arial" charset="0"/>
                <a:cs typeface="ＭＳ Ｐゴシック" charset="0"/>
              </a:rPr>
              <a:t>The frequency at which a certain category of hurricane is expected within 75 nm (86 miles) of a given location.</a:t>
            </a:r>
          </a:p>
          <a:p>
            <a:pPr eaLnBrk="1" hangingPunct="1"/>
            <a:endParaRPr lang="en-US" sz="1200">
              <a:latin typeface="Arial"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0360"/>
        </a:solidFill>
        <a:effectLst/>
      </p:bgPr>
    </p:bg>
    <p:spTree>
      <p:nvGrpSpPr>
        <p:cNvPr id="1" name=""/>
        <p:cNvGrpSpPr/>
        <p:nvPr/>
      </p:nvGrpSpPr>
      <p:grpSpPr>
        <a:xfrm>
          <a:off x="0" y="0"/>
          <a:ext cx="0" cy="0"/>
          <a:chOff x="0" y="0"/>
          <a:chExt cx="0" cy="0"/>
        </a:xfrm>
      </p:grpSpPr>
      <p:pic>
        <p:nvPicPr>
          <p:cNvPr id="4098" name="Picture 8" descr="disaster_stats"/>
          <p:cNvPicPr>
            <a:picLocks noChangeAspect="1" noChangeArrowheads="1"/>
          </p:cNvPicPr>
          <p:nvPr/>
        </p:nvPicPr>
        <p:blipFill>
          <a:blip r:embed="rId3">
            <a:extLst>
              <a:ext uri="{28A0092B-C50C-407E-A947-70E740481C1C}">
                <a14:useLocalDpi xmlns:a14="http://schemas.microsoft.com/office/drawing/2010/main" val="0"/>
              </a:ext>
            </a:extLst>
          </a:blip>
          <a:srcRect l="1736" r="22513"/>
          <a:stretch>
            <a:fillRect/>
          </a:stretch>
        </p:blipFill>
        <p:spPr bwMode="auto">
          <a:xfrm>
            <a:off x="628650" y="1371600"/>
            <a:ext cx="78835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9"/>
          <p:cNvSpPr txBox="1">
            <a:spLocks noChangeArrowheads="1"/>
          </p:cNvSpPr>
          <p:nvPr/>
        </p:nvSpPr>
        <p:spPr bwMode="auto">
          <a:xfrm>
            <a:off x="6324600" y="53340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latin typeface="Arial" charset="0"/>
                <a:cs typeface="ＭＳ Ｐゴシック" charset="0"/>
              </a:rPr>
              <a:t>Inflation-Adjusted U.S. Insured Catastrophe Losses By Cause of Loss, 1987-2006 ($US billions)</a:t>
            </a:r>
          </a:p>
          <a:p>
            <a:endParaRPr lang="en-US" sz="1000">
              <a:latin typeface="Arial" charset="0"/>
              <a:cs typeface="ＭＳ Ｐゴシック" charset="0"/>
            </a:endParaRPr>
          </a:p>
        </p:txBody>
      </p:sp>
      <p:sp>
        <p:nvSpPr>
          <p:cNvPr id="4100" name="Rectangle 4"/>
          <p:cNvSpPr>
            <a:spLocks noChangeArrowheads="1"/>
          </p:cNvSpPr>
          <p:nvPr/>
        </p:nvSpPr>
        <p:spPr bwMode="auto">
          <a:xfrm>
            <a:off x="0" y="0"/>
            <a:ext cx="9144000" cy="685800"/>
          </a:xfrm>
          <a:prstGeom prst="rect">
            <a:avLst/>
          </a:prstGeom>
          <a:solidFill>
            <a:srgbClr val="FAF8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4101" name="Rectangle 5"/>
          <p:cNvSpPr>
            <a:spLocks noChangeArrowheads="1"/>
          </p:cNvSpPr>
          <p:nvPr/>
        </p:nvSpPr>
        <p:spPr bwMode="auto">
          <a:xfrm>
            <a:off x="2289175" y="103188"/>
            <a:ext cx="505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33337A"/>
                </a:solidFill>
                <a:latin typeface="Arial Rounded MT Bold" charset="0"/>
              </a:rPr>
              <a:t>Assessment of Hurricane Risk</a:t>
            </a:r>
          </a:p>
        </p:txBody>
      </p:sp>
      <p:sp>
        <p:nvSpPr>
          <p:cNvPr id="4102" name="Line 6"/>
          <p:cNvSpPr>
            <a:spLocks noChangeShapeType="1"/>
          </p:cNvSpPr>
          <p:nvPr/>
        </p:nvSpPr>
        <p:spPr bwMode="auto">
          <a:xfrm>
            <a:off x="0" y="723900"/>
            <a:ext cx="914400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TotalTime>
  <Words>895</Words>
  <Application>Microsoft Macintosh PowerPoint</Application>
  <PresentationFormat>On-screen Show (4:3)</PresentationFormat>
  <Paragraphs>127</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PowerPoint Presentation</vt:lpstr>
      <vt:lpstr>Holocene Paleoclimate</vt:lpstr>
      <vt:lpstr>What is a tropical cyclone?</vt:lpstr>
      <vt:lpstr>PowerPoint Presentation</vt:lpstr>
      <vt:lpstr>PowerPoint Presentation</vt:lpstr>
      <vt:lpstr>PowerPoint Presentation</vt:lpstr>
      <vt:lpstr>Is recent variability due to GCC…….</vt:lpstr>
      <vt:lpstr>PowerPoint Presentation</vt:lpstr>
      <vt:lpstr>PowerPoint Presentation</vt:lpstr>
      <vt:lpstr>Impacts of Landfalling Storms</vt:lpstr>
      <vt:lpstr>Records of coastal flooding</vt:lpstr>
      <vt:lpstr>PowerPoint Presentation</vt:lpstr>
      <vt:lpstr>PowerPoint Presentation</vt:lpstr>
      <vt:lpstr>Overwash of barrier beaches</vt:lpstr>
      <vt:lpstr>PowerPoint Presentation</vt:lpstr>
      <vt:lpstr>PowerPoint Presentation</vt:lpstr>
      <vt:lpstr>PowerPoint Presentation</vt:lpstr>
      <vt:lpstr>PowerPoint Presentation</vt:lpstr>
      <vt:lpstr>PowerPoint Presentation</vt:lpstr>
    </vt:vector>
  </TitlesOfParts>
  <Company>GSO/URI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King</dc:creator>
  <cp:lastModifiedBy>user</cp:lastModifiedBy>
  <cp:revision>8</cp:revision>
  <dcterms:created xsi:type="dcterms:W3CDTF">2012-11-28T01:19:21Z</dcterms:created>
  <dcterms:modified xsi:type="dcterms:W3CDTF">2016-03-14T19:12:43Z</dcterms:modified>
</cp:coreProperties>
</file>