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4" r:id="rId7"/>
    <p:sldId id="261" r:id="rId8"/>
    <p:sldId id="265" r:id="rId9"/>
    <p:sldId id="266" r:id="rId10"/>
    <p:sldId id="272" r:id="rId11"/>
    <p:sldId id="273" r:id="rId12"/>
    <p:sldId id="270" r:id="rId13"/>
    <p:sldId id="267" r:id="rId14"/>
    <p:sldId id="269" r:id="rId15"/>
    <p:sldId id="274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4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Desktop:GCH103_2013:modules:ice_la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Oxygen Isotope Temperature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1374453193351"/>
          <c:y val="0.211111111111111"/>
          <c:w val="0.699817585301837"/>
          <c:h val="0.525849008457276"/>
        </c:manualLayout>
      </c:layout>
      <c:scatterChart>
        <c:scatterStyle val="lineMarker"/>
        <c:varyColors val="0"/>
        <c:ser>
          <c:idx val="0"/>
          <c:order val="0"/>
          <c:tx>
            <c:strRef>
              <c:f>Master!$F$1</c:f>
              <c:strCache>
                <c:ptCount val="1"/>
                <c:pt idx="0">
                  <c:v> Temperature</c:v>
                </c:pt>
              </c:strCache>
            </c:strRef>
          </c:tx>
          <c:marker>
            <c:symbol val="none"/>
          </c:marker>
          <c:xVal>
            <c:numRef>
              <c:f>Master!$B$2:$B$70</c:f>
              <c:numCache>
                <c:formatCode>General</c:formatCode>
                <c:ptCount val="69"/>
                <c:pt idx="0">
                  <c:v>1716.0</c:v>
                </c:pt>
                <c:pt idx="1">
                  <c:v>1717.0</c:v>
                </c:pt>
                <c:pt idx="2">
                  <c:v>1718.0</c:v>
                </c:pt>
                <c:pt idx="3">
                  <c:v>1719.0</c:v>
                </c:pt>
                <c:pt idx="4">
                  <c:v>1720.0</c:v>
                </c:pt>
                <c:pt idx="5">
                  <c:v>1721.0</c:v>
                </c:pt>
                <c:pt idx="6">
                  <c:v>1722.0</c:v>
                </c:pt>
                <c:pt idx="7">
                  <c:v>1723.0</c:v>
                </c:pt>
                <c:pt idx="8">
                  <c:v>1724.0</c:v>
                </c:pt>
                <c:pt idx="9">
                  <c:v>1725.0</c:v>
                </c:pt>
                <c:pt idx="10">
                  <c:v>1726.0</c:v>
                </c:pt>
                <c:pt idx="11">
                  <c:v>1727.0</c:v>
                </c:pt>
                <c:pt idx="12">
                  <c:v>1728.0</c:v>
                </c:pt>
                <c:pt idx="13">
                  <c:v>1729.0</c:v>
                </c:pt>
                <c:pt idx="14">
                  <c:v>1730.0</c:v>
                </c:pt>
                <c:pt idx="15">
                  <c:v>1731.0</c:v>
                </c:pt>
                <c:pt idx="16">
                  <c:v>1732.0</c:v>
                </c:pt>
                <c:pt idx="17">
                  <c:v>1733.0</c:v>
                </c:pt>
                <c:pt idx="18">
                  <c:v>1734.0</c:v>
                </c:pt>
                <c:pt idx="19">
                  <c:v>1735.0</c:v>
                </c:pt>
                <c:pt idx="20">
                  <c:v>1736.0</c:v>
                </c:pt>
                <c:pt idx="21">
                  <c:v>1737.0</c:v>
                </c:pt>
                <c:pt idx="22">
                  <c:v>1738.0</c:v>
                </c:pt>
                <c:pt idx="23">
                  <c:v>1739.0</c:v>
                </c:pt>
                <c:pt idx="24">
                  <c:v>1740.0</c:v>
                </c:pt>
                <c:pt idx="25">
                  <c:v>1741.0</c:v>
                </c:pt>
                <c:pt idx="26">
                  <c:v>1742.0</c:v>
                </c:pt>
                <c:pt idx="27">
                  <c:v>1743.0</c:v>
                </c:pt>
                <c:pt idx="28">
                  <c:v>1744.0</c:v>
                </c:pt>
                <c:pt idx="29">
                  <c:v>1745.0</c:v>
                </c:pt>
                <c:pt idx="30">
                  <c:v>1746.0</c:v>
                </c:pt>
                <c:pt idx="31">
                  <c:v>1747.0</c:v>
                </c:pt>
                <c:pt idx="32">
                  <c:v>1748.0</c:v>
                </c:pt>
                <c:pt idx="33">
                  <c:v>1749.0</c:v>
                </c:pt>
                <c:pt idx="34">
                  <c:v>1750.0</c:v>
                </c:pt>
                <c:pt idx="35">
                  <c:v>1751.0</c:v>
                </c:pt>
                <c:pt idx="36">
                  <c:v>1752.0</c:v>
                </c:pt>
                <c:pt idx="37">
                  <c:v>1753.0</c:v>
                </c:pt>
                <c:pt idx="38">
                  <c:v>1754.0</c:v>
                </c:pt>
                <c:pt idx="39">
                  <c:v>1755.0</c:v>
                </c:pt>
                <c:pt idx="40">
                  <c:v>1756.0</c:v>
                </c:pt>
                <c:pt idx="41">
                  <c:v>1757.0</c:v>
                </c:pt>
                <c:pt idx="42">
                  <c:v>1758.0</c:v>
                </c:pt>
                <c:pt idx="43">
                  <c:v>1759.0</c:v>
                </c:pt>
                <c:pt idx="44">
                  <c:v>1760.0</c:v>
                </c:pt>
                <c:pt idx="45">
                  <c:v>1761.0</c:v>
                </c:pt>
                <c:pt idx="46">
                  <c:v>1762.0</c:v>
                </c:pt>
                <c:pt idx="47">
                  <c:v>1763.0</c:v>
                </c:pt>
                <c:pt idx="48">
                  <c:v>1764.0</c:v>
                </c:pt>
                <c:pt idx="49">
                  <c:v>1765.0</c:v>
                </c:pt>
                <c:pt idx="50">
                  <c:v>1766.0</c:v>
                </c:pt>
                <c:pt idx="51">
                  <c:v>1767.0</c:v>
                </c:pt>
                <c:pt idx="52">
                  <c:v>1768.0</c:v>
                </c:pt>
                <c:pt idx="53">
                  <c:v>1769.0</c:v>
                </c:pt>
                <c:pt idx="54">
                  <c:v>1770.0</c:v>
                </c:pt>
                <c:pt idx="55">
                  <c:v>1771.0</c:v>
                </c:pt>
                <c:pt idx="56">
                  <c:v>1772.0</c:v>
                </c:pt>
                <c:pt idx="57">
                  <c:v>1773.0</c:v>
                </c:pt>
                <c:pt idx="58">
                  <c:v>1774.0</c:v>
                </c:pt>
                <c:pt idx="59">
                  <c:v>1775.0</c:v>
                </c:pt>
                <c:pt idx="60">
                  <c:v>1776.0</c:v>
                </c:pt>
                <c:pt idx="61">
                  <c:v>1777.0</c:v>
                </c:pt>
                <c:pt idx="62">
                  <c:v>1778.0</c:v>
                </c:pt>
                <c:pt idx="63">
                  <c:v>1779.0</c:v>
                </c:pt>
              </c:numCache>
            </c:numRef>
          </c:xVal>
          <c:yVal>
            <c:numRef>
              <c:f>Master!$F$2:$F$70</c:f>
              <c:numCache>
                <c:formatCode>General</c:formatCode>
                <c:ptCount val="69"/>
                <c:pt idx="0">
                  <c:v>15.0</c:v>
                </c:pt>
                <c:pt idx="1">
                  <c:v>15.0</c:v>
                </c:pt>
                <c:pt idx="2">
                  <c:v>15.0</c:v>
                </c:pt>
                <c:pt idx="3">
                  <c:v>14.0</c:v>
                </c:pt>
                <c:pt idx="4">
                  <c:v>16.0</c:v>
                </c:pt>
                <c:pt idx="5">
                  <c:v>15.0</c:v>
                </c:pt>
                <c:pt idx="6">
                  <c:v>15.0</c:v>
                </c:pt>
                <c:pt idx="7">
                  <c:v>15.0</c:v>
                </c:pt>
                <c:pt idx="8">
                  <c:v>15.0</c:v>
                </c:pt>
                <c:pt idx="9">
                  <c:v>15.0</c:v>
                </c:pt>
                <c:pt idx="10">
                  <c:v>14.0</c:v>
                </c:pt>
                <c:pt idx="11">
                  <c:v>15.0</c:v>
                </c:pt>
                <c:pt idx="12">
                  <c:v>15.0</c:v>
                </c:pt>
                <c:pt idx="13">
                  <c:v>14.0</c:v>
                </c:pt>
                <c:pt idx="14">
                  <c:v>14.0</c:v>
                </c:pt>
                <c:pt idx="15">
                  <c:v>14.0</c:v>
                </c:pt>
                <c:pt idx="16">
                  <c:v>14.0</c:v>
                </c:pt>
                <c:pt idx="17">
                  <c:v>14.0</c:v>
                </c:pt>
                <c:pt idx="18">
                  <c:v>14.0</c:v>
                </c:pt>
                <c:pt idx="19">
                  <c:v>14.0</c:v>
                </c:pt>
                <c:pt idx="20">
                  <c:v>14.0</c:v>
                </c:pt>
                <c:pt idx="21">
                  <c:v>13.0</c:v>
                </c:pt>
                <c:pt idx="23">
                  <c:v>13.0</c:v>
                </c:pt>
                <c:pt idx="24">
                  <c:v>13.0</c:v>
                </c:pt>
                <c:pt idx="25">
                  <c:v>13.0</c:v>
                </c:pt>
                <c:pt idx="26">
                  <c:v>13.0</c:v>
                </c:pt>
                <c:pt idx="27">
                  <c:v>12.0</c:v>
                </c:pt>
                <c:pt idx="28">
                  <c:v>13.0</c:v>
                </c:pt>
                <c:pt idx="29">
                  <c:v>13.0</c:v>
                </c:pt>
                <c:pt idx="30">
                  <c:v>14.0</c:v>
                </c:pt>
                <c:pt idx="31">
                  <c:v>14.0</c:v>
                </c:pt>
                <c:pt idx="32">
                  <c:v>12.0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14.0</c:v>
                </c:pt>
                <c:pt idx="39">
                  <c:v>14.0</c:v>
                </c:pt>
                <c:pt idx="40">
                  <c:v>14.0</c:v>
                </c:pt>
                <c:pt idx="41">
                  <c:v>14.0</c:v>
                </c:pt>
                <c:pt idx="42">
                  <c:v>15.0</c:v>
                </c:pt>
                <c:pt idx="43">
                  <c:v>15.0</c:v>
                </c:pt>
                <c:pt idx="44">
                  <c:v>15.0</c:v>
                </c:pt>
                <c:pt idx="45">
                  <c:v>15.0</c:v>
                </c:pt>
                <c:pt idx="46">
                  <c:v>15.0</c:v>
                </c:pt>
                <c:pt idx="47">
                  <c:v>15.0</c:v>
                </c:pt>
                <c:pt idx="48">
                  <c:v>15.0</c:v>
                </c:pt>
                <c:pt idx="49">
                  <c:v>16.0</c:v>
                </c:pt>
                <c:pt idx="50">
                  <c:v>15.0</c:v>
                </c:pt>
                <c:pt idx="51">
                  <c:v>16.0</c:v>
                </c:pt>
                <c:pt idx="52">
                  <c:v>16.0</c:v>
                </c:pt>
                <c:pt idx="53">
                  <c:v>16.0</c:v>
                </c:pt>
                <c:pt idx="54">
                  <c:v>16.0</c:v>
                </c:pt>
                <c:pt idx="55">
                  <c:v>16.0</c:v>
                </c:pt>
                <c:pt idx="56">
                  <c:v>16.0</c:v>
                </c:pt>
                <c:pt idx="57">
                  <c:v>16.0</c:v>
                </c:pt>
                <c:pt idx="58">
                  <c:v>16.0</c:v>
                </c:pt>
                <c:pt idx="59">
                  <c:v>17.0</c:v>
                </c:pt>
                <c:pt idx="60">
                  <c:v>17.0</c:v>
                </c:pt>
                <c:pt idx="61">
                  <c:v>17.0</c:v>
                </c:pt>
                <c:pt idx="62">
                  <c:v>17.0</c:v>
                </c:pt>
                <c:pt idx="63">
                  <c:v>17.0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Master!$G$1</c:f>
              <c:strCache>
                <c:ptCount val="1"/>
                <c:pt idx="0">
                  <c:v> 5-year average</c:v>
                </c:pt>
              </c:strCache>
            </c:strRef>
          </c:tx>
          <c:marker>
            <c:symbol val="none"/>
          </c:marker>
          <c:xVal>
            <c:numRef>
              <c:f>Master!$B$2:$B$70</c:f>
              <c:numCache>
                <c:formatCode>General</c:formatCode>
                <c:ptCount val="69"/>
                <c:pt idx="0">
                  <c:v>1716.0</c:v>
                </c:pt>
                <c:pt idx="1">
                  <c:v>1717.0</c:v>
                </c:pt>
                <c:pt idx="2">
                  <c:v>1718.0</c:v>
                </c:pt>
                <c:pt idx="3">
                  <c:v>1719.0</c:v>
                </c:pt>
                <c:pt idx="4">
                  <c:v>1720.0</c:v>
                </c:pt>
                <c:pt idx="5">
                  <c:v>1721.0</c:v>
                </c:pt>
                <c:pt idx="6">
                  <c:v>1722.0</c:v>
                </c:pt>
                <c:pt idx="7">
                  <c:v>1723.0</c:v>
                </c:pt>
                <c:pt idx="8">
                  <c:v>1724.0</c:v>
                </c:pt>
                <c:pt idx="9">
                  <c:v>1725.0</c:v>
                </c:pt>
                <c:pt idx="10">
                  <c:v>1726.0</c:v>
                </c:pt>
                <c:pt idx="11">
                  <c:v>1727.0</c:v>
                </c:pt>
                <c:pt idx="12">
                  <c:v>1728.0</c:v>
                </c:pt>
                <c:pt idx="13">
                  <c:v>1729.0</c:v>
                </c:pt>
                <c:pt idx="14">
                  <c:v>1730.0</c:v>
                </c:pt>
                <c:pt idx="15">
                  <c:v>1731.0</c:v>
                </c:pt>
                <c:pt idx="16">
                  <c:v>1732.0</c:v>
                </c:pt>
                <c:pt idx="17">
                  <c:v>1733.0</c:v>
                </c:pt>
                <c:pt idx="18">
                  <c:v>1734.0</c:v>
                </c:pt>
                <c:pt idx="19">
                  <c:v>1735.0</c:v>
                </c:pt>
                <c:pt idx="20">
                  <c:v>1736.0</c:v>
                </c:pt>
                <c:pt idx="21">
                  <c:v>1737.0</c:v>
                </c:pt>
                <c:pt idx="22">
                  <c:v>1738.0</c:v>
                </c:pt>
                <c:pt idx="23">
                  <c:v>1739.0</c:v>
                </c:pt>
                <c:pt idx="24">
                  <c:v>1740.0</c:v>
                </c:pt>
                <c:pt idx="25">
                  <c:v>1741.0</c:v>
                </c:pt>
                <c:pt idx="26">
                  <c:v>1742.0</c:v>
                </c:pt>
                <c:pt idx="27">
                  <c:v>1743.0</c:v>
                </c:pt>
                <c:pt idx="28">
                  <c:v>1744.0</c:v>
                </c:pt>
                <c:pt idx="29">
                  <c:v>1745.0</c:v>
                </c:pt>
                <c:pt idx="30">
                  <c:v>1746.0</c:v>
                </c:pt>
                <c:pt idx="31">
                  <c:v>1747.0</c:v>
                </c:pt>
                <c:pt idx="32">
                  <c:v>1748.0</c:v>
                </c:pt>
                <c:pt idx="33">
                  <c:v>1749.0</c:v>
                </c:pt>
                <c:pt idx="34">
                  <c:v>1750.0</c:v>
                </c:pt>
                <c:pt idx="35">
                  <c:v>1751.0</c:v>
                </c:pt>
                <c:pt idx="36">
                  <c:v>1752.0</c:v>
                </c:pt>
                <c:pt idx="37">
                  <c:v>1753.0</c:v>
                </c:pt>
                <c:pt idx="38">
                  <c:v>1754.0</c:v>
                </c:pt>
                <c:pt idx="39">
                  <c:v>1755.0</c:v>
                </c:pt>
                <c:pt idx="40">
                  <c:v>1756.0</c:v>
                </c:pt>
                <c:pt idx="41">
                  <c:v>1757.0</c:v>
                </c:pt>
                <c:pt idx="42">
                  <c:v>1758.0</c:v>
                </c:pt>
                <c:pt idx="43">
                  <c:v>1759.0</c:v>
                </c:pt>
                <c:pt idx="44">
                  <c:v>1760.0</c:v>
                </c:pt>
                <c:pt idx="45">
                  <c:v>1761.0</c:v>
                </c:pt>
                <c:pt idx="46">
                  <c:v>1762.0</c:v>
                </c:pt>
                <c:pt idx="47">
                  <c:v>1763.0</c:v>
                </c:pt>
                <c:pt idx="48">
                  <c:v>1764.0</c:v>
                </c:pt>
                <c:pt idx="49">
                  <c:v>1765.0</c:v>
                </c:pt>
                <c:pt idx="50">
                  <c:v>1766.0</c:v>
                </c:pt>
                <c:pt idx="51">
                  <c:v>1767.0</c:v>
                </c:pt>
                <c:pt idx="52">
                  <c:v>1768.0</c:v>
                </c:pt>
                <c:pt idx="53">
                  <c:v>1769.0</c:v>
                </c:pt>
                <c:pt idx="54">
                  <c:v>1770.0</c:v>
                </c:pt>
                <c:pt idx="55">
                  <c:v>1771.0</c:v>
                </c:pt>
                <c:pt idx="56">
                  <c:v>1772.0</c:v>
                </c:pt>
                <c:pt idx="57">
                  <c:v>1773.0</c:v>
                </c:pt>
                <c:pt idx="58">
                  <c:v>1774.0</c:v>
                </c:pt>
                <c:pt idx="59">
                  <c:v>1775.0</c:v>
                </c:pt>
                <c:pt idx="60">
                  <c:v>1776.0</c:v>
                </c:pt>
                <c:pt idx="61">
                  <c:v>1777.0</c:v>
                </c:pt>
                <c:pt idx="62">
                  <c:v>1778.0</c:v>
                </c:pt>
                <c:pt idx="63">
                  <c:v>1779.0</c:v>
                </c:pt>
              </c:numCache>
            </c:numRef>
          </c:xVal>
          <c:yVal>
            <c:numRef>
              <c:f>Master!$G$2:$G$70</c:f>
              <c:numCache>
                <c:formatCode>General</c:formatCode>
                <c:ptCount val="69"/>
                <c:pt idx="0">
                  <c:v>15.0</c:v>
                </c:pt>
                <c:pt idx="1">
                  <c:v>14.75</c:v>
                </c:pt>
                <c:pt idx="2">
                  <c:v>15.0</c:v>
                </c:pt>
                <c:pt idx="3">
                  <c:v>15.0</c:v>
                </c:pt>
                <c:pt idx="4">
                  <c:v>15.0</c:v>
                </c:pt>
                <c:pt idx="5">
                  <c:v>15.0</c:v>
                </c:pt>
                <c:pt idx="6">
                  <c:v>15.2</c:v>
                </c:pt>
                <c:pt idx="7">
                  <c:v>15.0</c:v>
                </c:pt>
                <c:pt idx="8">
                  <c:v>14.8</c:v>
                </c:pt>
                <c:pt idx="9">
                  <c:v>14.8</c:v>
                </c:pt>
                <c:pt idx="10">
                  <c:v>14.8</c:v>
                </c:pt>
                <c:pt idx="11">
                  <c:v>14.6</c:v>
                </c:pt>
                <c:pt idx="12">
                  <c:v>14.4</c:v>
                </c:pt>
                <c:pt idx="13">
                  <c:v>14.4</c:v>
                </c:pt>
                <c:pt idx="14">
                  <c:v>14.2</c:v>
                </c:pt>
                <c:pt idx="15">
                  <c:v>14.0</c:v>
                </c:pt>
                <c:pt idx="16">
                  <c:v>14.0</c:v>
                </c:pt>
                <c:pt idx="17">
                  <c:v>14.0</c:v>
                </c:pt>
                <c:pt idx="18">
                  <c:v>14.0</c:v>
                </c:pt>
                <c:pt idx="19">
                  <c:v>13.8</c:v>
                </c:pt>
                <c:pt idx="20">
                  <c:v>13.75</c:v>
                </c:pt>
                <c:pt idx="21">
                  <c:v>13.5</c:v>
                </c:pt>
                <c:pt idx="22">
                  <c:v>13.25</c:v>
                </c:pt>
                <c:pt idx="23">
                  <c:v>13.0</c:v>
                </c:pt>
                <c:pt idx="24">
                  <c:v>13.0</c:v>
                </c:pt>
                <c:pt idx="25">
                  <c:v>12.8</c:v>
                </c:pt>
                <c:pt idx="26">
                  <c:v>12.8</c:v>
                </c:pt>
                <c:pt idx="27">
                  <c:v>12.8</c:v>
                </c:pt>
                <c:pt idx="28">
                  <c:v>13.0</c:v>
                </c:pt>
                <c:pt idx="29">
                  <c:v>13.2</c:v>
                </c:pt>
                <c:pt idx="30">
                  <c:v>13.2</c:v>
                </c:pt>
                <c:pt idx="31">
                  <c:v>13.4</c:v>
                </c:pt>
                <c:pt idx="32">
                  <c:v>13.6</c:v>
                </c:pt>
                <c:pt idx="33">
                  <c:v>13.6</c:v>
                </c:pt>
                <c:pt idx="34">
                  <c:v>13.6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14.0</c:v>
                </c:pt>
                <c:pt idx="39">
                  <c:v>14.0</c:v>
                </c:pt>
                <c:pt idx="40">
                  <c:v>14.2</c:v>
                </c:pt>
                <c:pt idx="41">
                  <c:v>14.4</c:v>
                </c:pt>
                <c:pt idx="42">
                  <c:v>14.6</c:v>
                </c:pt>
                <c:pt idx="43">
                  <c:v>14.8</c:v>
                </c:pt>
                <c:pt idx="44">
                  <c:v>15.0</c:v>
                </c:pt>
                <c:pt idx="45">
                  <c:v>15.0</c:v>
                </c:pt>
                <c:pt idx="46">
                  <c:v>15.0</c:v>
                </c:pt>
                <c:pt idx="47">
                  <c:v>15.2</c:v>
                </c:pt>
                <c:pt idx="48">
                  <c:v>15.2</c:v>
                </c:pt>
                <c:pt idx="49">
                  <c:v>15.4</c:v>
                </c:pt>
                <c:pt idx="50">
                  <c:v>15.6</c:v>
                </c:pt>
                <c:pt idx="51">
                  <c:v>15.8</c:v>
                </c:pt>
                <c:pt idx="52">
                  <c:v>15.8</c:v>
                </c:pt>
                <c:pt idx="53">
                  <c:v>16.0</c:v>
                </c:pt>
                <c:pt idx="54">
                  <c:v>16.0</c:v>
                </c:pt>
                <c:pt idx="55">
                  <c:v>16.0</c:v>
                </c:pt>
                <c:pt idx="56">
                  <c:v>16.0</c:v>
                </c:pt>
                <c:pt idx="57">
                  <c:v>16.2</c:v>
                </c:pt>
                <c:pt idx="58">
                  <c:v>16.4</c:v>
                </c:pt>
                <c:pt idx="59">
                  <c:v>16.6</c:v>
                </c:pt>
                <c:pt idx="60">
                  <c:v>16.8</c:v>
                </c:pt>
                <c:pt idx="61">
                  <c:v>17.0</c:v>
                </c:pt>
                <c:pt idx="62">
                  <c:v>17.0</c:v>
                </c:pt>
                <c:pt idx="63">
                  <c:v>17.0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407496"/>
        <c:axId val="2146242824"/>
      </c:scatterChart>
      <c:valAx>
        <c:axId val="-2126407496"/>
        <c:scaling>
          <c:orientation val="maxMin"/>
          <c:max val="1785.0"/>
          <c:min val="1715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6242824"/>
        <c:crosses val="autoZero"/>
        <c:crossBetween val="midCat"/>
        <c:majorUnit val="10.0"/>
      </c:valAx>
      <c:valAx>
        <c:axId val="2146242824"/>
        <c:scaling>
          <c:orientation val="minMax"/>
          <c:max val="2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Temperature (C˚)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6407496"/>
        <c:crosses val="max"/>
        <c:crossBetween val="midCat"/>
        <c:majorUnit val="2.0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455565510706511"/>
          <c:y val="0.2364691033096"/>
          <c:w val="0.262974628171479"/>
          <c:h val="0.185952901720618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Calibration Curve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1799344559365"/>
          <c:y val="0.161327349892929"/>
          <c:w val="0.799047294247455"/>
          <c:h val="0.5253780136232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Sheet1!$Q$1</c:f>
              <c:strCache>
                <c:ptCount val="1"/>
              </c:strCache>
            </c:strRef>
          </c:tx>
          <c:spPr>
            <a:ln w="47625">
              <a:noFill/>
            </a:ln>
          </c:spPr>
          <c:xVal>
            <c:numRef>
              <c:f>Sheet1!$N$2:$N$67</c:f>
              <c:numCache>
                <c:formatCode>General</c:formatCode>
                <c:ptCount val="66"/>
              </c:numCache>
            </c:numRef>
          </c:xVal>
          <c:yVal>
            <c:numRef>
              <c:f>Sheet1!$P$2:$P$67</c:f>
              <c:numCache>
                <c:formatCode>General</c:formatCode>
                <c:ptCount val="6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115496"/>
        <c:axId val="-2122972200"/>
      </c:scatterChart>
      <c:valAx>
        <c:axId val="2138115496"/>
        <c:scaling>
          <c:orientation val="minMax"/>
          <c:max val="7.5"/>
          <c:min val="0.5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err="1" smtClean="0"/>
                  <a:t>Big:Small</a:t>
                </a:r>
                <a:r>
                  <a:rPr lang="en-US" sz="1600" baseline="0" dirty="0" smtClean="0"/>
                  <a:t> Ratio</a:t>
                </a:r>
              </a:p>
              <a:p>
                <a:pPr>
                  <a:defRPr sz="1600"/>
                </a:pPr>
                <a:r>
                  <a:rPr lang="en-US" sz="1600" baseline="0" dirty="0" err="1" smtClean="0"/>
                  <a:t>Green:Black</a:t>
                </a:r>
                <a:r>
                  <a:rPr lang="en-US" sz="1600" baseline="0" dirty="0" smtClean="0"/>
                  <a:t> Ratio</a:t>
                </a:r>
              </a:p>
              <a:p>
                <a:pPr>
                  <a:defRPr sz="1600"/>
                </a:pPr>
                <a:r>
                  <a:rPr lang="en-US" sz="1600" baseline="30000" dirty="0" smtClean="0"/>
                  <a:t>18</a:t>
                </a:r>
                <a:r>
                  <a:rPr lang="en-US" sz="1600" baseline="0" dirty="0" smtClean="0"/>
                  <a:t>O:</a:t>
                </a:r>
                <a:r>
                  <a:rPr lang="en-US" sz="1600" baseline="30000" dirty="0" smtClean="0"/>
                  <a:t>16</a:t>
                </a:r>
                <a:r>
                  <a:rPr lang="en-US" sz="1600" baseline="0" dirty="0" smtClean="0"/>
                  <a:t>O Ratio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02788428168569"/>
              <c:y val="0.7804414539538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2972200"/>
        <c:crosses val="autoZero"/>
        <c:crossBetween val="midCat"/>
      </c:valAx>
      <c:valAx>
        <c:axId val="-2122972200"/>
        <c:scaling>
          <c:orientation val="minMax"/>
          <c:max val="2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Temperature </a:t>
                </a:r>
                <a:r>
                  <a:rPr lang="en-US" sz="1600" dirty="0" smtClean="0"/>
                  <a:t>(C)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3811549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9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9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8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4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0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1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BA76-6DE3-6045-826B-F339B57FE254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5E4F-396B-5945-8CAB-2E46E9099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1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16 at 8.5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0700" cy="3568700"/>
          </a:xfrm>
          <a:prstGeom prst="rect">
            <a:avLst/>
          </a:prstGeom>
        </p:spPr>
      </p:pic>
      <p:pic>
        <p:nvPicPr>
          <p:cNvPr id="6" name="Picture 5" descr="Screen Shot 2016-03-16 at 8.54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327400"/>
            <a:ext cx="58166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334" y="43684"/>
            <a:ext cx="8856133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Why on earth is it called el </a:t>
            </a:r>
            <a:r>
              <a:rPr lang="en-US" dirty="0" err="1"/>
              <a:t>nino</a:t>
            </a:r>
            <a:r>
              <a:rPr lang="en-US" dirty="0"/>
              <a:t>? </a:t>
            </a:r>
            <a:r>
              <a:rPr lang="en-US" dirty="0" smtClean="0"/>
              <a:t>What </a:t>
            </a:r>
            <a:r>
              <a:rPr lang="en-US" dirty="0"/>
              <a:t>does El Nino mean? </a:t>
            </a:r>
            <a:endParaRPr lang="en-US" dirty="0" smtClean="0"/>
          </a:p>
          <a:p>
            <a:r>
              <a:rPr lang="en-US" dirty="0"/>
              <a:t>I still don't understand what La Niña is or how that works. </a:t>
            </a:r>
          </a:p>
          <a:p>
            <a:endParaRPr lang="en-US" dirty="0" smtClean="0"/>
          </a:p>
          <a:p>
            <a:r>
              <a:rPr lang="en-US" dirty="0"/>
              <a:t>How long of a period of time El Nino affects the </a:t>
            </a:r>
            <a:r>
              <a:rPr lang="en-US" dirty="0" smtClean="0"/>
              <a:t>weather? </a:t>
            </a:r>
            <a:endParaRPr lang="en-US" dirty="0"/>
          </a:p>
          <a:p>
            <a:r>
              <a:rPr lang="en-US" dirty="0" smtClean="0"/>
              <a:t>Is </a:t>
            </a:r>
            <a:r>
              <a:rPr lang="en-US" dirty="0"/>
              <a:t>this a normal climate change that happens or is this rare? </a:t>
            </a:r>
          </a:p>
          <a:p>
            <a:r>
              <a:rPr lang="en-US" dirty="0"/>
              <a:t>When were the first affects of El Nino felt? </a:t>
            </a:r>
          </a:p>
          <a:p>
            <a:r>
              <a:rPr lang="en-US" dirty="0" smtClean="0"/>
              <a:t>Does </a:t>
            </a:r>
            <a:r>
              <a:rPr lang="en-US" dirty="0"/>
              <a:t>El Nino and La Nina cause the temperature to oscillate in an unstable way? </a:t>
            </a:r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still don't understand the rising of the cool water and how this has to do with el </a:t>
            </a:r>
            <a:r>
              <a:rPr lang="en-US" dirty="0" err="1"/>
              <a:t>nino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much is the temperature difference between the east and west side of the ocean? </a:t>
            </a:r>
          </a:p>
          <a:p>
            <a:r>
              <a:rPr lang="en-US" dirty="0"/>
              <a:t>How much does it have to be to cause a significant variation in weather? </a:t>
            </a:r>
            <a:endParaRPr lang="en-US" dirty="0" smtClean="0"/>
          </a:p>
          <a:p>
            <a:r>
              <a:rPr lang="en-US" dirty="0"/>
              <a:t>Why </a:t>
            </a:r>
            <a:r>
              <a:rPr lang="en-US" dirty="0" smtClean="0"/>
              <a:t>el </a:t>
            </a:r>
            <a:r>
              <a:rPr lang="en-US" dirty="0" err="1" smtClean="0"/>
              <a:t>nino</a:t>
            </a:r>
            <a:r>
              <a:rPr lang="en-US" dirty="0" smtClean="0"/>
              <a:t> </a:t>
            </a:r>
            <a:r>
              <a:rPr lang="en-US" dirty="0"/>
              <a:t>always related to Indonesia?? </a:t>
            </a:r>
          </a:p>
          <a:p>
            <a:endParaRPr lang="en-US" dirty="0"/>
          </a:p>
          <a:p>
            <a:r>
              <a:rPr lang="en-US" dirty="0"/>
              <a:t>Given the above, does climate change have the ability to dramatically change the currents and normal winds of Earth?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"Jet Streams" and what they refer to. </a:t>
            </a:r>
          </a:p>
          <a:p>
            <a:r>
              <a:rPr lang="en-US" dirty="0"/>
              <a:t>The jet stream </a:t>
            </a:r>
            <a:r>
              <a:rPr lang="en-US" dirty="0" smtClean="0"/>
              <a:t>and how </a:t>
            </a:r>
            <a:r>
              <a:rPr lang="en-US" dirty="0"/>
              <a:t>it affects </a:t>
            </a:r>
            <a:r>
              <a:rPr lang="en-US" dirty="0" smtClean="0"/>
              <a:t>weather.</a:t>
            </a:r>
            <a:endParaRPr lang="en-US" dirty="0"/>
          </a:p>
          <a:p>
            <a:r>
              <a:rPr lang="en-US" dirty="0"/>
              <a:t>I don't understand why there are wetter than normal conditions in the middle of the country but drier than normal conditions surrounding it. </a:t>
            </a:r>
            <a:endParaRPr lang="en-US" dirty="0" smtClean="0"/>
          </a:p>
          <a:p>
            <a:r>
              <a:rPr lang="en-US" dirty="0"/>
              <a:t>Why do trade winds move toward the East rather than the West? </a:t>
            </a:r>
          </a:p>
        </p:txBody>
      </p:sp>
    </p:spTree>
    <p:extLst>
      <p:ext uri="{BB962C8B-B14F-4D97-AF65-F5344CB8AC3E}">
        <p14:creationId xmlns:p14="http://schemas.microsoft.com/office/powerpoint/2010/main" val="396313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93"/>
            <a:ext cx="3731573" cy="3617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823" y="717595"/>
            <a:ext cx="4618707" cy="39073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62000" y="96838"/>
            <a:ext cx="7543800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/>
              <a:t>Jet Streams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4566" y="1702664"/>
            <a:ext cx="135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Sub-Tropical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2011" y="108053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  <a:endCxn id="23" idx="2"/>
          </p:cNvCxnSpPr>
          <p:nvPr/>
        </p:nvCxnSpPr>
        <p:spPr>
          <a:xfrm flipV="1">
            <a:off x="3933990" y="832843"/>
            <a:ext cx="2090994" cy="432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2" idx="2"/>
          </p:cNvCxnSpPr>
          <p:nvPr/>
        </p:nvCxnSpPr>
        <p:spPr>
          <a:xfrm flipV="1">
            <a:off x="4643823" y="1833466"/>
            <a:ext cx="327925" cy="53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597" y="4490243"/>
            <a:ext cx="3492500" cy="2324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73063" y="5056833"/>
            <a:ext cx="37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45860" y="5969676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</a:t>
            </a:r>
            <a:endParaRPr lang="en-US" sz="2400" b="1" dirty="0"/>
          </a:p>
        </p:txBody>
      </p:sp>
      <p:sp>
        <p:nvSpPr>
          <p:cNvPr id="22" name="Oval 21"/>
          <p:cNvSpPr/>
          <p:nvPr/>
        </p:nvSpPr>
        <p:spPr>
          <a:xfrm>
            <a:off x="4971748" y="1702664"/>
            <a:ext cx="261603" cy="26160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24984" y="702041"/>
            <a:ext cx="261603" cy="26160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66" y="4560885"/>
            <a:ext cx="3302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40676" name="Text Box 4"/>
          <p:cNvSpPr txBox="1">
            <a:spLocks noChangeArrowheads="1"/>
          </p:cNvSpPr>
          <p:nvPr/>
        </p:nvSpPr>
        <p:spPr bwMode="auto">
          <a:xfrm>
            <a:off x="695960" y="5383703"/>
            <a:ext cx="725932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 Increased </a:t>
            </a:r>
            <a:r>
              <a:rPr lang="en-US" sz="2000" b="0" dirty="0">
                <a:solidFill>
                  <a:schemeClr val="tx1"/>
                </a:solidFill>
              </a:rPr>
              <a:t>ice and snow cover will lead </a:t>
            </a:r>
            <a:r>
              <a:rPr lang="en-US" sz="2000" b="0" dirty="0" smtClean="0">
                <a:solidFill>
                  <a:schemeClr val="tx1"/>
                </a:solidFill>
              </a:rPr>
              <a:t>to </a:t>
            </a:r>
            <a:r>
              <a:rPr lang="en-US" sz="2000" b="0" dirty="0">
                <a:solidFill>
                  <a:schemeClr val="tx1"/>
                </a:solidFill>
              </a:rPr>
              <a:t>cooling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Reduced </a:t>
            </a:r>
            <a:r>
              <a:rPr lang="en-US" sz="2000" dirty="0"/>
              <a:t>ice and snow cover will lead </a:t>
            </a:r>
            <a:r>
              <a:rPr lang="en-US" sz="2000" dirty="0" smtClean="0"/>
              <a:t>to warming</a:t>
            </a:r>
            <a:endParaRPr lang="en-US" sz="2000" dirty="0"/>
          </a:p>
        </p:txBody>
      </p:sp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762000" y="96838"/>
            <a:ext cx="7543800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/>
              <a:t>Climate Change Factors - Albedo </a:t>
            </a:r>
            <a:r>
              <a:rPr lang="en-US" sz="2800" dirty="0"/>
              <a:t>Effects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713228"/>
            <a:ext cx="5775036" cy="45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0405" y="0"/>
            <a:ext cx="42025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Albedo  &amp; Causal Chains</a:t>
            </a:r>
            <a:endParaRPr lang="en-US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424082"/>
            <a:ext cx="2133600" cy="365125"/>
          </a:xfrm>
        </p:spPr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12" t="22979" r="5914" b="7407"/>
          <a:stretch/>
        </p:blipFill>
        <p:spPr>
          <a:xfrm>
            <a:off x="965200" y="2015065"/>
            <a:ext cx="7196667" cy="4774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0377" y="5841999"/>
            <a:ext cx="361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Annual Albedo (Reflectivity)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866" y="680478"/>
            <a:ext cx="5520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if Climate Cools?    What Happens to Albedo?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65200" y="1082189"/>
            <a:ext cx="3268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Case 1: Start with  Glaciers</a:t>
            </a:r>
          </a:p>
          <a:p>
            <a:r>
              <a:rPr lang="en-US" sz="2000" dirty="0"/>
              <a:t>Case </a:t>
            </a:r>
            <a:r>
              <a:rPr lang="en-US" sz="2000" dirty="0" smtClean="0"/>
              <a:t>2: </a:t>
            </a:r>
            <a:r>
              <a:rPr lang="en-US" sz="2000" dirty="0"/>
              <a:t>Start with  </a:t>
            </a:r>
            <a:r>
              <a:rPr lang="en-US" sz="2000" dirty="0" smtClean="0"/>
              <a:t>Vegetation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77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866809"/>
            <a:ext cx="752463" cy="2822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1627102"/>
            <a:ext cx="752463" cy="282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2387395"/>
            <a:ext cx="752463" cy="2822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3907981"/>
            <a:ext cx="752463" cy="2822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3147688"/>
            <a:ext cx="752463" cy="2822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4668274"/>
            <a:ext cx="752463" cy="2822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5428567"/>
            <a:ext cx="752463" cy="2822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6188861"/>
            <a:ext cx="752463" cy="2822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25320" y="84328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725320" y="1603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725320" y="23643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725320" y="3124927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725320" y="3885476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25320" y="4646025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725320" y="540657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725320" y="616712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162513"/>
              </p:ext>
            </p:extLst>
          </p:nvPr>
        </p:nvGraphicFramePr>
        <p:xfrm>
          <a:off x="2646959" y="3869749"/>
          <a:ext cx="5504688" cy="331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3311220" y="134574"/>
            <a:ext cx="4121029" cy="3735175"/>
            <a:chOff x="3674744" y="2255519"/>
            <a:chExt cx="4984750" cy="4518025"/>
          </a:xfrm>
        </p:grpSpPr>
        <p:graphicFrame>
          <p:nvGraphicFramePr>
            <p:cNvPr id="41" name="Chart 4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66645730"/>
                </p:ext>
              </p:extLst>
            </p:nvPr>
          </p:nvGraphicFramePr>
          <p:xfrm>
            <a:off x="3674744" y="2255519"/>
            <a:ext cx="4984750" cy="4518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>
              <a:off x="4128255" y="5374396"/>
              <a:ext cx="51380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0:6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68012" y="5374396"/>
              <a:ext cx="51380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6</a:t>
              </a:r>
              <a:r>
                <a:rPr lang="en-US" sz="1400" dirty="0" smtClean="0"/>
                <a:t>:</a:t>
              </a:r>
              <a:r>
                <a:rPr lang="en-US" sz="1400" dirty="0"/>
                <a:t>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02209" y="5374396"/>
              <a:ext cx="512812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1:5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75172" y="5374396"/>
              <a:ext cx="51380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  <a:r>
                <a:rPr lang="en-US" sz="1400" dirty="0" smtClean="0"/>
                <a:t>:</a:t>
              </a:r>
              <a:r>
                <a:rPr lang="en-US" sz="1400" dirty="0"/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49126" y="5374396"/>
              <a:ext cx="512812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  <a:r>
                <a:rPr lang="en-US" sz="1400" dirty="0" smtClean="0"/>
                <a:t>:1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95052" y="5374396"/>
              <a:ext cx="512812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5:1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22089" y="5374396"/>
              <a:ext cx="512812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2:1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164573" y="4492136"/>
              <a:ext cx="4534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12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39601" y="4232514"/>
              <a:ext cx="4534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03139" y="4000835"/>
              <a:ext cx="4534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14</a:t>
              </a:r>
              <a:endParaRPr 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76837" y="3769158"/>
              <a:ext cx="4534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15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40375" y="3537481"/>
              <a:ext cx="4534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16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24233" y="3305804"/>
              <a:ext cx="4534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17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97930" y="3074127"/>
              <a:ext cx="45340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18</a:t>
              </a:r>
              <a:endParaRPr lang="en-US" sz="14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4328160" y="4826000"/>
              <a:ext cx="111760" cy="111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907280" y="4582160"/>
              <a:ext cx="111760" cy="111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455920" y="4358640"/>
              <a:ext cx="111760" cy="111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055360" y="4114800"/>
              <a:ext cx="111760" cy="111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614160" y="3881120"/>
              <a:ext cx="111760" cy="111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183120" y="3637280"/>
              <a:ext cx="111760" cy="111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772400" y="3393440"/>
              <a:ext cx="111760" cy="111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6"/>
          <a:srcRect t="23941" b="14080"/>
          <a:stretch/>
        </p:blipFill>
        <p:spPr>
          <a:xfrm rot="5400000">
            <a:off x="-745946" y="2587989"/>
            <a:ext cx="5856740" cy="1346547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38952" y="1996921"/>
            <a:ext cx="1800268" cy="721489"/>
            <a:chOff x="4434518" y="2420763"/>
            <a:chExt cx="1800268" cy="721489"/>
          </a:xfrm>
        </p:grpSpPr>
        <p:sp>
          <p:nvSpPr>
            <p:cNvPr id="69" name="TextBox 68"/>
            <p:cNvSpPr txBox="1"/>
            <p:nvPr/>
          </p:nvSpPr>
          <p:spPr>
            <a:xfrm>
              <a:off x="4434518" y="2493166"/>
              <a:ext cx="845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Annual</a:t>
              </a:r>
            </a:p>
            <a:p>
              <a:pPr algn="ctr"/>
              <a:r>
                <a:rPr lang="en-US" dirty="0" smtClean="0"/>
                <a:t>Rings</a:t>
              </a:r>
              <a:endParaRPr lang="en-US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5371607" y="2420763"/>
              <a:ext cx="8631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5371607" y="2801351"/>
              <a:ext cx="8631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371607" y="3142252"/>
              <a:ext cx="8631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926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36542"/>
            <a:ext cx="47207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Greenhouse Effect - Trends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5623" y="752700"/>
            <a:ext cx="3354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Greenhouse Gases (GHG)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05250" y="6460460"/>
            <a:ext cx="2133600" cy="365125"/>
          </a:xfrm>
        </p:spPr>
        <p:txBody>
          <a:bodyPr/>
          <a:lstStyle/>
          <a:p>
            <a:fld id="{0B6957D6-D2D6-0941-9E0D-4EEE1EF7CE71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273" y="1143385"/>
            <a:ext cx="2817091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Water Vapor (H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O)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Carbon </a:t>
            </a:r>
            <a:r>
              <a:rPr lang="en-US" sz="2000" dirty="0" smtClean="0"/>
              <a:t>Dioxide (CO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Nitrous Oxide (N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Methane</a:t>
            </a:r>
            <a:r>
              <a:rPr lang="en-US" sz="2000" dirty="0"/>
              <a:t> </a:t>
            </a:r>
            <a:r>
              <a:rPr lang="en-US" sz="2000" dirty="0" smtClean="0"/>
              <a:t>(CH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Ozone (O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3" name="Picture 12" descr="Screen Shot 2016-02-22 at 6.4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1" y="3277102"/>
            <a:ext cx="8481619" cy="35694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0332" y="742264"/>
            <a:ext cx="3825353" cy="28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676E-6 0.06163 L 1.07676E-6 0.35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394661"/>
            <a:ext cx="6959600" cy="4422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605868" cy="2638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00" y="14111"/>
            <a:ext cx="4013200" cy="2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08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762000"/>
            <a:ext cx="9412941" cy="5752353"/>
            <a:chOff x="0" y="762000"/>
            <a:chExt cx="9412941" cy="5752353"/>
          </a:xfrm>
        </p:grpSpPr>
        <p:pic>
          <p:nvPicPr>
            <p:cNvPr id="5" name="Picture 4" descr="Screen Shot 2016-03-14 at 6.26.05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90146"/>
              <a:ext cx="9144000" cy="5724207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6021294" y="762000"/>
              <a:ext cx="3391647" cy="3750235"/>
            </a:xfrm>
            <a:custGeom>
              <a:avLst/>
              <a:gdLst>
                <a:gd name="connsiteX0" fmla="*/ 29882 w 3391647"/>
                <a:gd name="connsiteY0" fmla="*/ 0 h 3750235"/>
                <a:gd name="connsiteX1" fmla="*/ 3391647 w 3391647"/>
                <a:gd name="connsiteY1" fmla="*/ 14941 h 3750235"/>
                <a:gd name="connsiteX2" fmla="*/ 3227294 w 3391647"/>
                <a:gd name="connsiteY2" fmla="*/ 3750235 h 3750235"/>
                <a:gd name="connsiteX3" fmla="*/ 1867647 w 3391647"/>
                <a:gd name="connsiteY3" fmla="*/ 3705412 h 3750235"/>
                <a:gd name="connsiteX4" fmla="*/ 0 w 3391647"/>
                <a:gd name="connsiteY4" fmla="*/ 1688353 h 3750235"/>
                <a:gd name="connsiteX5" fmla="*/ 29882 w 3391647"/>
                <a:gd name="connsiteY5" fmla="*/ 0 h 375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1647" h="3750235">
                  <a:moveTo>
                    <a:pt x="29882" y="0"/>
                  </a:moveTo>
                  <a:lnTo>
                    <a:pt x="3391647" y="14941"/>
                  </a:lnTo>
                  <a:lnTo>
                    <a:pt x="3227294" y="3750235"/>
                  </a:lnTo>
                  <a:lnTo>
                    <a:pt x="1867647" y="3705412"/>
                  </a:lnTo>
                  <a:lnTo>
                    <a:pt x="0" y="1688353"/>
                  </a:lnTo>
                  <a:lnTo>
                    <a:pt x="2988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461947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 Nino Southern Oscillation (ENSO)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63020" y="2879450"/>
            <a:ext cx="2680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Trade Winds Strength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- ”normal”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4117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412" y="313764"/>
            <a:ext cx="9129057" cy="6170705"/>
            <a:chOff x="149412" y="313764"/>
            <a:chExt cx="9129057" cy="6170705"/>
          </a:xfrm>
        </p:grpSpPr>
        <p:pic>
          <p:nvPicPr>
            <p:cNvPr id="6" name="Picture 5" descr="Screen Shot 2016-03-14 at 6.26.34 PM.png"/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/>
            <a:stretch/>
          </p:blipFill>
          <p:spPr>
            <a:xfrm>
              <a:off x="149412" y="313764"/>
              <a:ext cx="9114116" cy="6170705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6484469" y="508000"/>
              <a:ext cx="2794000" cy="4557059"/>
            </a:xfrm>
            <a:custGeom>
              <a:avLst/>
              <a:gdLst>
                <a:gd name="connsiteX0" fmla="*/ 29882 w 3391647"/>
                <a:gd name="connsiteY0" fmla="*/ 0 h 3750235"/>
                <a:gd name="connsiteX1" fmla="*/ 3391647 w 3391647"/>
                <a:gd name="connsiteY1" fmla="*/ 14941 h 3750235"/>
                <a:gd name="connsiteX2" fmla="*/ 3227294 w 3391647"/>
                <a:gd name="connsiteY2" fmla="*/ 3750235 h 3750235"/>
                <a:gd name="connsiteX3" fmla="*/ 1867647 w 3391647"/>
                <a:gd name="connsiteY3" fmla="*/ 3705412 h 3750235"/>
                <a:gd name="connsiteX4" fmla="*/ 0 w 3391647"/>
                <a:gd name="connsiteY4" fmla="*/ 1688353 h 3750235"/>
                <a:gd name="connsiteX5" fmla="*/ 29882 w 3391647"/>
                <a:gd name="connsiteY5" fmla="*/ 0 h 3750235"/>
                <a:gd name="connsiteX0" fmla="*/ 0 w 3361765"/>
                <a:gd name="connsiteY0" fmla="*/ 0 h 3750235"/>
                <a:gd name="connsiteX1" fmla="*/ 3361765 w 3361765"/>
                <a:gd name="connsiteY1" fmla="*/ 14941 h 3750235"/>
                <a:gd name="connsiteX2" fmla="*/ 3197412 w 3361765"/>
                <a:gd name="connsiteY2" fmla="*/ 3750235 h 3750235"/>
                <a:gd name="connsiteX3" fmla="*/ 1837765 w 3361765"/>
                <a:gd name="connsiteY3" fmla="*/ 3705412 h 3750235"/>
                <a:gd name="connsiteX4" fmla="*/ 44824 w 3361765"/>
                <a:gd name="connsiteY4" fmla="*/ 2853765 h 3750235"/>
                <a:gd name="connsiteX5" fmla="*/ 0 w 3361765"/>
                <a:gd name="connsiteY5" fmla="*/ 0 h 3750235"/>
                <a:gd name="connsiteX0" fmla="*/ 0 w 3361765"/>
                <a:gd name="connsiteY0" fmla="*/ 0 h 4557059"/>
                <a:gd name="connsiteX1" fmla="*/ 3361765 w 3361765"/>
                <a:gd name="connsiteY1" fmla="*/ 14941 h 4557059"/>
                <a:gd name="connsiteX2" fmla="*/ 3197412 w 3361765"/>
                <a:gd name="connsiteY2" fmla="*/ 3750235 h 4557059"/>
                <a:gd name="connsiteX3" fmla="*/ 1703294 w 3361765"/>
                <a:gd name="connsiteY3" fmla="*/ 4557059 h 4557059"/>
                <a:gd name="connsiteX4" fmla="*/ 44824 w 3361765"/>
                <a:gd name="connsiteY4" fmla="*/ 2853765 h 4557059"/>
                <a:gd name="connsiteX5" fmla="*/ 0 w 3361765"/>
                <a:gd name="connsiteY5" fmla="*/ 0 h 4557059"/>
                <a:gd name="connsiteX0" fmla="*/ 0 w 3361765"/>
                <a:gd name="connsiteY0" fmla="*/ 0 h 4557059"/>
                <a:gd name="connsiteX1" fmla="*/ 3361765 w 3361765"/>
                <a:gd name="connsiteY1" fmla="*/ 14941 h 4557059"/>
                <a:gd name="connsiteX2" fmla="*/ 2465295 w 3361765"/>
                <a:gd name="connsiteY2" fmla="*/ 3750235 h 4557059"/>
                <a:gd name="connsiteX3" fmla="*/ 1703294 w 3361765"/>
                <a:gd name="connsiteY3" fmla="*/ 4557059 h 4557059"/>
                <a:gd name="connsiteX4" fmla="*/ 44824 w 3361765"/>
                <a:gd name="connsiteY4" fmla="*/ 2853765 h 4557059"/>
                <a:gd name="connsiteX5" fmla="*/ 0 w 3361765"/>
                <a:gd name="connsiteY5" fmla="*/ 0 h 4557059"/>
                <a:gd name="connsiteX0" fmla="*/ 0 w 2465295"/>
                <a:gd name="connsiteY0" fmla="*/ 0 h 4557059"/>
                <a:gd name="connsiteX1" fmla="*/ 2405529 w 2465295"/>
                <a:gd name="connsiteY1" fmla="*/ 14941 h 4557059"/>
                <a:gd name="connsiteX2" fmla="*/ 2465295 w 2465295"/>
                <a:gd name="connsiteY2" fmla="*/ 3750235 h 4557059"/>
                <a:gd name="connsiteX3" fmla="*/ 1703294 w 2465295"/>
                <a:gd name="connsiteY3" fmla="*/ 4557059 h 4557059"/>
                <a:gd name="connsiteX4" fmla="*/ 44824 w 2465295"/>
                <a:gd name="connsiteY4" fmla="*/ 2853765 h 4557059"/>
                <a:gd name="connsiteX5" fmla="*/ 0 w 2465295"/>
                <a:gd name="connsiteY5" fmla="*/ 0 h 4557059"/>
                <a:gd name="connsiteX0" fmla="*/ 0 w 2435412"/>
                <a:gd name="connsiteY0" fmla="*/ 0 h 4557059"/>
                <a:gd name="connsiteX1" fmla="*/ 2405529 w 2435412"/>
                <a:gd name="connsiteY1" fmla="*/ 14941 h 4557059"/>
                <a:gd name="connsiteX2" fmla="*/ 2435412 w 2435412"/>
                <a:gd name="connsiteY2" fmla="*/ 4392706 h 4557059"/>
                <a:gd name="connsiteX3" fmla="*/ 1703294 w 2435412"/>
                <a:gd name="connsiteY3" fmla="*/ 4557059 h 4557059"/>
                <a:gd name="connsiteX4" fmla="*/ 44824 w 2435412"/>
                <a:gd name="connsiteY4" fmla="*/ 2853765 h 4557059"/>
                <a:gd name="connsiteX5" fmla="*/ 0 w 2435412"/>
                <a:gd name="connsiteY5" fmla="*/ 0 h 4557059"/>
                <a:gd name="connsiteX0" fmla="*/ 268941 w 2704353"/>
                <a:gd name="connsiteY0" fmla="*/ 0 h 4557059"/>
                <a:gd name="connsiteX1" fmla="*/ 2674470 w 2704353"/>
                <a:gd name="connsiteY1" fmla="*/ 14941 h 4557059"/>
                <a:gd name="connsiteX2" fmla="*/ 2704353 w 2704353"/>
                <a:gd name="connsiteY2" fmla="*/ 4392706 h 4557059"/>
                <a:gd name="connsiteX3" fmla="*/ 1972235 w 2704353"/>
                <a:gd name="connsiteY3" fmla="*/ 4557059 h 4557059"/>
                <a:gd name="connsiteX4" fmla="*/ 0 w 2704353"/>
                <a:gd name="connsiteY4" fmla="*/ 2659529 h 4557059"/>
                <a:gd name="connsiteX5" fmla="*/ 268941 w 2704353"/>
                <a:gd name="connsiteY5" fmla="*/ 0 h 4557059"/>
                <a:gd name="connsiteX0" fmla="*/ 358588 w 2794000"/>
                <a:gd name="connsiteY0" fmla="*/ 0 h 4557059"/>
                <a:gd name="connsiteX1" fmla="*/ 2764117 w 2794000"/>
                <a:gd name="connsiteY1" fmla="*/ 14941 h 4557059"/>
                <a:gd name="connsiteX2" fmla="*/ 2794000 w 2794000"/>
                <a:gd name="connsiteY2" fmla="*/ 4392706 h 4557059"/>
                <a:gd name="connsiteX3" fmla="*/ 2061882 w 2794000"/>
                <a:gd name="connsiteY3" fmla="*/ 4557059 h 4557059"/>
                <a:gd name="connsiteX4" fmla="*/ 0 w 2794000"/>
                <a:gd name="connsiteY4" fmla="*/ 2659529 h 4557059"/>
                <a:gd name="connsiteX5" fmla="*/ 358588 w 2794000"/>
                <a:gd name="connsiteY5" fmla="*/ 0 h 455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0" h="4557059">
                  <a:moveTo>
                    <a:pt x="358588" y="0"/>
                  </a:moveTo>
                  <a:lnTo>
                    <a:pt x="2764117" y="14941"/>
                  </a:lnTo>
                  <a:lnTo>
                    <a:pt x="2794000" y="4392706"/>
                  </a:lnTo>
                  <a:lnTo>
                    <a:pt x="2061882" y="4557059"/>
                  </a:lnTo>
                  <a:lnTo>
                    <a:pt x="0" y="2659529"/>
                  </a:lnTo>
                  <a:lnTo>
                    <a:pt x="3585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63020" y="2879450"/>
            <a:ext cx="2680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Trade Winds Strength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- ”weaker”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1947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 Nino Southern Oscillation (ENSO)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85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03-14 at 6.26.50 PM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9" y="582706"/>
            <a:ext cx="9442824" cy="599141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529292" y="702236"/>
            <a:ext cx="2614707" cy="3301999"/>
          </a:xfrm>
          <a:custGeom>
            <a:avLst/>
            <a:gdLst>
              <a:gd name="connsiteX0" fmla="*/ 29882 w 3391647"/>
              <a:gd name="connsiteY0" fmla="*/ 0 h 3750235"/>
              <a:gd name="connsiteX1" fmla="*/ 3391647 w 3391647"/>
              <a:gd name="connsiteY1" fmla="*/ 14941 h 3750235"/>
              <a:gd name="connsiteX2" fmla="*/ 3227294 w 3391647"/>
              <a:gd name="connsiteY2" fmla="*/ 3750235 h 3750235"/>
              <a:gd name="connsiteX3" fmla="*/ 1867647 w 3391647"/>
              <a:gd name="connsiteY3" fmla="*/ 3705412 h 3750235"/>
              <a:gd name="connsiteX4" fmla="*/ 0 w 3391647"/>
              <a:gd name="connsiteY4" fmla="*/ 1688353 h 3750235"/>
              <a:gd name="connsiteX5" fmla="*/ 29882 w 3391647"/>
              <a:gd name="connsiteY5" fmla="*/ 0 h 3750235"/>
              <a:gd name="connsiteX0" fmla="*/ 0 w 3361765"/>
              <a:gd name="connsiteY0" fmla="*/ 0 h 3750235"/>
              <a:gd name="connsiteX1" fmla="*/ 3361765 w 3361765"/>
              <a:gd name="connsiteY1" fmla="*/ 14941 h 3750235"/>
              <a:gd name="connsiteX2" fmla="*/ 3197412 w 3361765"/>
              <a:gd name="connsiteY2" fmla="*/ 3750235 h 3750235"/>
              <a:gd name="connsiteX3" fmla="*/ 1837765 w 3361765"/>
              <a:gd name="connsiteY3" fmla="*/ 3705412 h 3750235"/>
              <a:gd name="connsiteX4" fmla="*/ 44824 w 3361765"/>
              <a:gd name="connsiteY4" fmla="*/ 2853765 h 3750235"/>
              <a:gd name="connsiteX5" fmla="*/ 0 w 3361765"/>
              <a:gd name="connsiteY5" fmla="*/ 0 h 3750235"/>
              <a:gd name="connsiteX0" fmla="*/ 0 w 3361765"/>
              <a:gd name="connsiteY0" fmla="*/ 0 h 4557059"/>
              <a:gd name="connsiteX1" fmla="*/ 3361765 w 3361765"/>
              <a:gd name="connsiteY1" fmla="*/ 14941 h 4557059"/>
              <a:gd name="connsiteX2" fmla="*/ 3197412 w 3361765"/>
              <a:gd name="connsiteY2" fmla="*/ 3750235 h 4557059"/>
              <a:gd name="connsiteX3" fmla="*/ 1703294 w 3361765"/>
              <a:gd name="connsiteY3" fmla="*/ 4557059 h 4557059"/>
              <a:gd name="connsiteX4" fmla="*/ 44824 w 3361765"/>
              <a:gd name="connsiteY4" fmla="*/ 2853765 h 4557059"/>
              <a:gd name="connsiteX5" fmla="*/ 0 w 3361765"/>
              <a:gd name="connsiteY5" fmla="*/ 0 h 4557059"/>
              <a:gd name="connsiteX0" fmla="*/ 0 w 3361765"/>
              <a:gd name="connsiteY0" fmla="*/ 0 h 4557059"/>
              <a:gd name="connsiteX1" fmla="*/ 3361765 w 3361765"/>
              <a:gd name="connsiteY1" fmla="*/ 14941 h 4557059"/>
              <a:gd name="connsiteX2" fmla="*/ 2465295 w 3361765"/>
              <a:gd name="connsiteY2" fmla="*/ 3750235 h 4557059"/>
              <a:gd name="connsiteX3" fmla="*/ 1703294 w 3361765"/>
              <a:gd name="connsiteY3" fmla="*/ 4557059 h 4557059"/>
              <a:gd name="connsiteX4" fmla="*/ 44824 w 3361765"/>
              <a:gd name="connsiteY4" fmla="*/ 2853765 h 4557059"/>
              <a:gd name="connsiteX5" fmla="*/ 0 w 3361765"/>
              <a:gd name="connsiteY5" fmla="*/ 0 h 4557059"/>
              <a:gd name="connsiteX0" fmla="*/ 0 w 2465295"/>
              <a:gd name="connsiteY0" fmla="*/ 0 h 4557059"/>
              <a:gd name="connsiteX1" fmla="*/ 2405529 w 2465295"/>
              <a:gd name="connsiteY1" fmla="*/ 14941 h 4557059"/>
              <a:gd name="connsiteX2" fmla="*/ 2465295 w 2465295"/>
              <a:gd name="connsiteY2" fmla="*/ 3750235 h 4557059"/>
              <a:gd name="connsiteX3" fmla="*/ 1703294 w 2465295"/>
              <a:gd name="connsiteY3" fmla="*/ 4557059 h 4557059"/>
              <a:gd name="connsiteX4" fmla="*/ 44824 w 2465295"/>
              <a:gd name="connsiteY4" fmla="*/ 2853765 h 4557059"/>
              <a:gd name="connsiteX5" fmla="*/ 0 w 2465295"/>
              <a:gd name="connsiteY5" fmla="*/ 0 h 4557059"/>
              <a:gd name="connsiteX0" fmla="*/ 0 w 2435412"/>
              <a:gd name="connsiteY0" fmla="*/ 0 h 4557059"/>
              <a:gd name="connsiteX1" fmla="*/ 2405529 w 2435412"/>
              <a:gd name="connsiteY1" fmla="*/ 14941 h 4557059"/>
              <a:gd name="connsiteX2" fmla="*/ 2435412 w 2435412"/>
              <a:gd name="connsiteY2" fmla="*/ 4392706 h 4557059"/>
              <a:gd name="connsiteX3" fmla="*/ 1703294 w 2435412"/>
              <a:gd name="connsiteY3" fmla="*/ 4557059 h 4557059"/>
              <a:gd name="connsiteX4" fmla="*/ 44824 w 2435412"/>
              <a:gd name="connsiteY4" fmla="*/ 2853765 h 4557059"/>
              <a:gd name="connsiteX5" fmla="*/ 0 w 2435412"/>
              <a:gd name="connsiteY5" fmla="*/ 0 h 455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5412" h="4557059">
                <a:moveTo>
                  <a:pt x="0" y="0"/>
                </a:moveTo>
                <a:lnTo>
                  <a:pt x="2405529" y="14941"/>
                </a:lnTo>
                <a:lnTo>
                  <a:pt x="2435412" y="4392706"/>
                </a:lnTo>
                <a:lnTo>
                  <a:pt x="1703294" y="4557059"/>
                </a:lnTo>
                <a:lnTo>
                  <a:pt x="44824" y="285376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3020" y="2879450"/>
            <a:ext cx="2680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Trade Winds Strength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- ”</a:t>
            </a:r>
            <a:r>
              <a:rPr lang="en-US" sz="2200" dirty="0" err="1" smtClean="0"/>
              <a:t>strongerl</a:t>
            </a:r>
            <a:r>
              <a:rPr lang="en-US" sz="2200" dirty="0" smtClean="0"/>
              <a:t>”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61947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 Nino Southern Oscillation (ENSO)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288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575236"/>
            <a:ext cx="65151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810000"/>
            <a:ext cx="65151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83871"/>
            <a:ext cx="3420043" cy="3239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15541" y="575236"/>
            <a:ext cx="92845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Winter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61652" y="3805518"/>
            <a:ext cx="108234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Summer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13510" y="1012386"/>
            <a:ext cx="1444326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Jetstream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Path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103734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ENSO Weather Impacts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3999" y="113571"/>
            <a:ext cx="106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 Nino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00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575236"/>
            <a:ext cx="65151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810000"/>
            <a:ext cx="65151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83871"/>
            <a:ext cx="3420043" cy="3239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5541" y="575236"/>
            <a:ext cx="928459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Winter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61652" y="3805518"/>
            <a:ext cx="108234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Summer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13510" y="1012386"/>
            <a:ext cx="1444326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Jetstream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Path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103734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ENSO Weather Impacts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3999" y="113571"/>
            <a:ext cx="1109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 Nina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60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93" y="1020233"/>
            <a:ext cx="4305300" cy="189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9349"/>
          <a:stretch/>
        </p:blipFill>
        <p:spPr>
          <a:xfrm>
            <a:off x="4893733" y="461666"/>
            <a:ext cx="4039096" cy="2399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591" y="3212189"/>
            <a:ext cx="7751232" cy="3690633"/>
          </a:xfrm>
          <a:prstGeom prst="rect">
            <a:avLst/>
          </a:prstGeom>
        </p:spPr>
      </p:pic>
      <p:pic>
        <p:nvPicPr>
          <p:cNvPr id="6" name="Picture 5" descr="Screen Shot 2016-02-22 at 6.44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0" y="657414"/>
            <a:ext cx="6837083" cy="2584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2787943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ENSO Recent History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06444" y="5948493"/>
            <a:ext cx="2672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2 to 7</a:t>
            </a:r>
            <a:r>
              <a:rPr lang="en-US" sz="2200" b="1" dirty="0"/>
              <a:t> </a:t>
            </a:r>
            <a:r>
              <a:rPr lang="en-US" sz="2200" b="1" dirty="0" smtClean="0"/>
              <a:t>year frequency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160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000" b="6218"/>
          <a:stretch/>
        </p:blipFill>
        <p:spPr>
          <a:xfrm>
            <a:off x="5132321" y="1530850"/>
            <a:ext cx="3869765" cy="3731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165323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North Atlantic Oscillation (NAO)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00760" y="884519"/>
            <a:ext cx="433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 pressure </a:t>
            </a:r>
            <a:r>
              <a:rPr lang="en-US" dirty="0"/>
              <a:t>s</a:t>
            </a:r>
            <a:r>
              <a:rPr lang="en-US" dirty="0" smtClean="0"/>
              <a:t>ystems (H &amp; L) over Atlantic</a:t>
            </a:r>
          </a:p>
          <a:p>
            <a:r>
              <a:rPr lang="en-US" dirty="0" smtClean="0"/>
              <a:t>- Allow Jetstream to meander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469" y="884519"/>
            <a:ext cx="441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</a:t>
            </a:r>
            <a:r>
              <a:rPr lang="en-US" dirty="0"/>
              <a:t>p</a:t>
            </a:r>
            <a:r>
              <a:rPr lang="en-US" dirty="0" smtClean="0"/>
              <a:t>ressure </a:t>
            </a:r>
            <a:r>
              <a:rPr lang="en-US" dirty="0"/>
              <a:t>s</a:t>
            </a:r>
            <a:r>
              <a:rPr lang="en-US" dirty="0" smtClean="0"/>
              <a:t>ystems (H &amp; L) over Atlantic</a:t>
            </a:r>
          </a:p>
          <a:p>
            <a:r>
              <a:rPr lang="en-US" dirty="0" smtClean="0"/>
              <a:t>- “Guide” Jetstream between systems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78806" y="622156"/>
            <a:ext cx="152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Positive Mode</a:t>
            </a:r>
            <a:endParaRPr lang="en-US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0773" b="6218"/>
          <a:stretch/>
        </p:blipFill>
        <p:spPr>
          <a:xfrm>
            <a:off x="435839" y="1530850"/>
            <a:ext cx="3809946" cy="37314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5773" y="622156"/>
            <a:ext cx="162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Negative Mode</a:t>
            </a:r>
            <a:endParaRPr lang="en-US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119" y="4093882"/>
            <a:ext cx="8657142" cy="26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3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91" y="3212189"/>
            <a:ext cx="7751232" cy="3690633"/>
          </a:xfrm>
          <a:prstGeom prst="rect">
            <a:avLst/>
          </a:prstGeom>
        </p:spPr>
      </p:pic>
      <p:pic>
        <p:nvPicPr>
          <p:cNvPr id="6" name="Picture 5" descr="Screen Shot 2016-02-22 at 6.4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0" y="657414"/>
            <a:ext cx="6837083" cy="2584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3102231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ENSO NAO Comparison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06444" y="5948493"/>
            <a:ext cx="2672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2 to 7</a:t>
            </a:r>
            <a:r>
              <a:rPr lang="en-US" sz="2200" b="1" dirty="0"/>
              <a:t> </a:t>
            </a:r>
            <a:r>
              <a:rPr lang="en-US" sz="2200" b="1" dirty="0" smtClean="0"/>
              <a:t>year frequency</a:t>
            </a:r>
            <a:endParaRPr lang="en-US" sz="2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99884" y="567767"/>
            <a:ext cx="10058400" cy="25848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109883" y="2375648"/>
            <a:ext cx="0" cy="2495176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84138" y="2556935"/>
            <a:ext cx="0" cy="1337733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563224" y="1905004"/>
            <a:ext cx="0" cy="296582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414871" y="2767111"/>
            <a:ext cx="0" cy="983124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7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499</Words>
  <Application>Microsoft Macintosh PowerPoint</Application>
  <PresentationFormat>On-screen Show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2016-03-14T19:31:16Z</dcterms:created>
  <dcterms:modified xsi:type="dcterms:W3CDTF">2016-03-17T14:36:16Z</dcterms:modified>
</cp:coreProperties>
</file>