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4" r:id="rId3"/>
    <p:sldId id="258" r:id="rId4"/>
    <p:sldId id="260" r:id="rId5"/>
    <p:sldId id="275" r:id="rId6"/>
    <p:sldId id="276" r:id="rId7"/>
    <p:sldId id="277" r:id="rId8"/>
    <p:sldId id="278" r:id="rId9"/>
    <p:sldId id="262" r:id="rId10"/>
    <p:sldId id="279" r:id="rId11"/>
    <p:sldId id="272" r:id="rId12"/>
    <p:sldId id="273" r:id="rId13"/>
    <p:sldId id="261" r:id="rId14"/>
    <p:sldId id="263" r:id="rId15"/>
    <p:sldId id="259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0000"/>
    <a:srgbClr val="640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2" autoAdjust="0"/>
    <p:restoredTop sz="90864" autoAdjust="0"/>
  </p:normalViewPr>
  <p:slideViewPr>
    <p:cSldViewPr snapToGrid="0">
      <p:cViewPr>
        <p:scale>
          <a:sx n="140" d="100"/>
          <a:sy n="140" d="100"/>
        </p:scale>
        <p:origin x="-1208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F5384-1BB0-D24A-B6E1-65DE900F7678}" type="datetimeFigureOut">
              <a:rPr lang="en-US" smtClean="0"/>
              <a:t>8/8/19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1AE92-9BC7-5F4E-A81C-4F7291389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7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/>
              <a:t>Overview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Overview of proposed scientific program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sites (Primary/Alternate)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objectives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endParaRPr lang="en-US" dirty="0" smtClean="0"/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K/</a:t>
            </a:r>
            <a:r>
              <a:rPr lang="en-US" dirty="0" err="1" smtClean="0"/>
              <a:t>Pg</a:t>
            </a:r>
            <a:r>
              <a:rPr lang="en-US" dirty="0" smtClean="0"/>
              <a:t> (K/T) 66 Ma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OAE 1b Oceanic Anoxic</a:t>
            </a:r>
            <a:r>
              <a:rPr lang="en-US" baseline="0" dirty="0" smtClean="0"/>
              <a:t> Event (early </a:t>
            </a:r>
            <a:r>
              <a:rPr lang="en-US" baseline="0" dirty="0" err="1" smtClean="0"/>
              <a:t>Albian</a:t>
            </a:r>
            <a:r>
              <a:rPr lang="en-US" baseline="0" dirty="0" smtClean="0"/>
              <a:t>) ~111 Ma</a:t>
            </a:r>
          </a:p>
          <a:p>
            <a:pPr marL="1200150" marR="0" lvl="2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OAE 1d Oceanic Anoxic</a:t>
            </a:r>
            <a:r>
              <a:rPr lang="en-US" baseline="0" dirty="0" smtClean="0"/>
              <a:t> Event (late </a:t>
            </a:r>
            <a:r>
              <a:rPr lang="en-US" baseline="0" dirty="0" err="1" smtClean="0"/>
              <a:t>Albian</a:t>
            </a:r>
            <a:r>
              <a:rPr lang="en-US" baseline="0" dirty="0" smtClean="0"/>
              <a:t>) ~102 Ma</a:t>
            </a:r>
            <a:endParaRPr lang="en-US" dirty="0" smtClean="0"/>
          </a:p>
          <a:p>
            <a:pPr marL="1200150" marR="0" lvl="2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OAE 2 Oceanic Anoxic</a:t>
            </a:r>
            <a:r>
              <a:rPr lang="en-US" baseline="0" dirty="0" smtClean="0"/>
              <a:t> Event (late </a:t>
            </a:r>
            <a:r>
              <a:rPr lang="en-US" baseline="0" dirty="0" err="1" smtClean="0"/>
              <a:t>Cenomanian</a:t>
            </a:r>
            <a:r>
              <a:rPr lang="en-US" baseline="0" dirty="0" smtClean="0"/>
              <a:t>) ~94 Ma</a:t>
            </a:r>
            <a:endParaRPr lang="en-US" dirty="0" smtClean="0"/>
          </a:p>
          <a:p>
            <a:pPr marL="914400" lvl="2" indent="0">
              <a:lnSpc>
                <a:spcPct val="90000"/>
              </a:lnSpc>
              <a:buFontTx/>
              <a:buNone/>
            </a:pPr>
            <a:endParaRPr lang="en-US" baseline="0" dirty="0" smtClean="0"/>
          </a:p>
          <a:p>
            <a:pPr marL="1200150" marR="0" lvl="2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PETM </a:t>
            </a:r>
            <a:r>
              <a:rPr lang="en-US" dirty="0" smtClean="0"/>
              <a:t>Paleocene-Eocene Thermal Maximum</a:t>
            </a:r>
          </a:p>
          <a:p>
            <a:pPr marL="1200150" marR="0" lvl="2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1AE92-9BC7-5F4E-A81C-4F72913898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20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/>
              <a:t>Overview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Overview of proposed scientific program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sites (Primary/Alternate)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objectives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endParaRPr lang="en-US" dirty="0" smtClean="0"/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K/</a:t>
            </a:r>
            <a:r>
              <a:rPr lang="en-US" dirty="0" err="1" smtClean="0"/>
              <a:t>Pg</a:t>
            </a:r>
            <a:r>
              <a:rPr lang="en-US" dirty="0" smtClean="0"/>
              <a:t> (K/T) 66 Ma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OAE 1b Oceanic Anoxic</a:t>
            </a:r>
            <a:r>
              <a:rPr lang="en-US" baseline="0" dirty="0" smtClean="0"/>
              <a:t> Event (early </a:t>
            </a:r>
            <a:r>
              <a:rPr lang="en-US" baseline="0" dirty="0" err="1" smtClean="0"/>
              <a:t>Albian</a:t>
            </a:r>
            <a:r>
              <a:rPr lang="en-US" baseline="0" dirty="0" smtClean="0"/>
              <a:t>) ~111 Ma</a:t>
            </a:r>
          </a:p>
          <a:p>
            <a:pPr marL="1200150" marR="0" lvl="2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OAE 1d Oceanic Anoxic</a:t>
            </a:r>
            <a:r>
              <a:rPr lang="en-US" baseline="0" dirty="0" smtClean="0"/>
              <a:t> Event (late </a:t>
            </a:r>
            <a:r>
              <a:rPr lang="en-US" baseline="0" dirty="0" err="1" smtClean="0"/>
              <a:t>Albian</a:t>
            </a:r>
            <a:r>
              <a:rPr lang="en-US" baseline="0" dirty="0" smtClean="0"/>
              <a:t>) ~102 Ma</a:t>
            </a:r>
            <a:endParaRPr lang="en-US" dirty="0" smtClean="0"/>
          </a:p>
          <a:p>
            <a:pPr marL="1200150" marR="0" lvl="2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OAE 2 Oceanic Anoxic</a:t>
            </a:r>
            <a:r>
              <a:rPr lang="en-US" baseline="0" dirty="0" smtClean="0"/>
              <a:t> Event (late </a:t>
            </a:r>
            <a:r>
              <a:rPr lang="en-US" baseline="0" dirty="0" err="1" smtClean="0"/>
              <a:t>Cenomanian</a:t>
            </a:r>
            <a:r>
              <a:rPr lang="en-US" baseline="0" dirty="0" smtClean="0"/>
              <a:t>) ~94 Ma</a:t>
            </a:r>
            <a:endParaRPr lang="en-US" dirty="0" smtClean="0"/>
          </a:p>
          <a:p>
            <a:pPr marL="914400" lvl="2" indent="0">
              <a:lnSpc>
                <a:spcPct val="90000"/>
              </a:lnSpc>
              <a:buFontTx/>
              <a:buNone/>
            </a:pPr>
            <a:endParaRPr lang="en-US" baseline="0" dirty="0" smtClean="0"/>
          </a:p>
          <a:p>
            <a:pPr marL="1200150" marR="0" lvl="2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PETM </a:t>
            </a:r>
            <a:r>
              <a:rPr lang="en-US" dirty="0" smtClean="0"/>
              <a:t>Paleocene-Eocene Thermal Maximum</a:t>
            </a:r>
          </a:p>
          <a:p>
            <a:pPr marL="1200150" marR="0" lvl="2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1AE92-9BC7-5F4E-A81C-4F72913898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20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4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7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8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97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8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0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7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2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4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87AB-A82E-7B4A-A647-57FC4CB494CC}" type="datetimeFigureOut">
              <a:rPr lang="en-US" smtClean="0"/>
              <a:t>8/8/19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389CD-E581-D042-9522-AD1E6F931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7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353" y="537878"/>
            <a:ext cx="5724644" cy="209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Overview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Overview of proposed scientific program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Status of site survey information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Proposed drilling program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number of sites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types of coring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logging program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Description of Key Safety and Environmental Issues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8353" y="2931370"/>
            <a:ext cx="7635424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Reasons for Selection of Site Location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Planned Types of Coring, Sampling, and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depths of penetration including rat-hole for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nature of section to be penetrated (hydrocarbon potential &amp; seals)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degree of confidence in velocity control and proposed lith. column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possibility of thermally mature hydrocarbons &amp; effective pathways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previous drilling results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likelihood of abnormal pressure or sub-surface flow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environmental and safety issues specific to leg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how sites located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crossing lines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order of drilling</a:t>
            </a:r>
          </a:p>
        </p:txBody>
      </p:sp>
    </p:spTree>
    <p:extLst>
      <p:ext uri="{BB962C8B-B14F-4D97-AF65-F5344CB8AC3E}">
        <p14:creationId xmlns:p14="http://schemas.microsoft.com/office/powerpoint/2010/main" val="698224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4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353" y="537878"/>
            <a:ext cx="4737194" cy="1094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Overview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Overview of proposed scientific program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sites (Primary/Alternate)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objectives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53" y="4102485"/>
            <a:ext cx="4312597" cy="2354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230" y="1616896"/>
            <a:ext cx="89257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Determine </a:t>
            </a:r>
            <a:r>
              <a:rPr lang="en-US" dirty="0"/>
              <a:t>the extent to which </a:t>
            </a:r>
            <a:r>
              <a:rPr lang="en-US" dirty="0" err="1"/>
              <a:t>subseafloor</a:t>
            </a:r>
            <a:r>
              <a:rPr lang="en-US" dirty="0"/>
              <a:t> microbes vertically migrate through </a:t>
            </a:r>
            <a:r>
              <a:rPr lang="en-US" dirty="0" smtClean="0"/>
              <a:t>sediment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2. D</a:t>
            </a:r>
            <a:r>
              <a:rPr lang="en-US" dirty="0" smtClean="0"/>
              <a:t>iscover </a:t>
            </a:r>
            <a:r>
              <a:rPr lang="en-US" dirty="0"/>
              <a:t>how chemical diffusion across a major unconformity affects microbial communities </a:t>
            </a:r>
            <a:r>
              <a:rPr lang="en-US" dirty="0" smtClean="0"/>
              <a:t>in ancient sediment</a:t>
            </a:r>
          </a:p>
          <a:p>
            <a:endParaRPr lang="en-US" dirty="0"/>
          </a:p>
          <a:p>
            <a:r>
              <a:rPr lang="en-US" dirty="0" smtClean="0"/>
              <a:t>3. </a:t>
            </a:r>
            <a:r>
              <a:rPr lang="en-US" dirty="0"/>
              <a:t>T</a:t>
            </a:r>
            <a:r>
              <a:rPr lang="en-US" dirty="0" smtClean="0"/>
              <a:t>est </a:t>
            </a:r>
            <a:r>
              <a:rPr lang="en-US" dirty="0"/>
              <a:t>the influence of major ocean historical events </a:t>
            </a:r>
            <a:r>
              <a:rPr lang="en-US" dirty="0" smtClean="0"/>
              <a:t>on </a:t>
            </a:r>
            <a:r>
              <a:rPr lang="en-US" dirty="0"/>
              <a:t>present-</a:t>
            </a:r>
            <a:r>
              <a:rPr lang="en-US" dirty="0" smtClean="0"/>
              <a:t>day </a:t>
            </a:r>
            <a:r>
              <a:rPr lang="en-US" dirty="0" err="1" smtClean="0"/>
              <a:t>subseafloor</a:t>
            </a:r>
            <a:r>
              <a:rPr lang="en-US" dirty="0" smtClean="0"/>
              <a:t> communities</a:t>
            </a:r>
          </a:p>
          <a:p>
            <a:r>
              <a:rPr lang="en-US" dirty="0"/>
              <a:t>	</a:t>
            </a:r>
            <a:r>
              <a:rPr lang="en-US" dirty="0" smtClean="0"/>
              <a:t>- K</a:t>
            </a:r>
            <a:r>
              <a:rPr lang="en-US" dirty="0"/>
              <a:t>/</a:t>
            </a:r>
            <a:r>
              <a:rPr lang="en-US" dirty="0" err="1"/>
              <a:t>Pg</a:t>
            </a:r>
            <a:r>
              <a:rPr lang="en-US" dirty="0"/>
              <a:t> impact, OAE </a:t>
            </a:r>
            <a:r>
              <a:rPr lang="en-US" dirty="0" smtClean="0"/>
              <a:t>1b (BN-01A)</a:t>
            </a:r>
          </a:p>
          <a:p>
            <a:r>
              <a:rPr lang="en-US" dirty="0"/>
              <a:t>	</a:t>
            </a:r>
            <a:r>
              <a:rPr lang="en-US" dirty="0" smtClean="0"/>
              <a:t>- OAE </a:t>
            </a:r>
            <a:r>
              <a:rPr lang="en-US" dirty="0"/>
              <a:t>2 and OAE </a:t>
            </a:r>
            <a:r>
              <a:rPr lang="en-US" dirty="0" smtClean="0"/>
              <a:t>1d</a:t>
            </a:r>
            <a:r>
              <a:rPr lang="en-US" dirty="0"/>
              <a:t> </a:t>
            </a:r>
            <a:r>
              <a:rPr lang="en-US" dirty="0" smtClean="0"/>
              <a:t>(BN-02A)</a:t>
            </a:r>
          </a:p>
          <a:p>
            <a:r>
              <a:rPr lang="en-US" dirty="0"/>
              <a:t>	</a:t>
            </a:r>
            <a:r>
              <a:rPr lang="en-US" dirty="0" smtClean="0"/>
              <a:t>- PETM (BN-03A)</a:t>
            </a:r>
          </a:p>
          <a:p>
            <a:r>
              <a:rPr lang="en-US" dirty="0"/>
              <a:t>	</a:t>
            </a:r>
            <a:r>
              <a:rPr lang="en-US" dirty="0" smtClean="0"/>
              <a:t>- OAE 1d</a:t>
            </a:r>
            <a:r>
              <a:rPr lang="en-US" dirty="0"/>
              <a:t> </a:t>
            </a:r>
            <a:r>
              <a:rPr lang="en-US" dirty="0" smtClean="0"/>
              <a:t>(BN-08A)</a:t>
            </a:r>
          </a:p>
          <a:p>
            <a:endParaRPr lang="en-US" dirty="0" smtClean="0"/>
          </a:p>
          <a:p>
            <a:r>
              <a:rPr lang="en-US" dirty="0" smtClean="0"/>
              <a:t>4. </a:t>
            </a:r>
            <a:r>
              <a:rPr lang="en-US" dirty="0"/>
              <a:t>Comparison </a:t>
            </a:r>
            <a:r>
              <a:rPr lang="en-US" dirty="0" smtClean="0"/>
              <a:t>of deep water site (BN-04A) to </a:t>
            </a:r>
            <a:r>
              <a:rPr lang="en-US" dirty="0"/>
              <a:t>Blake Nose sites</a:t>
            </a:r>
          </a:p>
        </p:txBody>
      </p:sp>
    </p:spTree>
    <p:extLst>
      <p:ext uri="{BB962C8B-B14F-4D97-AF65-F5344CB8AC3E}">
        <p14:creationId xmlns:p14="http://schemas.microsoft.com/office/powerpoint/2010/main" val="2113324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4350084" y="2173704"/>
            <a:ext cx="182880" cy="1920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H="1">
            <a:off x="1831474" y="5240421"/>
            <a:ext cx="187158" cy="5748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18353" y="3400778"/>
            <a:ext cx="7315200" cy="0"/>
          </a:xfrm>
          <a:prstGeom prst="line">
            <a:avLst/>
          </a:prstGeom>
          <a:ln w="22225">
            <a:solidFill>
              <a:srgbClr val="3366FF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8353" y="4470400"/>
            <a:ext cx="7315200" cy="0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8353" y="4763911"/>
            <a:ext cx="7315200" cy="0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8353" y="4947356"/>
            <a:ext cx="7315200" cy="0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3820262"/>
            <a:ext cx="4312597" cy="2354782"/>
          </a:xfrm>
          <a:prstGeom prst="rect">
            <a:avLst/>
          </a:prstGeom>
        </p:spPr>
      </p:pic>
      <p:pic>
        <p:nvPicPr>
          <p:cNvPr id="3" name="Picture 2" descr="geo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53" y="818443"/>
            <a:ext cx="1202267" cy="561397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705987" y="3216112"/>
            <a:ext cx="62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K/</a:t>
            </a:r>
            <a:r>
              <a:rPr lang="en-US" dirty="0" err="1" smtClean="0"/>
              <a:t>Pg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705987" y="4577266"/>
            <a:ext cx="87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OAE 1d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705987" y="4789312"/>
            <a:ext cx="87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OAE 1b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705987" y="4270022"/>
            <a:ext cx="75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OAE 2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831474" y="2499896"/>
            <a:ext cx="182880" cy="4545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31474" y="3240507"/>
            <a:ext cx="182880" cy="328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H="1">
            <a:off x="1831474" y="4903539"/>
            <a:ext cx="182880" cy="3368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31474" y="2499895"/>
            <a:ext cx="182880" cy="331536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312737" y="2572086"/>
            <a:ext cx="182880" cy="1358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flipH="1">
            <a:off x="2312737" y="4622802"/>
            <a:ext cx="182880" cy="2165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312737" y="2572085"/>
            <a:ext cx="182880" cy="226728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32506" y="2243435"/>
            <a:ext cx="182880" cy="115214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flipH="1">
            <a:off x="2732506" y="2243222"/>
            <a:ext cx="182880" cy="11523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418353" y="3018441"/>
            <a:ext cx="7315200" cy="0"/>
          </a:xfrm>
          <a:prstGeom prst="line">
            <a:avLst/>
          </a:prstGeom>
          <a:ln w="22225">
            <a:solidFill>
              <a:srgbClr val="FF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705987" y="2833775"/>
            <a:ext cx="72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32484" y="884991"/>
            <a:ext cx="182880" cy="64368"/>
            <a:chOff x="1708484" y="884991"/>
            <a:chExt cx="182880" cy="64368"/>
          </a:xfrm>
        </p:grpSpPr>
        <p:sp>
          <p:nvSpPr>
            <p:cNvPr id="40" name="Rectangle 39"/>
            <p:cNvSpPr/>
            <p:nvPr/>
          </p:nvSpPr>
          <p:spPr>
            <a:xfrm>
              <a:off x="1708484" y="885203"/>
              <a:ext cx="182880" cy="641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flipH="1">
              <a:off x="1708484" y="884991"/>
              <a:ext cx="182880" cy="64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3796632" y="2609730"/>
            <a:ext cx="182880" cy="10131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6632" y="4852737"/>
            <a:ext cx="182880" cy="5347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flipH="1">
            <a:off x="4350084" y="2173704"/>
            <a:ext cx="182880" cy="19250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flipH="1">
            <a:off x="3796632" y="2609517"/>
            <a:ext cx="182880" cy="27779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096000" y="2267284"/>
            <a:ext cx="182880" cy="2992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 flipH="1">
            <a:off x="6615545" y="1457160"/>
            <a:ext cx="182880" cy="327647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096000" y="3168529"/>
            <a:ext cx="182880" cy="4543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096000" y="4558845"/>
            <a:ext cx="182880" cy="227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flipH="1">
            <a:off x="6096000" y="2267284"/>
            <a:ext cx="182880" cy="251861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16200000">
            <a:off x="1920930" y="1124968"/>
            <a:ext cx="1819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BN-03A (ODP 1051)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 rot="16200000">
            <a:off x="1471753" y="1464526"/>
            <a:ext cx="1819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BN-02A (ODP 1050)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 rot="16200000">
            <a:off x="995838" y="1429770"/>
            <a:ext cx="1819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BN-01A (ODP 1049)</a:t>
            </a:r>
            <a:endParaRPr lang="en-US" sz="1600" dirty="0"/>
          </a:p>
        </p:txBody>
      </p:sp>
      <p:sp>
        <p:nvSpPr>
          <p:cNvPr id="63" name="TextBox 62"/>
          <p:cNvSpPr txBox="1"/>
          <p:nvPr/>
        </p:nvSpPr>
        <p:spPr>
          <a:xfrm rot="16200000">
            <a:off x="2420910" y="-286736"/>
            <a:ext cx="1819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BN-04A (ODP 1060)</a:t>
            </a:r>
            <a:endParaRPr lang="en-US" sz="1600" dirty="0"/>
          </a:p>
        </p:txBody>
      </p:sp>
      <p:sp>
        <p:nvSpPr>
          <p:cNvPr id="64" name="TextBox 63"/>
          <p:cNvSpPr txBox="1"/>
          <p:nvPr/>
        </p:nvSpPr>
        <p:spPr>
          <a:xfrm rot="16200000">
            <a:off x="2978685" y="1397684"/>
            <a:ext cx="1800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BN-05A (DSDP 392)</a:t>
            </a:r>
            <a:endParaRPr lang="en-US" sz="1600" dirty="0"/>
          </a:p>
        </p:txBody>
      </p:sp>
      <p:sp>
        <p:nvSpPr>
          <p:cNvPr id="65" name="TextBox 64"/>
          <p:cNvSpPr txBox="1"/>
          <p:nvPr/>
        </p:nvSpPr>
        <p:spPr>
          <a:xfrm rot="16200000">
            <a:off x="3562577" y="1028715"/>
            <a:ext cx="1819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BN-06A (ODP 1053)</a:t>
            </a:r>
            <a:endParaRPr lang="en-US" sz="1600" dirty="0"/>
          </a:p>
        </p:txBody>
      </p:sp>
      <p:sp>
        <p:nvSpPr>
          <p:cNvPr id="67" name="Rectangle 66"/>
          <p:cNvSpPr/>
          <p:nvPr/>
        </p:nvSpPr>
        <p:spPr>
          <a:xfrm flipH="1">
            <a:off x="7241308" y="1457160"/>
            <a:ext cx="182880" cy="327647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 rot="16200000">
            <a:off x="5215886" y="1088751"/>
            <a:ext cx="1819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BN-08A (ODP 1052)</a:t>
            </a:r>
            <a:endParaRPr lang="en-US" sz="1600" dirty="0"/>
          </a:p>
        </p:txBody>
      </p:sp>
      <p:sp>
        <p:nvSpPr>
          <p:cNvPr id="69" name="Rectangle 68"/>
          <p:cNvSpPr/>
          <p:nvPr/>
        </p:nvSpPr>
        <p:spPr>
          <a:xfrm>
            <a:off x="6606309" y="2835321"/>
            <a:ext cx="182880" cy="2992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241309" y="2869957"/>
            <a:ext cx="182880" cy="2992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620164" y="3218629"/>
            <a:ext cx="182880" cy="2992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255164" y="3253265"/>
            <a:ext cx="182880" cy="2992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 rot="16200000">
            <a:off x="6296106" y="790878"/>
            <a:ext cx="818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BN-09A</a:t>
            </a:r>
            <a:endParaRPr lang="en-US" sz="1600" dirty="0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6921869" y="920187"/>
            <a:ext cx="818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BN-10A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500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353" y="537878"/>
            <a:ext cx="396775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Overview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Status of site survey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974385"/>
              </p:ext>
            </p:extLst>
          </p:nvPr>
        </p:nvGraphicFramePr>
        <p:xfrm>
          <a:off x="500586" y="1714119"/>
          <a:ext cx="350640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432"/>
                <a:gridCol w="1133006"/>
                <a:gridCol w="1196966"/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Type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Classification</a:t>
                      </a:r>
                    </a:p>
                  </a:txBody>
                  <a:tcPr marL="12700" marR="12700" marT="12700" marB="0" anchor="ctr">
                    <a:solidFill>
                      <a:srgbClr val="8EB4E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01A</a:t>
                      </a:r>
                      <a:endParaRPr lang="mr-IN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Primary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02A</a:t>
                      </a:r>
                      <a:endParaRPr lang="mr-IN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Primary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-03A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Primary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-04A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Primary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-05A</a:t>
                      </a: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-06A</a:t>
                      </a:r>
                    </a:p>
                  </a:txBody>
                  <a:tcPr marL="12700" marR="12700" marT="127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-07A</a:t>
                      </a: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-08A</a:t>
                      </a: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-09A</a:t>
                      </a:r>
                    </a:p>
                  </a:txBody>
                  <a:tcPr marL="12700" marR="12700" marT="1270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rgbClr val="BFBFB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mr-IN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BN</a:t>
                      </a:r>
                      <a:r>
                        <a:rPr lang="mr-IN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-10A</a:t>
                      </a: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Alternate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111716" y="1407419"/>
            <a:ext cx="4769316" cy="1094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u="sng" dirty="0" smtClean="0"/>
              <a:t>Definition of “2” Classification</a:t>
            </a:r>
            <a:endParaRPr lang="en-US" u="sng" dirty="0"/>
          </a:p>
          <a:p>
            <a:pPr>
              <a:lnSpc>
                <a:spcPct val="90000"/>
              </a:lnSpc>
            </a:pPr>
            <a:r>
              <a:rPr lang="en-US" dirty="0" smtClean="0"/>
              <a:t>Data </a:t>
            </a:r>
            <a:r>
              <a:rPr lang="en-US" dirty="0"/>
              <a:t>reviewed by SEP are sufficient to support the scientific objectives of the drilling effort, but minor concerns require follow-up by </a:t>
            </a:r>
            <a:r>
              <a:rPr lang="en-US" dirty="0" smtClean="0"/>
              <a:t>proponents.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79280" y="4504238"/>
            <a:ext cx="3684226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11716" y="3338129"/>
            <a:ext cx="4952333" cy="258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u="sng" dirty="0"/>
              <a:t>Remedied Comments from SEP1906 </a:t>
            </a:r>
            <a:r>
              <a:rPr lang="en-US" u="sng" dirty="0" smtClean="0"/>
              <a:t>Review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Navigation </a:t>
            </a:r>
            <a:r>
              <a:rPr lang="en-US" dirty="0"/>
              <a:t>data is currently in files that relate to several lines from the </a:t>
            </a:r>
            <a:r>
              <a:rPr lang="en-US" dirty="0" smtClean="0"/>
              <a:t>same survey</a:t>
            </a:r>
            <a:r>
              <a:rPr lang="en-US" dirty="0"/>
              <a:t>, or several segments of the same line</a:t>
            </a:r>
            <a:r>
              <a:rPr lang="en-US" dirty="0" smtClean="0"/>
              <a:t>. </a:t>
            </a:r>
          </a:p>
          <a:p>
            <a:pPr lvl="1">
              <a:lnSpc>
                <a:spcPct val="90000"/>
              </a:lnSpc>
            </a:pPr>
            <a:r>
              <a:rPr lang="en-US" i="1" dirty="0" smtClean="0"/>
              <a:t>- data parsed into separate navigation files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File labeled “BP-138G_stk.segy” contains SEG-Y data for line BP-138F_stk.segy, an d vice versa</a:t>
            </a:r>
            <a:r>
              <a:rPr lang="en-US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i="1" dirty="0" smtClean="0"/>
              <a:t>- seismic data checked and renamed</a:t>
            </a:r>
          </a:p>
          <a:p>
            <a:pPr lvl="1">
              <a:lnSpc>
                <a:spcPct val="90000"/>
              </a:lnSpc>
            </a:pPr>
            <a:r>
              <a:rPr lang="en-US" i="1" dirty="0" smtClean="0"/>
              <a:t>- site forms relabeled accordingly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418353" y="1291774"/>
            <a:ext cx="3608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Classification from </a:t>
            </a:r>
            <a:r>
              <a:rPr lang="en-US" dirty="0"/>
              <a:t>SEP1906 Review</a:t>
            </a:r>
          </a:p>
        </p:txBody>
      </p:sp>
    </p:spTree>
    <p:extLst>
      <p:ext uri="{BB962C8B-B14F-4D97-AF65-F5344CB8AC3E}">
        <p14:creationId xmlns:p14="http://schemas.microsoft.com/office/powerpoint/2010/main" val="3125135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353" y="537878"/>
            <a:ext cx="4365298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Overview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Key Safety and Environmental Issues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541494"/>
              </p:ext>
            </p:extLst>
          </p:nvPr>
        </p:nvGraphicFramePr>
        <p:xfrm>
          <a:off x="1262303" y="1133426"/>
          <a:ext cx="7081212" cy="4097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167"/>
                <a:gridCol w="966264"/>
                <a:gridCol w="3274145"/>
                <a:gridCol w="2447636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Methane (PPM)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Weather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Primary</a:t>
                      </a:r>
                      <a:endParaRPr lang="en-US" sz="1800" b="1" dirty="0"/>
                    </a:p>
                  </a:txBody>
                  <a:tcPr vert="vert27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BN-01A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 rowSpan="9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Hurricane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Season</a:t>
                      </a:r>
                    </a:p>
                    <a:p>
                      <a:pPr algn="l" fontAlgn="b"/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(May through November)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BN-02A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BN-03A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&lt;250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BN-04A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 to 57,000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gas voids in cores &gt; 60 MBSF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Alternate</a:t>
                      </a:r>
                      <a:endParaRPr lang="en-US" sz="1800" b="1" dirty="0"/>
                    </a:p>
                  </a:txBody>
                  <a:tcPr vert="vert27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BN-05A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gas detected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BN-06A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BN-08A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BN-09A</a:t>
                      </a: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measurements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Nearby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sites &lt;20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BN-10A</a:t>
                      </a: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measurements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Nearby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sites &lt;20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638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353" y="2931370"/>
            <a:ext cx="7635424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Reasons for Selection of Site Location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Planned Types of Coring, Sampling, and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depths of penetration including rat-hole for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nature of section to be penetrated (hydrocarbon potential &amp; seals)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degree of confidence in velocity control and proposed lith. column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possibility of thermally mature hydrocarbons &amp; effective pathways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previous drilling results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likelihood of abnormal pressure or sub-surface flow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environmental and safety issues specific to leg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how sites located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crossing lines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order of drilling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286" y="1233412"/>
            <a:ext cx="89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BN-01A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04940" y="636549"/>
            <a:ext cx="215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ODP 1049 (191 total)</a:t>
            </a:r>
          </a:p>
          <a:p>
            <a:r>
              <a:rPr lang="en-US" dirty="0" smtClean="0"/>
              <a:t>DSDP390 (225 total)</a:t>
            </a:r>
            <a:endParaRPr lang="en-US" dirty="0"/>
          </a:p>
        </p:txBody>
      </p:sp>
      <p:pic>
        <p:nvPicPr>
          <p:cNvPr id="10" name="Picture 9" descr="Screen Shot 2019-08-07 at 1.06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50" y="-306806"/>
            <a:ext cx="2252577" cy="9539529"/>
          </a:xfrm>
          <a:prstGeom prst="rect">
            <a:avLst/>
          </a:prstGeom>
        </p:spPr>
      </p:pic>
      <p:pic>
        <p:nvPicPr>
          <p:cNvPr id="12" name="Picture 11" descr="Screen Shot 2019-08-07 at 1.09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692" y="-1160511"/>
            <a:ext cx="2932545" cy="2763255"/>
          </a:xfrm>
          <a:prstGeom prst="rect">
            <a:avLst/>
          </a:prstGeom>
        </p:spPr>
      </p:pic>
      <p:pic>
        <p:nvPicPr>
          <p:cNvPr id="13" name="Picture 12" descr="Screen Shot 2019-08-07 at 1.10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3696" y="2257778"/>
            <a:ext cx="4229100" cy="3314700"/>
          </a:xfrm>
          <a:prstGeom prst="rect">
            <a:avLst/>
          </a:prstGeom>
        </p:spPr>
      </p:pic>
      <p:pic>
        <p:nvPicPr>
          <p:cNvPr id="14" name="Picture 13" descr="Screen Shot 2019-08-07 at 1.11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3653" y="-1444400"/>
            <a:ext cx="2120900" cy="3314700"/>
          </a:xfrm>
          <a:prstGeom prst="rect">
            <a:avLst/>
          </a:prstGeom>
        </p:spPr>
      </p:pic>
      <p:pic>
        <p:nvPicPr>
          <p:cNvPr id="15" name="Picture 14" descr="Screen Shot 2019-08-07 at 1.13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74" y="2018550"/>
            <a:ext cx="2861348" cy="2444409"/>
          </a:xfrm>
          <a:prstGeom prst="rect">
            <a:avLst/>
          </a:prstGeom>
        </p:spPr>
      </p:pic>
      <p:pic>
        <p:nvPicPr>
          <p:cNvPr id="16" name="Picture 15" descr="Screen Shot 2019-08-07 at 1.18.5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59" y="6269207"/>
            <a:ext cx="4487333" cy="265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40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353" y="2931370"/>
            <a:ext cx="7635424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Reasons for Selection of Site Location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Planned Types of Coring, Sampling, and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depths of penetration including rat-hole for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nature of section to be penetrated (hydrocarbon potential &amp; seals)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degree of confidence in velocity control and proposed lith. column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possibility of thermally mature hydrocarbons &amp; effective pathways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previous drilling results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likelihood of abnormal pressure or sub-surface flow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environmental and safety issues specific to leg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how sites located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crossing lines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order of drilling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286" y="1233412"/>
            <a:ext cx="89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BN-02A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2447" y="595339"/>
            <a:ext cx="26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ODP1050 (606 </a:t>
            </a:r>
            <a:r>
              <a:rPr lang="en-US" dirty="0" err="1" smtClean="0"/>
              <a:t>mbsf</a:t>
            </a:r>
            <a:r>
              <a:rPr lang="en-US" dirty="0" smtClean="0"/>
              <a:t> total)</a:t>
            </a:r>
            <a:endParaRPr lang="en-US" dirty="0"/>
          </a:p>
        </p:txBody>
      </p:sp>
      <p:pic>
        <p:nvPicPr>
          <p:cNvPr id="4" name="Picture 3" descr="Screen Shot 2019-08-07 at 1.22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502" y="-395880"/>
            <a:ext cx="3300550" cy="145077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5554664" y="-1252776"/>
            <a:ext cx="5271013" cy="4434894"/>
            <a:chOff x="2025715" y="369332"/>
            <a:chExt cx="5271013" cy="4434894"/>
          </a:xfrm>
        </p:grpSpPr>
        <p:pic>
          <p:nvPicPr>
            <p:cNvPr id="10" name="Picture 9" descr="Screen Shot 2019-08-07 at 1.25.3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715" y="369332"/>
              <a:ext cx="3286606" cy="2506857"/>
            </a:xfrm>
            <a:prstGeom prst="rect">
              <a:avLst/>
            </a:prstGeom>
          </p:spPr>
        </p:pic>
        <p:pic>
          <p:nvPicPr>
            <p:cNvPr id="11" name="Picture 10" descr="Screen Shot 2019-08-07 at 1.26.12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758" y="2439939"/>
              <a:ext cx="3124970" cy="2364287"/>
            </a:xfrm>
            <a:prstGeom prst="rect">
              <a:avLst/>
            </a:prstGeom>
          </p:spPr>
        </p:pic>
      </p:grpSp>
      <p:pic>
        <p:nvPicPr>
          <p:cNvPr id="13" name="Picture 12" descr="Screen Shot 2019-08-07 at 1.28.0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655" y="3730464"/>
            <a:ext cx="2805341" cy="4087091"/>
          </a:xfrm>
          <a:prstGeom prst="rect">
            <a:avLst/>
          </a:prstGeom>
        </p:spPr>
      </p:pic>
      <p:pic>
        <p:nvPicPr>
          <p:cNvPr id="14" name="Picture 13" descr="Screen Shot 2019-08-07 at 1.31.3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52" y="671079"/>
            <a:ext cx="2267503" cy="3556000"/>
          </a:xfrm>
          <a:prstGeom prst="rect">
            <a:avLst/>
          </a:prstGeom>
        </p:spPr>
      </p:pic>
      <p:pic>
        <p:nvPicPr>
          <p:cNvPr id="15" name="Picture 14" descr="Screen Shot 2019-08-07 at 1.48.0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2853972"/>
            <a:ext cx="23241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6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353" y="2931370"/>
            <a:ext cx="7635424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Reasons for Selection of Site Location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Planned Types of Coring, Sampling, and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depths of penetration including rat-hole for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nature of section to be penetrated (hydrocarbon potential &amp; seals)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degree of confidence in velocity control and proposed lith. column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possibility of thermally mature hydrocarbons &amp; effective pathways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previous drilling results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likelihood of abnormal pressure or sub-surface flow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environmental and safety issues specific to leg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how sites located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crossing lines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order of drilling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286" y="1233412"/>
            <a:ext cx="89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BN-03A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76778" y="860778"/>
            <a:ext cx="2101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ODP1051 (644 total) </a:t>
            </a:r>
            <a:endParaRPr lang="en-US" dirty="0"/>
          </a:p>
        </p:txBody>
      </p:sp>
      <p:pic>
        <p:nvPicPr>
          <p:cNvPr id="4" name="Picture 3" descr="Screen Shot 2019-08-07 at 1.4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2779" y="-183446"/>
            <a:ext cx="3253725" cy="12563423"/>
          </a:xfrm>
          <a:prstGeom prst="rect">
            <a:avLst/>
          </a:prstGeom>
        </p:spPr>
      </p:pic>
      <p:pic>
        <p:nvPicPr>
          <p:cNvPr id="10" name="Picture 9" descr="Screen Shot 2019-08-07 at 1.43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196" y="4426655"/>
            <a:ext cx="4292600" cy="3263900"/>
          </a:xfrm>
          <a:prstGeom prst="rect">
            <a:avLst/>
          </a:prstGeom>
        </p:spPr>
      </p:pic>
      <p:pic>
        <p:nvPicPr>
          <p:cNvPr id="11" name="Picture 10" descr="Screen Shot 2019-08-07 at 1.45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111" y="141111"/>
            <a:ext cx="3873500" cy="4394200"/>
          </a:xfrm>
          <a:prstGeom prst="rect">
            <a:avLst/>
          </a:prstGeom>
        </p:spPr>
      </p:pic>
      <p:pic>
        <p:nvPicPr>
          <p:cNvPr id="12" name="Picture 11" descr="Screen Shot 2019-08-07 at 1.45.5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099" y="141111"/>
            <a:ext cx="2551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6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353" y="2931370"/>
            <a:ext cx="7635424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Reasons for Selection of Site Location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Planned Types of Coring, Sampling, and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depths of penetration including rat-hole for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nature of section to be penetrated (hydrocarbon potential &amp; seals)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degree of confidence in velocity control and proposed lith. column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possibility of thermally mature hydrocarbons &amp; effective pathways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previous drilling results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likelihood of abnormal pressure or sub-surface flow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environmental and safety issues specific to leg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how sites located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crossing lines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order of drilling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286" y="1233412"/>
            <a:ext cx="89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BN-04A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18556" y="1030111"/>
            <a:ext cx="2101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ODP1060 (177 total)</a:t>
            </a:r>
            <a:endParaRPr lang="en-US" dirty="0"/>
          </a:p>
        </p:txBody>
      </p:sp>
      <p:pic>
        <p:nvPicPr>
          <p:cNvPr id="4" name="Picture 3" descr="Screen Shot 2019-08-07 at 1.50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778" y="2010834"/>
            <a:ext cx="4445000" cy="6286500"/>
          </a:xfrm>
          <a:prstGeom prst="rect">
            <a:avLst/>
          </a:prstGeom>
        </p:spPr>
      </p:pic>
      <p:pic>
        <p:nvPicPr>
          <p:cNvPr id="10" name="Picture 9" descr="Screen Shot 2019-08-07 at 1.52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06" y="5022850"/>
            <a:ext cx="4025900" cy="3670300"/>
          </a:xfrm>
          <a:prstGeom prst="rect">
            <a:avLst/>
          </a:prstGeom>
        </p:spPr>
      </p:pic>
      <p:pic>
        <p:nvPicPr>
          <p:cNvPr id="11" name="Picture 10" descr="Screen Shot 2019-08-07 at 1.55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22" y="624417"/>
            <a:ext cx="2082800" cy="323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978150"/>
            <a:ext cx="5397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6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353" y="2931370"/>
            <a:ext cx="7635424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Reasons for Selection of Site Location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Planned Types of Coring, Sampling, and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depths of penetration including rat-hole for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nature of section to be penetrated (hydrocarbon potential &amp; seals)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degree of confidence in velocity control and proposed lith. column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possibility of thermally mature hydrocarbons &amp; effective pathways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previous drilling results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likelihood of abnormal pressure or sub-surface flow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environmental and safety issues specific to leg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how sites located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crossing lines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order of drilling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286" y="1233412"/>
            <a:ext cx="89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BN-05A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18444" y="1819112"/>
            <a:ext cx="208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DSDP392 (349 total)</a:t>
            </a:r>
            <a:endParaRPr lang="en-US" dirty="0"/>
          </a:p>
        </p:txBody>
      </p:sp>
      <p:pic>
        <p:nvPicPr>
          <p:cNvPr id="4" name="Picture 3" descr="Screen Shot 2019-08-07 at 2.10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1222" y="-197555"/>
            <a:ext cx="3244148" cy="6858000"/>
          </a:xfrm>
          <a:prstGeom prst="rect">
            <a:avLst/>
          </a:prstGeom>
        </p:spPr>
      </p:pic>
      <p:pic>
        <p:nvPicPr>
          <p:cNvPr id="10" name="Picture 9" descr="Screen Shot 2019-08-07 at 2.11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66" y="1001889"/>
            <a:ext cx="5760700" cy="4064000"/>
          </a:xfrm>
          <a:prstGeom prst="rect">
            <a:avLst/>
          </a:prstGeom>
        </p:spPr>
      </p:pic>
      <p:pic>
        <p:nvPicPr>
          <p:cNvPr id="11" name="Picture 10" descr="Screen Shot 2019-08-07 at 2.11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222" y="1831474"/>
            <a:ext cx="8548955" cy="68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4183" y="889159"/>
            <a:ext cx="8197272" cy="9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/>
              <a:t>Blake Nose Drilling: </a:t>
            </a:r>
            <a:endParaRPr lang="en-US" sz="2400" b="1" dirty="0" smtClean="0"/>
          </a:p>
          <a:p>
            <a:pPr>
              <a:lnSpc>
                <a:spcPct val="80000"/>
              </a:lnSpc>
            </a:pPr>
            <a:r>
              <a:rPr lang="en-US" sz="2400" b="1" dirty="0" smtClean="0"/>
              <a:t>Effects </a:t>
            </a:r>
            <a:r>
              <a:rPr lang="en-US" sz="2400" b="1" dirty="0"/>
              <a:t>on </a:t>
            </a:r>
            <a:r>
              <a:rPr lang="en-US" sz="2400" b="1" dirty="0" err="1"/>
              <a:t>Subseafloor</a:t>
            </a:r>
            <a:r>
              <a:rPr lang="en-US" sz="2400" b="1" dirty="0"/>
              <a:t> Life of a Major </a:t>
            </a:r>
            <a:r>
              <a:rPr lang="en-US" sz="2400" b="1" dirty="0" err="1" smtClean="0"/>
              <a:t>Lithologic</a:t>
            </a:r>
            <a:r>
              <a:rPr lang="en-US" sz="2400" b="1" dirty="0" smtClean="0"/>
              <a:t> Unconformity </a:t>
            </a:r>
            <a:r>
              <a:rPr lang="en-US" sz="2400" b="1" dirty="0"/>
              <a:t>and Past Oceanic Events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4455" cy="909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pic>
        <p:nvPicPr>
          <p:cNvPr id="12" name="Picture 11" descr="loc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12" y="2583965"/>
            <a:ext cx="6802952" cy="38699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4274" y="1870367"/>
            <a:ext cx="4056970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Steven </a:t>
            </a:r>
            <a:r>
              <a:rPr lang="en-US" sz="2400" dirty="0" err="1" smtClean="0"/>
              <a:t>D’Hondt</a:t>
            </a:r>
            <a:r>
              <a:rPr lang="en-US" sz="2400" dirty="0" smtClean="0"/>
              <a:t>  - Science Lead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Rob Pockalny - Data Lead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5260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353" y="2931370"/>
            <a:ext cx="7635424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Reasons for Selection of Site Location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Planned Types of Coring, Sampling, and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depths of penetration including rat-hole for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nature of section to be penetrated (hydrocarbon potential &amp; seals)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degree of confidence in velocity control and proposed lith. column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possibility of thermally mature hydrocarbons &amp; effective pathways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previous drilling results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likelihood of abnormal pressure or sub-surface flow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environmental and safety issues specific to leg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how sites located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crossing lines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order of drilling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286" y="1233412"/>
            <a:ext cx="89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BN-06A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8353" y="2074333"/>
            <a:ext cx="215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ODP 1053 (183 total)</a:t>
            </a:r>
            <a:endParaRPr lang="en-US" dirty="0"/>
          </a:p>
        </p:txBody>
      </p:sp>
      <p:pic>
        <p:nvPicPr>
          <p:cNvPr id="4" name="Picture 3" descr="Screen Shot 2019-08-07 at 2.13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111" y="369332"/>
            <a:ext cx="3480179" cy="6858000"/>
          </a:xfrm>
          <a:prstGeom prst="rect">
            <a:avLst/>
          </a:prstGeom>
        </p:spPr>
      </p:pic>
      <p:pic>
        <p:nvPicPr>
          <p:cNvPr id="10" name="Picture 9" descr="Screen Shot 2019-08-07 at 2.14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1" y="0"/>
            <a:ext cx="4089400" cy="2997200"/>
          </a:xfrm>
          <a:prstGeom prst="rect">
            <a:avLst/>
          </a:prstGeom>
        </p:spPr>
      </p:pic>
      <p:pic>
        <p:nvPicPr>
          <p:cNvPr id="11" name="Picture 10" descr="Screen Shot 2019-08-07 at 2.14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811" y="3467100"/>
            <a:ext cx="3568700" cy="4533900"/>
          </a:xfrm>
          <a:prstGeom prst="rect">
            <a:avLst/>
          </a:prstGeom>
        </p:spPr>
      </p:pic>
      <p:pic>
        <p:nvPicPr>
          <p:cNvPr id="12" name="Picture 11" descr="Screen Shot 2019-08-07 at 2.15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86" y="-1305649"/>
            <a:ext cx="3835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6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353" y="2931370"/>
            <a:ext cx="7635424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Reasons for Selection of Site Location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Planned Types of Coring, Sampling, and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depths of penetration including rat-hole for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nature of section to be penetrated (hydrocarbon potential &amp; seals)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degree of confidence in velocity control and proposed lith. column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possibility of thermally mature hydrocarbons &amp; effective pathways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previous drilling results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likelihood of abnormal pressure or sub-surface flow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environmental and safety issues specific to leg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how sites located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crossing lines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order of drilling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286" y="1233412"/>
            <a:ext cx="89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BN-08A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91853" y="733777"/>
            <a:ext cx="215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ODP 1052 (684 total)</a:t>
            </a:r>
            <a:endParaRPr lang="en-US" dirty="0"/>
          </a:p>
        </p:txBody>
      </p:sp>
      <p:pic>
        <p:nvPicPr>
          <p:cNvPr id="4" name="Picture 3" descr="Screen Shot 2019-08-07 at 2.21.5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40" r="48687"/>
          <a:stretch/>
        </p:blipFill>
        <p:spPr>
          <a:xfrm>
            <a:off x="-4070486" y="5221110"/>
            <a:ext cx="2885152" cy="1862667"/>
          </a:xfrm>
          <a:prstGeom prst="rect">
            <a:avLst/>
          </a:prstGeom>
        </p:spPr>
      </p:pic>
      <p:pic>
        <p:nvPicPr>
          <p:cNvPr id="10" name="Picture 9" descr="Screen Shot 2019-08-07 at 2.2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367" y="1397000"/>
            <a:ext cx="2691220" cy="6858000"/>
          </a:xfrm>
          <a:prstGeom prst="rect">
            <a:avLst/>
          </a:prstGeom>
        </p:spPr>
      </p:pic>
      <p:pic>
        <p:nvPicPr>
          <p:cNvPr id="11" name="Picture 10" descr="Screen Shot 2019-08-07 at 2.22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11" y="-484391"/>
            <a:ext cx="4343400" cy="3175000"/>
          </a:xfrm>
          <a:prstGeom prst="rect">
            <a:avLst/>
          </a:prstGeom>
        </p:spPr>
      </p:pic>
      <p:pic>
        <p:nvPicPr>
          <p:cNvPr id="12" name="Picture 11" descr="Screen Shot 2019-08-07 at 2.23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11" y="3388078"/>
            <a:ext cx="4025900" cy="4457700"/>
          </a:xfrm>
          <a:prstGeom prst="rect">
            <a:avLst/>
          </a:prstGeom>
        </p:spPr>
      </p:pic>
      <p:pic>
        <p:nvPicPr>
          <p:cNvPr id="13" name="Picture 12" descr="Screen Shot 2019-08-07 at 2.24.1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7734" y="-1526822"/>
            <a:ext cx="39624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6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353" y="2931370"/>
            <a:ext cx="7635424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Reasons for Selection of Site Location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Planned Types of Coring, Sampling, and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depths of penetration including rat-hole for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nature of section to be penetrated (hydrocarbon potential &amp; seals)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degree of confidence in velocity control and proposed lith. column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possibility of thermally mature hydrocarbons &amp; effective pathways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previous drilling results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likelihood of abnormal pressure or sub-surface flow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environmental and safety issues specific to leg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how sites located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crossing lines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order of drilling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286" y="1233412"/>
            <a:ext cx="89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BN-09A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76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353" y="2931370"/>
            <a:ext cx="7635424" cy="333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Reasons for Selection of Site Location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Planned Types of Coring, Sampling, and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depths of penetration including rat-hole for logging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nature of section to be penetrated (hydrocarbon potential &amp; seals)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degree of confidence in velocity control and proposed lith. column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possibility of thermally mature hydrocarbons &amp; effective pathways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previous drilling results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likelihood of abnormal pressure or sub-surface flow</a:t>
            </a:r>
          </a:p>
          <a:p>
            <a:pPr marL="1200150" lvl="2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environmental and safety issues specific to leg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how sites located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crossing lines</a:t>
            </a:r>
          </a:p>
          <a:p>
            <a:pPr marL="1657350" lvl="3" indent="-285750">
              <a:lnSpc>
                <a:spcPct val="90000"/>
              </a:lnSpc>
              <a:buFontTx/>
              <a:buChar char="-"/>
            </a:pPr>
            <a:r>
              <a:rPr lang="en-US" dirty="0" smtClean="0"/>
              <a:t>order of drilling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286" y="1233412"/>
            <a:ext cx="89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BN-10A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76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2650" y="0"/>
            <a:ext cx="2291350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Proposal Number: 929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74340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Life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390" y="612760"/>
            <a:ext cx="831194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Co-Proponents</a:t>
            </a:r>
            <a:r>
              <a:rPr lang="en-US" sz="2000" dirty="0" smtClean="0"/>
              <a:t>:</a:t>
            </a:r>
          </a:p>
          <a:p>
            <a:r>
              <a:rPr lang="en-US" sz="2000" b="0" i="0" u="none" strike="noStrike" baseline="0" dirty="0"/>
              <a:t>	</a:t>
            </a:r>
            <a:r>
              <a:rPr lang="en-US" sz="2000" b="0" i="0" u="none" strike="noStrike" baseline="0" dirty="0" smtClean="0"/>
              <a:t>Steven </a:t>
            </a:r>
            <a:r>
              <a:rPr lang="en-US" sz="2000" b="0" i="0" u="none" strike="noStrike" baseline="0" dirty="0" err="1" smtClean="0"/>
              <a:t>D'Hondt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b="0" i="0" u="none" strike="noStrike" baseline="0" dirty="0" smtClean="0"/>
              <a:t>- University of Rhode Island (USA)</a:t>
            </a:r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Robert Pockalny		- University of Rhode Island (USA)</a:t>
            </a:r>
            <a:endParaRPr lang="en-US" sz="2000" dirty="0" smtClean="0"/>
          </a:p>
          <a:p>
            <a:r>
              <a:rPr lang="en-US" sz="2000" b="0" i="0" u="none" strike="noStrike" baseline="0" dirty="0"/>
              <a:t>	</a:t>
            </a:r>
            <a:r>
              <a:rPr lang="en-US" sz="2000" b="0" i="0" u="none" strike="noStrike" baseline="0" dirty="0" smtClean="0"/>
              <a:t>Valier </a:t>
            </a:r>
            <a:r>
              <a:rPr lang="en-US" sz="2000" b="0" i="0" u="none" strike="noStrike" baseline="0" dirty="0" err="1" smtClean="0"/>
              <a:t>Galy</a:t>
            </a:r>
            <a:r>
              <a:rPr lang="en-US" sz="2000" dirty="0"/>
              <a:t>	</a:t>
            </a:r>
            <a:r>
              <a:rPr lang="en-US" sz="2000" dirty="0" smtClean="0"/>
              <a:t>		- Woods Hole Oceanographic Institution </a:t>
            </a:r>
            <a:r>
              <a:rPr lang="en-US" sz="2000" b="0" i="0" u="none" strike="noStrike" baseline="0" dirty="0" smtClean="0"/>
              <a:t>(USA)</a:t>
            </a:r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Leila </a:t>
            </a:r>
            <a:r>
              <a:rPr lang="en-US" sz="2000" b="0" i="0" u="none" strike="noStrike" baseline="0" dirty="0" err="1" smtClean="0"/>
              <a:t>Hamdan</a:t>
            </a:r>
            <a:r>
              <a:rPr lang="en-US" sz="2000" dirty="0"/>
              <a:t>	</a:t>
            </a:r>
            <a:r>
              <a:rPr lang="en-US" sz="2000" dirty="0" smtClean="0"/>
              <a:t>	- University of Southern Mississippi </a:t>
            </a:r>
            <a:r>
              <a:rPr lang="en-US" sz="2000" b="0" i="0" u="none" strike="noStrike" baseline="0" dirty="0" smtClean="0"/>
              <a:t>(USA)</a:t>
            </a:r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Andrew Henderson	-</a:t>
            </a:r>
            <a:r>
              <a:rPr lang="en-US" sz="2000" b="0" i="0" u="none" strike="noStrike" dirty="0" smtClean="0"/>
              <a:t> Newcastle University (UK)</a:t>
            </a:r>
            <a:endParaRPr lang="en-US" sz="2000" b="0" i="0" u="none" strike="noStrike" baseline="0" dirty="0" smtClean="0"/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Fumio Inagaki		</a:t>
            </a:r>
            <a:r>
              <a:rPr lang="en-US" sz="2000" dirty="0" smtClean="0"/>
              <a:t>- JAMSTEC (Japan)</a:t>
            </a:r>
            <a:endParaRPr lang="en-US" sz="2000" b="0" i="0" u="none" strike="noStrike" baseline="0" dirty="0" smtClean="0"/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R. Mark</a:t>
            </a:r>
            <a:r>
              <a:rPr lang="en-US" sz="2000" b="0" i="0" u="none" strike="noStrike" dirty="0" smtClean="0"/>
              <a:t> </a:t>
            </a:r>
            <a:r>
              <a:rPr lang="en-US" sz="2000" b="0" i="0" u="none" strike="noStrike" baseline="0" dirty="0" err="1" smtClean="0"/>
              <a:t>Leckie</a:t>
            </a:r>
            <a:r>
              <a:rPr lang="en-US" sz="2000" dirty="0"/>
              <a:t>	</a:t>
            </a:r>
            <a:r>
              <a:rPr lang="en-US" sz="2000" dirty="0" smtClean="0"/>
              <a:t>	-</a:t>
            </a:r>
            <a:r>
              <a:rPr lang="en-US" sz="2000" b="0" i="0" u="none" strike="noStrike" baseline="0" dirty="0" smtClean="0"/>
              <a:t> University of Massachusetts, Amherst (USA)</a:t>
            </a:r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Yuki </a:t>
            </a:r>
            <a:r>
              <a:rPr lang="en-US" sz="2000" b="0" i="0" u="none" strike="noStrike" baseline="0" dirty="0" err="1" smtClean="0"/>
              <a:t>Morono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 smtClean="0"/>
              <a:t>	- </a:t>
            </a:r>
            <a:r>
              <a:rPr lang="en-US" sz="2000" dirty="0" smtClean="0"/>
              <a:t>JAMSTEC (Japan)</a:t>
            </a:r>
            <a:endParaRPr lang="en-US" sz="2000" b="0" i="0" u="none" strike="noStrike" baseline="0" dirty="0" smtClean="0"/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Richard Murray		-</a:t>
            </a:r>
            <a:r>
              <a:rPr lang="en-US" sz="2000" b="0" i="0" u="none" strike="noStrike" dirty="0" smtClean="0"/>
              <a:t> </a:t>
            </a:r>
            <a:r>
              <a:rPr lang="en-US" sz="2000" dirty="0" smtClean="0"/>
              <a:t>Woods Hole Oceanographic Institution </a:t>
            </a:r>
            <a:r>
              <a:rPr lang="en-US" sz="2000" b="0" i="0" u="none" strike="noStrike" baseline="0" dirty="0" smtClean="0"/>
              <a:t>(USA)</a:t>
            </a:r>
          </a:p>
          <a:p>
            <a:r>
              <a:rPr lang="en-US" sz="2000" dirty="0"/>
              <a:t>	</a:t>
            </a:r>
            <a:r>
              <a:rPr lang="en-US" sz="2000" b="0" i="0" u="none" strike="noStrike" baseline="0" dirty="0" smtClean="0"/>
              <a:t>William </a:t>
            </a:r>
            <a:r>
              <a:rPr lang="en-US" sz="2000" b="0" i="0" u="none" strike="noStrike" baseline="0" dirty="0" err="1" smtClean="0"/>
              <a:t>Orsi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 smtClean="0"/>
              <a:t>	- 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</a:rPr>
              <a:t>Ludwig-</a:t>
            </a:r>
            <a:r>
              <a:rPr lang="en-US" sz="2000" dirty="0" err="1">
                <a:solidFill>
                  <a:srgbClr val="000000"/>
                </a:solidFill>
                <a:ea typeface="Calibri"/>
                <a:cs typeface="Calibri"/>
              </a:rPr>
              <a:t>Maximilians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</a:rPr>
              <a:t>-University </a:t>
            </a:r>
            <a:r>
              <a:rPr lang="en-US" sz="2000" dirty="0" smtClean="0">
                <a:solidFill>
                  <a:srgbClr val="000000"/>
                </a:solidFill>
                <a:ea typeface="Calibri"/>
                <a:cs typeface="Calibri"/>
              </a:rPr>
              <a:t>Munich (Germany)</a:t>
            </a:r>
            <a:endParaRPr lang="en-US" sz="2000" b="0" i="0" u="none" strike="noStrike" baseline="0" dirty="0" smtClean="0"/>
          </a:p>
          <a:p>
            <a:r>
              <a:rPr lang="en-US" sz="2000" b="0" i="0" u="none" strike="noStrike" baseline="0" dirty="0" smtClean="0"/>
              <a:t>	Richard </a:t>
            </a:r>
            <a:r>
              <a:rPr lang="en-US" sz="2000" b="0" i="0" u="none" strike="noStrike" baseline="0" dirty="0" err="1" smtClean="0"/>
              <a:t>Pancost</a:t>
            </a:r>
            <a:r>
              <a:rPr lang="en-US" sz="2000" dirty="0"/>
              <a:t>	</a:t>
            </a:r>
            <a:r>
              <a:rPr lang="en-US" sz="2000" dirty="0" smtClean="0"/>
              <a:t>	- University of Bristol (UK)</a:t>
            </a:r>
            <a:endParaRPr lang="en-US" sz="2000" b="0" i="0" u="none" strike="noStrike" baseline="0" dirty="0" smtClean="0"/>
          </a:p>
          <a:p>
            <a:r>
              <a:rPr lang="en-US" sz="2000" b="0" i="0" u="none" strike="noStrike" baseline="0" dirty="0" smtClean="0"/>
              <a:t>	Gustavo </a:t>
            </a:r>
            <a:r>
              <a:rPr lang="en-US" sz="2000" b="0" i="0" u="none" strike="noStrike" baseline="0" dirty="0" err="1" smtClean="0"/>
              <a:t>Ramírez</a:t>
            </a:r>
            <a:r>
              <a:rPr lang="en-US" sz="2000" dirty="0"/>
              <a:t>	</a:t>
            </a:r>
            <a:r>
              <a:rPr lang="en-US" sz="2000" dirty="0" smtClean="0"/>
              <a:t>	- </a:t>
            </a:r>
            <a:r>
              <a:rPr lang="en-US" sz="2000" dirty="0" smtClean="0"/>
              <a:t>University of North Carolina, Chapel Hill (USA)</a:t>
            </a:r>
            <a:endParaRPr lang="en-US" sz="2000" b="0" i="0" u="none" strike="noStrike" baseline="0" dirty="0" smtClean="0"/>
          </a:p>
          <a:p>
            <a:r>
              <a:rPr lang="en-US" sz="2000" b="0" i="0" u="none" strike="noStrike" baseline="0" dirty="0" smtClean="0"/>
              <a:t>	Ana Christina </a:t>
            </a:r>
            <a:r>
              <a:rPr lang="en-US" sz="2000" b="0" i="0" u="none" strike="noStrike" baseline="0" dirty="0" err="1" smtClean="0"/>
              <a:t>Ravelo</a:t>
            </a:r>
            <a:r>
              <a:rPr lang="en-US" sz="2000" dirty="0"/>
              <a:t>	</a:t>
            </a:r>
            <a:r>
              <a:rPr lang="en-US" sz="2000" dirty="0" smtClean="0"/>
              <a:t>- University of California, Santa Cruz (USA)</a:t>
            </a:r>
            <a:endParaRPr lang="en-US" sz="2000" b="0" i="0" u="none" strike="noStrike" baseline="0" dirty="0" smtClean="0"/>
          </a:p>
          <a:p>
            <a:r>
              <a:rPr lang="en-US" sz="2000" b="0" i="0" u="none" strike="noStrike" baseline="0" dirty="0" smtClean="0"/>
              <a:t>	Tina </a:t>
            </a:r>
            <a:r>
              <a:rPr lang="en-US" sz="2000" b="0" i="0" u="none" strike="noStrike" baseline="0" dirty="0" err="1" smtClean="0"/>
              <a:t>Treude</a:t>
            </a: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 smtClean="0"/>
              <a:t>	- </a:t>
            </a:r>
            <a:r>
              <a:rPr lang="en-US" sz="2000" dirty="0" smtClean="0"/>
              <a:t>University </a:t>
            </a:r>
            <a:r>
              <a:rPr lang="en-US" sz="2000" dirty="0"/>
              <a:t>of </a:t>
            </a:r>
            <a:r>
              <a:rPr lang="en-US" sz="2000" dirty="0" smtClean="0"/>
              <a:t>California, </a:t>
            </a:r>
            <a:r>
              <a:rPr lang="en-US" sz="2000" dirty="0"/>
              <a:t>Los </a:t>
            </a:r>
            <a:r>
              <a:rPr lang="en-US" sz="2000" dirty="0" smtClean="0"/>
              <a:t>Angeles (USA)</a:t>
            </a:r>
            <a:endParaRPr lang="en-US" sz="2000" b="0" i="0" u="none" strike="noStrike" baseline="0" dirty="0" smtClean="0"/>
          </a:p>
          <a:p>
            <a:r>
              <a:rPr lang="en-US" sz="2000" b="0" i="0" u="none" strike="noStrike" baseline="0" dirty="0" smtClean="0"/>
              <a:t>	Laura </a:t>
            </a:r>
            <a:r>
              <a:rPr lang="en-US" sz="2000" b="0" i="0" u="none" strike="noStrike" baseline="0" dirty="0" err="1" smtClean="0"/>
              <a:t>Wehrmann</a:t>
            </a:r>
            <a:r>
              <a:rPr lang="en-US" sz="2000" b="0" i="0" u="none" strike="noStrike" baseline="0" dirty="0" smtClean="0"/>
              <a:t>	</a:t>
            </a:r>
            <a:r>
              <a:rPr lang="en-US" sz="2000" dirty="0"/>
              <a:t>	</a:t>
            </a:r>
            <a:r>
              <a:rPr lang="en-US" sz="2000" dirty="0" smtClean="0"/>
              <a:t>- Stony </a:t>
            </a:r>
            <a:r>
              <a:rPr lang="en-US" sz="2000" dirty="0"/>
              <a:t>Brook </a:t>
            </a:r>
            <a:r>
              <a:rPr lang="en-US" sz="2000" dirty="0" smtClean="0"/>
              <a:t>University (USA)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3" name="Rectangle 2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</p:spTree>
    <p:extLst>
      <p:ext uri="{BB962C8B-B14F-4D97-AF65-F5344CB8AC3E}">
        <p14:creationId xmlns:p14="http://schemas.microsoft.com/office/powerpoint/2010/main" val="241334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080" y="918878"/>
            <a:ext cx="7160935" cy="134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Overview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Science Objectives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Relationship to IODP Science </a:t>
            </a:r>
            <a:r>
              <a:rPr lang="en-US" dirty="0" smtClean="0"/>
              <a:t>Plan</a:t>
            </a:r>
            <a:endParaRPr lang="en-US" dirty="0" smtClean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Why Blake Nose? (unconformities, previous drilling, sampled ages)</a:t>
            </a:r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Drilling Plan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0182" y="2711096"/>
            <a:ext cx="4572000" cy="33378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Site-by-Site Review</a:t>
            </a:r>
            <a:endParaRPr lang="en-US" b="1" dirty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Site survey </a:t>
            </a:r>
            <a:r>
              <a:rPr lang="en-US" dirty="0"/>
              <a:t>S</a:t>
            </a:r>
            <a:r>
              <a:rPr lang="en-US" dirty="0" smtClean="0"/>
              <a:t>tatus (overview)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seismic survey data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prior drilling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velocity data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Potential Hazards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	</a:t>
            </a:r>
            <a:r>
              <a:rPr lang="en-US" dirty="0" smtClean="0"/>
              <a:t>methane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	</a:t>
            </a:r>
            <a:r>
              <a:rPr lang="en-US" dirty="0" smtClean="0"/>
              <a:t>currents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	</a:t>
            </a:r>
            <a:r>
              <a:rPr lang="en-US" dirty="0" smtClean="0"/>
              <a:t>weather</a:t>
            </a:r>
            <a:endParaRPr lang="en-US" dirty="0"/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 marL="742950" lvl="1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Site-by Site</a:t>
            </a:r>
          </a:p>
          <a:p>
            <a:pPr marL="1200150" lvl="2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Form 6’s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277957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Presentation Outline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697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231" y="1004987"/>
            <a:ext cx="89257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/>
            <a:r>
              <a:rPr lang="en-US" sz="2000" dirty="0" smtClean="0"/>
              <a:t>1. Determine </a:t>
            </a:r>
            <a:r>
              <a:rPr lang="en-US" sz="2000" dirty="0"/>
              <a:t>the extent to which </a:t>
            </a:r>
            <a:r>
              <a:rPr lang="en-US" sz="2000" dirty="0" err="1"/>
              <a:t>subseafloor</a:t>
            </a:r>
            <a:r>
              <a:rPr lang="en-US" sz="2000" dirty="0"/>
              <a:t> microbes vertically migrate through </a:t>
            </a:r>
            <a:r>
              <a:rPr lang="en-US" sz="2000" dirty="0" smtClean="0"/>
              <a:t>sediment</a:t>
            </a:r>
          </a:p>
          <a:p>
            <a:pPr marL="288925" indent="-288925">
              <a:buAutoNum type="arabicPeriod"/>
            </a:pPr>
            <a:endParaRPr lang="en-US" sz="2000" dirty="0"/>
          </a:p>
          <a:p>
            <a:pPr marL="288925" indent="-288925"/>
            <a:r>
              <a:rPr lang="en-US" sz="2000" dirty="0"/>
              <a:t>2. D</a:t>
            </a:r>
            <a:r>
              <a:rPr lang="en-US" sz="2000" dirty="0" smtClean="0"/>
              <a:t>iscover </a:t>
            </a:r>
            <a:r>
              <a:rPr lang="en-US" sz="2000" dirty="0"/>
              <a:t>how chemical diffusion across a major unconformity affects microbial communities </a:t>
            </a:r>
            <a:r>
              <a:rPr lang="en-US" sz="2000" dirty="0" smtClean="0"/>
              <a:t>in ancient sediment</a:t>
            </a:r>
          </a:p>
          <a:p>
            <a:pPr marL="288925" indent="-288925"/>
            <a:endParaRPr lang="en-US" sz="2000" dirty="0"/>
          </a:p>
          <a:p>
            <a:pPr marL="288925" indent="-288925"/>
            <a:r>
              <a:rPr lang="en-US" sz="2000" dirty="0" smtClean="0"/>
              <a:t>3. </a:t>
            </a:r>
            <a:r>
              <a:rPr lang="en-US" sz="2000" dirty="0"/>
              <a:t>T</a:t>
            </a:r>
            <a:r>
              <a:rPr lang="en-US" sz="2000" dirty="0" smtClean="0"/>
              <a:t>est </a:t>
            </a:r>
            <a:r>
              <a:rPr lang="en-US" sz="2000" dirty="0"/>
              <a:t>the influence of major ocean historical events </a:t>
            </a:r>
            <a:r>
              <a:rPr lang="en-US" sz="2000" dirty="0" smtClean="0"/>
              <a:t>on </a:t>
            </a:r>
            <a:r>
              <a:rPr lang="en-US" sz="2000" dirty="0"/>
              <a:t>present-</a:t>
            </a:r>
            <a:r>
              <a:rPr lang="en-US" sz="2000" dirty="0" smtClean="0"/>
              <a:t>day </a:t>
            </a:r>
            <a:r>
              <a:rPr lang="en-US" sz="2000" dirty="0" err="1" smtClean="0"/>
              <a:t>subseafloor</a:t>
            </a:r>
            <a:r>
              <a:rPr lang="en-US" sz="2000" dirty="0" smtClean="0"/>
              <a:t> </a:t>
            </a:r>
            <a:r>
              <a:rPr lang="en-US" sz="2000" dirty="0" smtClean="0"/>
              <a:t>communities</a:t>
            </a:r>
          </a:p>
          <a:p>
            <a:pPr marL="288925" indent="-288925"/>
            <a:r>
              <a:rPr lang="en-US" sz="2000" dirty="0" smtClean="0"/>
              <a:t>	- PETM</a:t>
            </a:r>
            <a:endParaRPr lang="en-US" sz="2000" dirty="0" smtClean="0"/>
          </a:p>
          <a:p>
            <a:pPr marL="288925" indent="-288925"/>
            <a:r>
              <a:rPr lang="en-US" sz="2000" dirty="0"/>
              <a:t>	</a:t>
            </a:r>
            <a:r>
              <a:rPr lang="en-US" sz="2000" dirty="0" smtClean="0"/>
              <a:t>- K</a:t>
            </a:r>
            <a:r>
              <a:rPr lang="en-US" sz="2000" dirty="0"/>
              <a:t>/</a:t>
            </a:r>
            <a:r>
              <a:rPr lang="en-US" sz="2000" dirty="0" err="1"/>
              <a:t>Pg</a:t>
            </a:r>
            <a:r>
              <a:rPr lang="en-US" sz="2000" dirty="0"/>
              <a:t> </a:t>
            </a:r>
            <a:r>
              <a:rPr lang="en-US" sz="2000" dirty="0" smtClean="0"/>
              <a:t>impact</a:t>
            </a:r>
          </a:p>
          <a:p>
            <a:pPr marL="288925" indent="-288925"/>
            <a:r>
              <a:rPr lang="en-US" sz="2000" dirty="0"/>
              <a:t>	- </a:t>
            </a:r>
            <a:r>
              <a:rPr lang="en-US" sz="2000" dirty="0" smtClean="0"/>
              <a:t>OAE 2</a:t>
            </a:r>
          </a:p>
          <a:p>
            <a:pPr marL="288925" indent="-288925"/>
            <a:r>
              <a:rPr lang="en-US" sz="2000" dirty="0"/>
              <a:t>	- </a:t>
            </a:r>
            <a:r>
              <a:rPr lang="en-US" sz="2000" dirty="0" smtClean="0"/>
              <a:t>OAE 1d</a:t>
            </a:r>
          </a:p>
          <a:p>
            <a:pPr marL="288925" indent="-288925"/>
            <a:r>
              <a:rPr lang="en-US" sz="2000" dirty="0"/>
              <a:t>	- </a:t>
            </a:r>
            <a:r>
              <a:rPr lang="en-US" sz="2000" dirty="0" smtClean="0"/>
              <a:t>OAE </a:t>
            </a:r>
            <a:r>
              <a:rPr lang="en-US" sz="2000" dirty="0" smtClean="0"/>
              <a:t>1b</a:t>
            </a:r>
          </a:p>
          <a:p>
            <a:pPr marL="288925" indent="-288925"/>
            <a:endParaRPr lang="en-US" sz="2000" dirty="0" smtClean="0"/>
          </a:p>
          <a:p>
            <a:pPr marL="288925" indent="-288925"/>
            <a:r>
              <a:rPr lang="en-US" sz="2000" dirty="0" smtClean="0"/>
              <a:t>4. </a:t>
            </a:r>
            <a:r>
              <a:rPr lang="en-US" sz="2000" dirty="0"/>
              <a:t>Comparison </a:t>
            </a:r>
            <a:r>
              <a:rPr lang="en-US" sz="2000" dirty="0" smtClean="0"/>
              <a:t>of deep water site (BN-04A) to </a:t>
            </a:r>
            <a:r>
              <a:rPr lang="en-US" sz="2000" dirty="0"/>
              <a:t>Blake Nose sites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50095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Science Objectives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9698182" y="2851727"/>
            <a:ext cx="799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Hypothesis </a:t>
            </a:r>
            <a:r>
              <a:rPr lang="en-US" dirty="0"/>
              <a:t>1. Microorganisms do not migrate across the unconformity, but remain</a:t>
            </a:r>
          </a:p>
          <a:p>
            <a:r>
              <a:rPr lang="en-US" dirty="0"/>
              <a:t>where they were </a:t>
            </a:r>
            <a:r>
              <a:rPr lang="en-US" dirty="0" smtClean="0"/>
              <a:t>buried.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698182" y="3879273"/>
            <a:ext cx="683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Hypothesis </a:t>
            </a:r>
            <a:r>
              <a:rPr lang="en-US" dirty="0"/>
              <a:t>2. The </a:t>
            </a:r>
            <a:r>
              <a:rPr lang="en-US" dirty="0" err="1"/>
              <a:t>lithologic</a:t>
            </a:r>
            <a:r>
              <a:rPr lang="en-US" dirty="0"/>
              <a:t> unconformity is a biological unconformity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628909" y="4583545"/>
            <a:ext cx="8180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Hypothesis </a:t>
            </a:r>
            <a:r>
              <a:rPr lang="en-US" dirty="0"/>
              <a:t>3. Past major changes in deep-sea oxygen content and organic flux to the</a:t>
            </a:r>
          </a:p>
          <a:p>
            <a:r>
              <a:rPr lang="en-US" dirty="0"/>
              <a:t>seafloor continue to influence present-day sub-seafloor communities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791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363" y="1039623"/>
            <a:ext cx="882072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</a:t>
            </a:r>
            <a:r>
              <a:rPr lang="en-US" sz="2000" b="1" dirty="0"/>
              <a:t>D</a:t>
            </a:r>
            <a:r>
              <a:rPr lang="en-US" sz="2000" b="1" dirty="0" smtClean="0"/>
              <a:t>irectly addresses </a:t>
            </a:r>
            <a:r>
              <a:rPr lang="en-US" sz="2000" b="1" dirty="0"/>
              <a:t>all </a:t>
            </a:r>
            <a:r>
              <a:rPr lang="en-US" sz="2000" b="1" dirty="0" smtClean="0"/>
              <a:t>3 </a:t>
            </a:r>
            <a:r>
              <a:rPr lang="en-US" sz="2000" b="1" dirty="0"/>
              <a:t>Deep Life Challenges of the </a:t>
            </a:r>
            <a:r>
              <a:rPr lang="en-US" sz="2000" b="1" dirty="0" smtClean="0"/>
              <a:t>IODP </a:t>
            </a:r>
            <a:r>
              <a:rPr lang="en-US" sz="2000" b="1" dirty="0"/>
              <a:t>Science </a:t>
            </a:r>
            <a:r>
              <a:rPr lang="en-US" sz="2000" b="1" dirty="0" smtClean="0"/>
              <a:t>Plan 2013-</a:t>
            </a:r>
            <a:r>
              <a:rPr lang="is-IS" sz="2000" b="1" dirty="0" smtClean="0"/>
              <a:t>2023:</a:t>
            </a:r>
          </a:p>
          <a:p>
            <a:endParaRPr lang="is-IS" sz="2000" dirty="0"/>
          </a:p>
          <a:p>
            <a:endParaRPr lang="is-IS" sz="2000" dirty="0"/>
          </a:p>
          <a:p>
            <a:pPr marL="288925" lvl="1"/>
            <a:r>
              <a:rPr lang="en-US" sz="2000" dirty="0" smtClean="0"/>
              <a:t>1. What </a:t>
            </a:r>
            <a:r>
              <a:rPr lang="en-US" sz="2000" dirty="0"/>
              <a:t>are the origin, composition, and global significance of </a:t>
            </a:r>
            <a:r>
              <a:rPr lang="en-US" sz="2000" dirty="0" err="1" smtClean="0"/>
              <a:t>subseafloor</a:t>
            </a:r>
            <a:r>
              <a:rPr lang="en-US" sz="2000" dirty="0"/>
              <a:t> </a:t>
            </a:r>
            <a:r>
              <a:rPr lang="en-US" sz="2000" dirty="0" smtClean="0"/>
              <a:t>communities?</a:t>
            </a:r>
          </a:p>
          <a:p>
            <a:pPr marL="577850" lvl="1" indent="-288925">
              <a:buFont typeface="+mj-lt"/>
              <a:buAutoNum type="arabicPeriod"/>
            </a:pPr>
            <a:endParaRPr lang="en-US" sz="2000" dirty="0"/>
          </a:p>
          <a:p>
            <a:pPr marL="288925" lvl="1"/>
            <a:r>
              <a:rPr lang="en-US" sz="2000" dirty="0" smtClean="0"/>
              <a:t>2. What </a:t>
            </a:r>
            <a:r>
              <a:rPr lang="en-US" sz="2000" dirty="0"/>
              <a:t>are the limits of life in the </a:t>
            </a:r>
            <a:r>
              <a:rPr lang="en-US" sz="2000" dirty="0" err="1"/>
              <a:t>subseafloor</a:t>
            </a:r>
            <a:r>
              <a:rPr lang="en-US" sz="2000" dirty="0" smtClean="0"/>
              <a:t>?</a:t>
            </a:r>
          </a:p>
          <a:p>
            <a:pPr marL="288925" lvl="1"/>
            <a:endParaRPr lang="en-US" sz="2000" dirty="0" smtClean="0"/>
          </a:p>
          <a:p>
            <a:pPr marL="909638" indent="-285750">
              <a:buFont typeface="Arial"/>
              <a:buChar char="•"/>
            </a:pPr>
            <a:r>
              <a:rPr lang="en-US" dirty="0"/>
              <a:t>extent to which composition of </a:t>
            </a:r>
            <a:r>
              <a:rPr lang="en-US" dirty="0" err="1"/>
              <a:t>subseafloor</a:t>
            </a:r>
            <a:r>
              <a:rPr lang="en-US" dirty="0"/>
              <a:t> communities is set at the time of sediment deposition</a:t>
            </a:r>
          </a:p>
          <a:p>
            <a:pPr marL="909638" indent="-285750">
              <a:buFont typeface="Arial"/>
              <a:buChar char="•"/>
            </a:pPr>
            <a:r>
              <a:rPr lang="en-US" dirty="0" smtClean="0"/>
              <a:t>extent </a:t>
            </a:r>
            <a:r>
              <a:rPr lang="en-US" dirty="0"/>
              <a:t>to which community composition is altered over time by microbial migration through the sediment.</a:t>
            </a:r>
            <a:endParaRPr lang="en-US" sz="4400" dirty="0"/>
          </a:p>
          <a:p>
            <a:pPr marL="577850" lvl="1" indent="-288925">
              <a:buFont typeface="+mj-lt"/>
              <a:buAutoNum type="arabicPeriod"/>
            </a:pPr>
            <a:endParaRPr lang="en-US" sz="2000" dirty="0"/>
          </a:p>
          <a:p>
            <a:pPr marL="288925" lvl="1"/>
            <a:r>
              <a:rPr lang="en-US" sz="2000" dirty="0" smtClean="0"/>
              <a:t>3. How </a:t>
            </a:r>
            <a:r>
              <a:rPr lang="en-US" sz="2000" dirty="0"/>
              <a:t>sensitive are ecosystems and biodiversity to environmental change</a:t>
            </a:r>
            <a:r>
              <a:rPr lang="en-US" sz="2000" dirty="0" smtClean="0"/>
              <a:t>?</a:t>
            </a:r>
          </a:p>
          <a:p>
            <a:pPr marL="288925" lvl="1"/>
            <a:endParaRPr lang="en-US" sz="2000" dirty="0"/>
          </a:p>
          <a:p>
            <a:pPr marL="912813" indent="-334963">
              <a:buFont typeface="Arial"/>
              <a:buChar char="•"/>
            </a:pPr>
            <a:r>
              <a:rPr lang="en-US" dirty="0" smtClean="0"/>
              <a:t>documenting </a:t>
            </a:r>
            <a:r>
              <a:rPr lang="en-US" dirty="0"/>
              <a:t>the influence, if any, of past major </a:t>
            </a:r>
            <a:r>
              <a:rPr lang="en-US" dirty="0" smtClean="0"/>
              <a:t>oceanic events </a:t>
            </a:r>
            <a:r>
              <a:rPr lang="en-US" dirty="0"/>
              <a:t>on present communities in sediment deposited before, during, or after those events.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438533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Relationship to IODP Science Plan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2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3542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Why Blake Nose?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355868" y="3138022"/>
            <a:ext cx="8555182" cy="2784795"/>
            <a:chOff x="207818" y="2583841"/>
            <a:chExt cx="8555182" cy="27847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alphaModFix amt="80000"/>
            </a:blip>
            <a:srcRect l="3151" t="12319" r="6313" b="7429"/>
            <a:stretch/>
          </p:blipFill>
          <p:spPr>
            <a:xfrm>
              <a:off x="2937312" y="2583841"/>
              <a:ext cx="5825688" cy="27732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alphaModFix amt="80000"/>
            </a:blip>
            <a:srcRect l="6187" t="13495" r="51396" b="7330"/>
            <a:stretch/>
          </p:blipFill>
          <p:spPr>
            <a:xfrm>
              <a:off x="207818" y="2632589"/>
              <a:ext cx="2729494" cy="2736047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107361" y="4123765"/>
            <a:ext cx="113364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ODP 1049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BN-</a:t>
            </a:r>
            <a:r>
              <a:rPr lang="en-US" dirty="0" smtClean="0"/>
              <a:t>01A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78878" y="3872755"/>
            <a:ext cx="113364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ODP 1050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BN-</a:t>
            </a:r>
            <a:r>
              <a:rPr lang="en-US" dirty="0" smtClean="0"/>
              <a:t>02A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83042" y="3576922"/>
            <a:ext cx="1118929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ODP 1051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BN-</a:t>
            </a:r>
            <a:r>
              <a:rPr lang="en-US" dirty="0" smtClean="0"/>
              <a:t>03A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49570" y="2859741"/>
            <a:ext cx="113364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ODP 1052</a:t>
            </a:r>
          </a:p>
          <a:p>
            <a:pPr algn="ctr">
              <a:lnSpc>
                <a:spcPct val="80000"/>
              </a:lnSpc>
            </a:pPr>
            <a:r>
              <a:rPr lang="en-US" dirty="0" smtClean="0"/>
              <a:t>BN-08A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809213" y="3233270"/>
            <a:ext cx="1133644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ODP 1053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BN-</a:t>
            </a:r>
            <a:r>
              <a:rPr lang="en-US" dirty="0" smtClean="0"/>
              <a:t>06A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-52297" y="2770046"/>
            <a:ext cx="8974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BN-09A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83" y="3466351"/>
            <a:ext cx="8503920" cy="1577236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2009598" y="3615764"/>
            <a:ext cx="0" cy="45570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46174" y="4223870"/>
            <a:ext cx="0" cy="45570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167292" y="4515223"/>
            <a:ext cx="0" cy="40789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701750" y="4839447"/>
            <a:ext cx="0" cy="16584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85676" y="3863788"/>
            <a:ext cx="0" cy="1628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71076" y="3440953"/>
            <a:ext cx="0" cy="25920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91909" y="3387407"/>
            <a:ext cx="0" cy="23037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9212" y="3074288"/>
            <a:ext cx="8974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 smtClean="0"/>
              <a:t>BN-10A</a:t>
            </a:r>
            <a:endParaRPr lang="en-US" dirty="0"/>
          </a:p>
        </p:txBody>
      </p:sp>
      <p:pic>
        <p:nvPicPr>
          <p:cNvPr id="48" name="Picture 47" descr="Screen Shot 2019-08-09 at 1.18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" y="5053211"/>
            <a:ext cx="4071471" cy="82544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18231" y="520097"/>
            <a:ext cx="892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Documented </a:t>
            </a:r>
            <a:r>
              <a:rPr lang="en-US" sz="2000" b="1" dirty="0" smtClean="0"/>
              <a:t>unconformities and ages from </a:t>
            </a:r>
            <a:r>
              <a:rPr lang="en-US" sz="2000" b="1" dirty="0" smtClean="0"/>
              <a:t>prior DSDP and IODP </a:t>
            </a:r>
            <a:r>
              <a:rPr lang="en-US" sz="2000" b="1" dirty="0" smtClean="0"/>
              <a:t>d</a:t>
            </a:r>
            <a:r>
              <a:rPr lang="en-US" sz="2000" b="1" dirty="0" smtClean="0"/>
              <a:t>rilling </a:t>
            </a:r>
            <a:r>
              <a:rPr lang="en-US" sz="2000" b="1" dirty="0"/>
              <a:t>r</a:t>
            </a:r>
            <a:r>
              <a:rPr lang="en-US" sz="2000" b="1" dirty="0" smtClean="0"/>
              <a:t>esults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29945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418353" y="4175118"/>
            <a:ext cx="7315200" cy="0"/>
          </a:xfrm>
          <a:prstGeom prst="line">
            <a:avLst/>
          </a:prstGeom>
          <a:ln w="22225">
            <a:solidFill>
              <a:srgbClr val="3366FF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8353" y="5244740"/>
            <a:ext cx="7315200" cy="0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8353" y="5538251"/>
            <a:ext cx="7315200" cy="0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8353" y="5721696"/>
            <a:ext cx="7315200" cy="0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18353" y="3792781"/>
            <a:ext cx="7315200" cy="0"/>
          </a:xfrm>
          <a:prstGeom prst="line">
            <a:avLst/>
          </a:prstGeom>
          <a:ln w="22225">
            <a:solidFill>
              <a:srgbClr val="FF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917322" y="1579745"/>
            <a:ext cx="338554" cy="4582069"/>
            <a:chOff x="4402231" y="1625100"/>
            <a:chExt cx="338554" cy="4582069"/>
          </a:xfrm>
        </p:grpSpPr>
        <p:sp>
          <p:nvSpPr>
            <p:cNvPr id="60" name="Rectangle 59"/>
            <p:cNvSpPr/>
            <p:nvPr/>
          </p:nvSpPr>
          <p:spPr>
            <a:xfrm>
              <a:off x="4480068" y="3429425"/>
              <a:ext cx="182880" cy="101311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80068" y="5672432"/>
              <a:ext cx="182880" cy="53473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 flipH="1">
              <a:off x="4480068" y="3429212"/>
              <a:ext cx="182880" cy="27779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 rot="16200000">
              <a:off x="3671412" y="2355919"/>
              <a:ext cx="1800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BN-05A (DSDP 392)</a:t>
              </a:r>
              <a:endParaRPr lang="en-US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59821" y="1226509"/>
            <a:ext cx="338554" cy="4333726"/>
            <a:chOff x="2908373" y="1271864"/>
            <a:chExt cx="338554" cy="4333726"/>
          </a:xfrm>
        </p:grpSpPr>
        <p:sp>
          <p:nvSpPr>
            <p:cNvPr id="64" name="Rectangle 63"/>
            <p:cNvSpPr/>
            <p:nvPr/>
          </p:nvSpPr>
          <p:spPr>
            <a:xfrm>
              <a:off x="2986210" y="3086979"/>
              <a:ext cx="182880" cy="2992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986210" y="3988224"/>
              <a:ext cx="182880" cy="4543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986210" y="5378540"/>
              <a:ext cx="182880" cy="22705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 flipH="1">
              <a:off x="2986210" y="3086979"/>
              <a:ext cx="182880" cy="25186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2167886" y="2012351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BN-08A (ODP 1052)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802319" y="1420042"/>
            <a:ext cx="338554" cy="4087934"/>
            <a:chOff x="1802319" y="1465397"/>
            <a:chExt cx="338554" cy="4087934"/>
          </a:xfrm>
        </p:grpSpPr>
        <p:sp>
          <p:nvSpPr>
            <p:cNvPr id="65" name="Rectangle 64"/>
            <p:cNvSpPr/>
            <p:nvPr/>
          </p:nvSpPr>
          <p:spPr>
            <a:xfrm flipH="1">
              <a:off x="1880155" y="2276855"/>
              <a:ext cx="182880" cy="3276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880155" y="3655016"/>
              <a:ext cx="182880" cy="2992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880155" y="4038324"/>
              <a:ext cx="182880" cy="2992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 rot="16200000">
              <a:off x="1562469" y="1705247"/>
              <a:ext cx="818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BN-09A</a:t>
              </a:r>
              <a:endParaRPr lang="en-US" sz="16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231" y="520097"/>
            <a:ext cx="892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Documented </a:t>
            </a:r>
            <a:r>
              <a:rPr lang="en-US" sz="2000" b="1" dirty="0" smtClean="0"/>
              <a:t>unconformities and ages from </a:t>
            </a:r>
            <a:r>
              <a:rPr lang="en-US" sz="2000" b="1" dirty="0" smtClean="0"/>
              <a:t>prior DSDP and IODP </a:t>
            </a:r>
            <a:r>
              <a:rPr lang="en-US" sz="2000" b="1" dirty="0" smtClean="0"/>
              <a:t>d</a:t>
            </a:r>
            <a:r>
              <a:rPr lang="en-US" sz="2000" b="1" dirty="0" smtClean="0"/>
              <a:t>rilling </a:t>
            </a:r>
            <a:r>
              <a:rPr lang="en-US" sz="2000" b="1" dirty="0"/>
              <a:t>r</a:t>
            </a:r>
            <a:r>
              <a:rPr lang="en-US" sz="2000" b="1" dirty="0" smtClean="0"/>
              <a:t>esults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3542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Why Blake Nose?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7705987" y="3990452"/>
            <a:ext cx="62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K/</a:t>
            </a:r>
            <a:r>
              <a:rPr lang="en-US" dirty="0" err="1" smtClean="0"/>
              <a:t>Pg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705987" y="5351606"/>
            <a:ext cx="87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OAE 1d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705987" y="5563652"/>
            <a:ext cx="87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OAE 1b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705987" y="5044362"/>
            <a:ext cx="75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OAE 2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705987" y="3608115"/>
            <a:ext cx="72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PETM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293780" y="1205001"/>
            <a:ext cx="338554" cy="2964918"/>
            <a:chOff x="5593962" y="1250356"/>
            <a:chExt cx="338554" cy="2964918"/>
          </a:xfrm>
        </p:grpSpPr>
        <p:sp>
          <p:nvSpPr>
            <p:cNvPr id="53" name="Rectangle 52"/>
            <p:cNvSpPr/>
            <p:nvPr/>
          </p:nvSpPr>
          <p:spPr>
            <a:xfrm>
              <a:off x="5671799" y="3063130"/>
              <a:ext cx="182880" cy="11521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flipH="1">
              <a:off x="5671799" y="3062917"/>
              <a:ext cx="182880" cy="11523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 rot="16200000">
              <a:off x="4853475" y="1990843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BN-03A (ODP 1051)</a:t>
              </a:r>
              <a:endParaRPr lang="en-US" sz="1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01052" y="1509924"/>
            <a:ext cx="338554" cy="4103784"/>
            <a:chOff x="5895240" y="1555279"/>
            <a:chExt cx="338554" cy="4103784"/>
          </a:xfrm>
        </p:grpSpPr>
        <p:sp>
          <p:nvSpPr>
            <p:cNvPr id="50" name="Rectangle 49"/>
            <p:cNvSpPr/>
            <p:nvPr/>
          </p:nvSpPr>
          <p:spPr>
            <a:xfrm>
              <a:off x="5973077" y="3391781"/>
              <a:ext cx="182880" cy="135823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flipH="1">
              <a:off x="5973077" y="5442497"/>
              <a:ext cx="182880" cy="2165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flipH="1">
              <a:off x="5973077" y="3391780"/>
              <a:ext cx="182880" cy="22672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 rot="16200000">
              <a:off x="5154753" y="2295766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BN-02A (ODP 1050)</a:t>
              </a:r>
              <a:endParaRPr lang="en-US" sz="16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08325" y="1301993"/>
            <a:ext cx="338554" cy="5137525"/>
            <a:chOff x="6308325" y="1347348"/>
            <a:chExt cx="338554" cy="5137525"/>
          </a:xfrm>
        </p:grpSpPr>
        <p:sp>
          <p:nvSpPr>
            <p:cNvPr id="27" name="Rectangle 26"/>
            <p:cNvSpPr/>
            <p:nvPr/>
          </p:nvSpPr>
          <p:spPr>
            <a:xfrm flipH="1">
              <a:off x="6384023" y="5910031"/>
              <a:ext cx="187158" cy="57484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86162" y="3319591"/>
              <a:ext cx="182880" cy="45452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386162" y="4060202"/>
              <a:ext cx="182880" cy="32886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flipH="1">
              <a:off x="6386162" y="5723234"/>
              <a:ext cx="182880" cy="33688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89832" y="3325091"/>
              <a:ext cx="182880" cy="31597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5567838" y="2087835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BN-01A (ODP 1049)</a:t>
              </a:r>
              <a:endParaRPr lang="en-US" sz="16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346624" y="1659331"/>
            <a:ext cx="338554" cy="1893134"/>
            <a:chOff x="7156124" y="1704686"/>
            <a:chExt cx="338554" cy="1893134"/>
          </a:xfrm>
        </p:grpSpPr>
        <p:grpSp>
          <p:nvGrpSpPr>
            <p:cNvPr id="57" name="Group 56"/>
            <p:cNvGrpSpPr/>
            <p:nvPr/>
          </p:nvGrpSpPr>
          <p:grpSpPr>
            <a:xfrm>
              <a:off x="7233961" y="1704686"/>
              <a:ext cx="182880" cy="64368"/>
              <a:chOff x="1708484" y="884991"/>
              <a:chExt cx="182880" cy="64368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1708484" y="885203"/>
                <a:ext cx="182880" cy="6415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 flipH="1">
                <a:off x="1708484" y="884991"/>
                <a:ext cx="182880" cy="641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 rot="16200000">
              <a:off x="6415637" y="2518779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BN-04A (ODP 1060)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88572" y="1131849"/>
            <a:ext cx="338554" cy="2008702"/>
            <a:chOff x="3390973" y="1177204"/>
            <a:chExt cx="338554" cy="2008702"/>
          </a:xfrm>
        </p:grpSpPr>
        <p:sp>
          <p:nvSpPr>
            <p:cNvPr id="26" name="Rectangle 25"/>
            <p:cNvSpPr/>
            <p:nvPr/>
          </p:nvSpPr>
          <p:spPr>
            <a:xfrm>
              <a:off x="3468810" y="2993399"/>
              <a:ext cx="182880" cy="19202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flipH="1">
              <a:off x="3468810" y="2993399"/>
              <a:ext cx="182880" cy="1925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 rot="16200000">
              <a:off x="2650486" y="1917691"/>
              <a:ext cx="18195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BN-06A (ODP 1053)</a:t>
              </a:r>
              <a:endParaRPr lang="en-US" sz="1600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331070" y="1420042"/>
            <a:ext cx="338554" cy="4087934"/>
            <a:chOff x="2220272" y="1465397"/>
            <a:chExt cx="338554" cy="4087934"/>
          </a:xfrm>
        </p:grpSpPr>
        <p:sp>
          <p:nvSpPr>
            <p:cNvPr id="78" name="Rectangle 77"/>
            <p:cNvSpPr/>
            <p:nvPr/>
          </p:nvSpPr>
          <p:spPr>
            <a:xfrm>
              <a:off x="2298108" y="3689652"/>
              <a:ext cx="182880" cy="2992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298108" y="4072960"/>
              <a:ext cx="182880" cy="29923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 flipH="1">
              <a:off x="2298108" y="2276855"/>
              <a:ext cx="182880" cy="3276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 rot="16200000">
              <a:off x="1980422" y="1705247"/>
              <a:ext cx="818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BN-10A</a:t>
              </a:r>
              <a:endParaRPr lang="en-US" sz="160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5807365" y="86673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Primary Sites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2276763" y="866736"/>
            <a:ext cx="15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Alternate Sites</a:t>
            </a:r>
            <a:endParaRPr lang="en-US" dirty="0"/>
          </a:p>
        </p:txBody>
      </p:sp>
      <p:sp>
        <p:nvSpPr>
          <p:cNvPr id="86" name="Left Bracket 85"/>
          <p:cNvSpPr/>
          <p:nvPr/>
        </p:nvSpPr>
        <p:spPr>
          <a:xfrm rot="5400000">
            <a:off x="2955637" y="58555"/>
            <a:ext cx="196274" cy="2482275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Left Bracket 86"/>
          <p:cNvSpPr/>
          <p:nvPr/>
        </p:nvSpPr>
        <p:spPr>
          <a:xfrm rot="5400000">
            <a:off x="6403977" y="32291"/>
            <a:ext cx="228601" cy="2571750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geo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53" y="1592783"/>
            <a:ext cx="1202267" cy="56139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</p:spTree>
    <p:extLst>
      <p:ext uri="{BB962C8B-B14F-4D97-AF65-F5344CB8AC3E}">
        <p14:creationId xmlns:p14="http://schemas.microsoft.com/office/powerpoint/2010/main" val="3596360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1510"/>
            <a:ext cx="3669018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EPSP Meeting – September 4-6, 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6891423" y="6501510"/>
            <a:ext cx="2252577" cy="369332"/>
          </a:xfrm>
          <a:prstGeom prst="rect">
            <a:avLst/>
          </a:prstGeom>
          <a:solidFill>
            <a:srgbClr val="5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Texas A&amp;M University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889953"/>
              </p:ext>
            </p:extLst>
          </p:nvPr>
        </p:nvGraphicFramePr>
        <p:xfrm>
          <a:off x="827423" y="1188950"/>
          <a:ext cx="7904790" cy="396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525"/>
                <a:gridCol w="780364"/>
                <a:gridCol w="1569112"/>
                <a:gridCol w="962121"/>
                <a:gridCol w="615758"/>
                <a:gridCol w="531091"/>
                <a:gridCol w="508000"/>
                <a:gridCol w="2620819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Penetration (m)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Mudline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baseline="300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XCB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Logging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Primary</a:t>
                      </a:r>
                      <a:endParaRPr lang="en-US" sz="1800" b="1" dirty="0"/>
                    </a:p>
                  </a:txBody>
                  <a:tcPr vert="vert27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BN-01A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/>
                </a:tc>
                <a:tc rowSpan="9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WL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Porosity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Density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Gamma Ray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Resistivity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Sonic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Formation Image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VSP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Formation Temp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&amp; Pressure</a:t>
                      </a:r>
                    </a:p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Borehole Temp.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BN-02A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b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BN-03A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b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BN-04A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Alternate</a:t>
                      </a:r>
                      <a:endParaRPr lang="en-US" sz="1800" b="1" dirty="0"/>
                    </a:p>
                  </a:txBody>
                  <a:tcPr vert="vert27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BN-05A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BN-06A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BN-08A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BN-09A</a:t>
                      </a: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angal"/>
                        </a:rPr>
                        <a:t>BN-10A</a:t>
                      </a: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</a:t>
                      </a: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27423" y="5178904"/>
            <a:ext cx="45869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a </a:t>
            </a:r>
            <a:r>
              <a:rPr lang="en-US" dirty="0" smtClean="0"/>
              <a:t>to target unconformity</a:t>
            </a:r>
          </a:p>
          <a:p>
            <a:r>
              <a:rPr lang="en-US" baseline="30000" dirty="0" smtClean="0"/>
              <a:t>b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refusal (half-length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baseline="30000" dirty="0" smtClean="0"/>
              <a:t>c </a:t>
            </a:r>
            <a:r>
              <a:rPr lang="en-US" dirty="0" smtClean="0">
                <a:solidFill>
                  <a:srgbClr val="000000"/>
                </a:solidFill>
              </a:rPr>
              <a:t>if needed to reach target depth</a:t>
            </a:r>
          </a:p>
          <a:p>
            <a:r>
              <a:rPr lang="en-US" baseline="30000" dirty="0" smtClean="0"/>
              <a:t>d </a:t>
            </a:r>
            <a:r>
              <a:rPr lang="en-US" dirty="0" smtClean="0">
                <a:solidFill>
                  <a:srgbClr val="000000"/>
                </a:solidFill>
              </a:rPr>
              <a:t>if needed to drill through </a:t>
            </a:r>
            <a:r>
              <a:rPr lang="en-US" dirty="0" err="1" smtClean="0">
                <a:solidFill>
                  <a:srgbClr val="000000"/>
                </a:solidFill>
              </a:rPr>
              <a:t>chert</a:t>
            </a:r>
            <a:r>
              <a:rPr lang="en-US" dirty="0" smtClean="0">
                <a:solidFill>
                  <a:srgbClr val="000000"/>
                </a:solidFill>
              </a:rPr>
              <a:t> or </a:t>
            </a:r>
            <a:r>
              <a:rPr lang="en-US" dirty="0" err="1" smtClean="0">
                <a:solidFill>
                  <a:srgbClr val="000000"/>
                </a:solidFill>
              </a:rPr>
              <a:t>porcellanite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40136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Proposed Drilling/Logging Plan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7636" y="0"/>
            <a:ext cx="4156364" cy="369332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Blake Nose </a:t>
            </a:r>
            <a:r>
              <a:rPr lang="en-US" dirty="0" err="1" smtClean="0"/>
              <a:t>Subseafloor</a:t>
            </a:r>
            <a:r>
              <a:rPr lang="en-US" dirty="0" smtClean="0"/>
              <a:t> </a:t>
            </a:r>
            <a:r>
              <a:rPr lang="en-US" dirty="0" smtClean="0"/>
              <a:t>Life (Proposal 929)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7632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2531</Words>
  <Application>Microsoft Macintosh PowerPoint</Application>
  <PresentationFormat>On-screen Show (4:3)</PresentationFormat>
  <Paragraphs>538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Robert Pockalny</cp:lastModifiedBy>
  <cp:revision>71</cp:revision>
  <dcterms:created xsi:type="dcterms:W3CDTF">2019-08-06T14:13:01Z</dcterms:created>
  <dcterms:modified xsi:type="dcterms:W3CDTF">2019-08-09T19:10:02Z</dcterms:modified>
</cp:coreProperties>
</file>