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74" r:id="rId2"/>
    <p:sldId id="258" r:id="rId3"/>
    <p:sldId id="260" r:id="rId4"/>
    <p:sldId id="275" r:id="rId5"/>
    <p:sldId id="276" r:id="rId6"/>
    <p:sldId id="277" r:id="rId7"/>
    <p:sldId id="280" r:id="rId8"/>
    <p:sldId id="330" r:id="rId9"/>
    <p:sldId id="278" r:id="rId10"/>
    <p:sldId id="262" r:id="rId11"/>
    <p:sldId id="261" r:id="rId12"/>
    <p:sldId id="281" r:id="rId13"/>
    <p:sldId id="297" r:id="rId14"/>
    <p:sldId id="282" r:id="rId15"/>
    <p:sldId id="299" r:id="rId16"/>
    <p:sldId id="301" r:id="rId17"/>
    <p:sldId id="283" r:id="rId18"/>
    <p:sldId id="298" r:id="rId19"/>
    <p:sldId id="300" r:id="rId20"/>
    <p:sldId id="302" r:id="rId21"/>
    <p:sldId id="285" r:id="rId22"/>
    <p:sldId id="284" r:id="rId23"/>
    <p:sldId id="303" r:id="rId24"/>
    <p:sldId id="286" r:id="rId25"/>
    <p:sldId id="329" r:id="rId26"/>
    <p:sldId id="287" r:id="rId27"/>
    <p:sldId id="288" r:id="rId28"/>
    <p:sldId id="305" r:id="rId29"/>
    <p:sldId id="304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52D2"/>
    <a:srgbClr val="500000"/>
    <a:srgbClr val="640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57" autoAdjust="0"/>
    <p:restoredTop sz="90864" autoAdjust="0"/>
  </p:normalViewPr>
  <p:slideViewPr>
    <p:cSldViewPr snapToGrid="0">
      <p:cViewPr>
        <p:scale>
          <a:sx n="135" d="100"/>
          <a:sy n="135" d="100"/>
        </p:scale>
        <p:origin x="-1312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F5384-1BB0-D24A-B6E1-65DE900F7678}" type="datetimeFigureOut">
              <a:rPr lang="en-US" smtClean="0"/>
              <a:t>8/8/19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1AE92-9BC7-5F4E-A81C-4F729138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7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4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7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8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97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8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0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7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2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4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7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21.png"/><Relationship Id="rId6" Type="http://schemas.openxmlformats.org/officeDocument/2006/relationships/image" Target="../media/image14.png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4183" y="889159"/>
            <a:ext cx="8197272" cy="9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/>
              <a:t>Blake Nose Drilling: </a:t>
            </a:r>
            <a:endParaRPr lang="en-US" sz="2400" b="1" dirty="0" smtClean="0"/>
          </a:p>
          <a:p>
            <a:pPr>
              <a:lnSpc>
                <a:spcPct val="80000"/>
              </a:lnSpc>
            </a:pPr>
            <a:r>
              <a:rPr lang="en-US" sz="2400" b="1" dirty="0" smtClean="0"/>
              <a:t>Effects </a:t>
            </a:r>
            <a:r>
              <a:rPr lang="en-US" sz="2400" b="1" dirty="0"/>
              <a:t>on </a:t>
            </a:r>
            <a:r>
              <a:rPr lang="en-US" sz="2400" b="1" dirty="0" err="1"/>
              <a:t>Subseafloor</a:t>
            </a:r>
            <a:r>
              <a:rPr lang="en-US" sz="2400" b="1" dirty="0"/>
              <a:t> Life of a Major </a:t>
            </a:r>
            <a:r>
              <a:rPr lang="en-US" sz="2400" b="1" dirty="0" err="1" smtClean="0"/>
              <a:t>Lithologic</a:t>
            </a:r>
            <a:r>
              <a:rPr lang="en-US" sz="2400" b="1" dirty="0" smtClean="0"/>
              <a:t> Unconformity </a:t>
            </a:r>
            <a:r>
              <a:rPr lang="en-US" sz="2400" b="1" dirty="0"/>
              <a:t>and Past Oceanic Events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4455" cy="909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pic>
        <p:nvPicPr>
          <p:cNvPr id="12" name="Picture 11" descr="loc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12" y="2583965"/>
            <a:ext cx="6802952" cy="38699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4274" y="1870367"/>
            <a:ext cx="4056970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Steven </a:t>
            </a:r>
            <a:r>
              <a:rPr lang="en-US" sz="2400" dirty="0" err="1" smtClean="0"/>
              <a:t>D’Hondt</a:t>
            </a:r>
            <a:r>
              <a:rPr lang="en-US" sz="2400" dirty="0" smtClean="0"/>
              <a:t>  - Science Lead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Rob Pockalny - Data Lead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5260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889953"/>
              </p:ext>
            </p:extLst>
          </p:nvPr>
        </p:nvGraphicFramePr>
        <p:xfrm>
          <a:off x="827423" y="1188950"/>
          <a:ext cx="7904790" cy="396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25"/>
                <a:gridCol w="780364"/>
                <a:gridCol w="1569112"/>
                <a:gridCol w="962121"/>
                <a:gridCol w="615758"/>
                <a:gridCol w="531091"/>
                <a:gridCol w="508000"/>
                <a:gridCol w="2620819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Penetration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Logging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Primary</a:t>
                      </a:r>
                      <a:endParaRPr lang="en-US" sz="1800" b="1" dirty="0"/>
                    </a:p>
                  </a:txBody>
                  <a:tcPr vert="vert27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BN-01A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/>
                </a:tc>
                <a:tc rowSpan="9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WL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Porosity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Density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Gamma Ray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Resistivity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Sonic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Formation Image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VSP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Formation Temp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&amp; Pressure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Borehole Temp.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BN-02A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b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BN-03A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b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BN-04A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Alternate</a:t>
                      </a:r>
                      <a:endParaRPr lang="en-US" sz="1800" b="1" dirty="0"/>
                    </a:p>
                  </a:txBody>
                  <a:tcPr vert="vert27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BN-05A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BN-06A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BN-08A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BN-09A</a:t>
                      </a: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BN-10A</a:t>
                      </a: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27423" y="5178904"/>
            <a:ext cx="45869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a </a:t>
            </a:r>
            <a:r>
              <a:rPr lang="en-US" dirty="0" smtClean="0"/>
              <a:t>to target unconformity</a:t>
            </a:r>
          </a:p>
          <a:p>
            <a:r>
              <a:rPr lang="en-US" baseline="30000" dirty="0" smtClean="0"/>
              <a:t>b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refusal (half-length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baseline="30000" dirty="0" smtClean="0"/>
              <a:t>c </a:t>
            </a:r>
            <a:r>
              <a:rPr lang="en-US" dirty="0" smtClean="0">
                <a:solidFill>
                  <a:srgbClr val="000000"/>
                </a:solidFill>
              </a:rPr>
              <a:t>if needed to reach target depth</a:t>
            </a:r>
          </a:p>
          <a:p>
            <a:r>
              <a:rPr lang="en-US" baseline="30000" dirty="0" smtClean="0"/>
              <a:t>d </a:t>
            </a:r>
            <a:r>
              <a:rPr lang="en-US" dirty="0" smtClean="0">
                <a:solidFill>
                  <a:srgbClr val="000000"/>
                </a:solidFill>
              </a:rPr>
              <a:t>if needed to drill through </a:t>
            </a:r>
            <a:r>
              <a:rPr lang="en-US" dirty="0" err="1" smtClean="0">
                <a:solidFill>
                  <a:srgbClr val="000000"/>
                </a:solidFill>
              </a:rPr>
              <a:t>chert</a:t>
            </a:r>
            <a:r>
              <a:rPr lang="en-US" dirty="0" smtClean="0">
                <a:solidFill>
                  <a:srgbClr val="000000"/>
                </a:solidFill>
              </a:rPr>
              <a:t> or </a:t>
            </a:r>
            <a:r>
              <a:rPr lang="en-US" dirty="0" err="1" smtClean="0">
                <a:solidFill>
                  <a:srgbClr val="000000"/>
                </a:solidFill>
              </a:rPr>
              <a:t>porcellanite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40136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Proposed Drilling/Logging Plan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7632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929982"/>
              </p:ext>
            </p:extLst>
          </p:nvPr>
        </p:nvGraphicFramePr>
        <p:xfrm>
          <a:off x="682019" y="1714119"/>
          <a:ext cx="3200566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437"/>
                <a:gridCol w="1024414"/>
                <a:gridCol w="1233715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Type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Classification</a:t>
                      </a:r>
                    </a:p>
                  </a:txBody>
                  <a:tcPr marL="12700" marR="12700" marT="12700" marB="0" anchor="ctr">
                    <a:solidFill>
                      <a:srgbClr val="8EB4E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01A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*</a:t>
                      </a:r>
                      <a:endParaRPr lang="mr-IN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Primary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02A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/>
                        </a:rPr>
                        <a:t>*</a:t>
                      </a:r>
                      <a:endParaRPr lang="mr-IN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Primary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03A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/>
                        </a:rPr>
                        <a:t>*</a:t>
                      </a:r>
                      <a:endParaRPr lang="mr-IN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Primary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04A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/>
                        </a:rPr>
                        <a:t>*</a:t>
                      </a:r>
                      <a:endParaRPr lang="mr-IN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Primary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05A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/>
                        </a:rPr>
                        <a:t>*</a:t>
                      </a:r>
                      <a:endParaRPr lang="mr-IN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-06A</a:t>
                      </a:r>
                    </a:p>
                  </a:txBody>
                  <a:tcPr marL="12700" marR="12700" marT="127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-07A</a:t>
                      </a: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08A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/>
                        </a:rPr>
                        <a:t>*</a:t>
                      </a:r>
                      <a:endParaRPr lang="mr-IN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-09A</a:t>
                      </a:r>
                    </a:p>
                  </a:txBody>
                  <a:tcPr marL="12700" marR="12700" marT="1270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rgbClr val="BFBFB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-10A</a:t>
                      </a: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338492" y="1407419"/>
            <a:ext cx="4324726" cy="134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u="sng" dirty="0" smtClean="0"/>
              <a:t>Definition of “2” Classification</a:t>
            </a:r>
            <a:endParaRPr lang="en-US" u="sng" dirty="0"/>
          </a:p>
          <a:p>
            <a:pPr>
              <a:lnSpc>
                <a:spcPct val="90000"/>
              </a:lnSpc>
            </a:pPr>
            <a:r>
              <a:rPr lang="en-US" dirty="0" smtClean="0"/>
              <a:t>Data </a:t>
            </a:r>
            <a:r>
              <a:rPr lang="en-US" dirty="0"/>
              <a:t>reviewed by SEP are sufficient to support the scientific objectives of the drilling effort, but minor concerns require follow-up by </a:t>
            </a:r>
            <a:r>
              <a:rPr lang="en-US" dirty="0" smtClean="0"/>
              <a:t>proponents.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26155" y="4504238"/>
            <a:ext cx="3446641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38490" y="3338129"/>
            <a:ext cx="4660371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u="sng" dirty="0"/>
              <a:t>Remedied Comments from SEP1906 </a:t>
            </a:r>
            <a:r>
              <a:rPr lang="en-US" u="sng" dirty="0" smtClean="0"/>
              <a:t>Review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Navigation </a:t>
            </a:r>
            <a:r>
              <a:rPr lang="en-US" dirty="0"/>
              <a:t>data is currently in files that relate to several lines from the </a:t>
            </a:r>
            <a:r>
              <a:rPr lang="en-US" dirty="0" smtClean="0"/>
              <a:t>same survey</a:t>
            </a:r>
            <a:r>
              <a:rPr lang="en-US" dirty="0"/>
              <a:t>, or several segments of the same line</a:t>
            </a:r>
            <a:r>
              <a:rPr lang="en-US" dirty="0" smtClean="0"/>
              <a:t>. </a:t>
            </a:r>
          </a:p>
          <a:p>
            <a:pPr lvl="1">
              <a:lnSpc>
                <a:spcPct val="90000"/>
              </a:lnSpc>
            </a:pPr>
            <a:r>
              <a:rPr lang="en-US" i="1" dirty="0" smtClean="0"/>
              <a:t>- data parsed into separate navigation files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File labeled “BP-138G_stk.segy” contains SEG-Y data for line BP-138F_stk.segy, </a:t>
            </a:r>
            <a:r>
              <a:rPr lang="en-US" dirty="0" smtClean="0"/>
              <a:t>and </a:t>
            </a:r>
            <a:r>
              <a:rPr lang="en-US" dirty="0"/>
              <a:t>vice versa</a:t>
            </a:r>
            <a:r>
              <a:rPr lang="en-US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i="1" dirty="0" smtClean="0"/>
              <a:t>- seismic data checked and renamed</a:t>
            </a:r>
          </a:p>
          <a:p>
            <a:pPr lvl="1">
              <a:lnSpc>
                <a:spcPct val="90000"/>
              </a:lnSpc>
            </a:pPr>
            <a:r>
              <a:rPr lang="en-US" i="1" dirty="0" smtClean="0"/>
              <a:t>- site forms relabeled accordingly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345777" y="1255489"/>
            <a:ext cx="3954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Classification from </a:t>
            </a:r>
            <a:r>
              <a:rPr lang="en-US" sz="2000" b="1" dirty="0"/>
              <a:t>SEP1906 Review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24110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Survey Status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5135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ism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4" y="1829598"/>
            <a:ext cx="4937760" cy="3928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14869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Seismic Surveys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5" name="Picture 4" descr="seismic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53" y="1027902"/>
            <a:ext cx="2995894" cy="315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04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14869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Seismic Surveys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324730"/>
              </p:ext>
            </p:extLst>
          </p:nvPr>
        </p:nvGraphicFramePr>
        <p:xfrm>
          <a:off x="314689" y="712061"/>
          <a:ext cx="8681355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998"/>
                <a:gridCol w="653144"/>
                <a:gridCol w="1016000"/>
                <a:gridCol w="1173238"/>
                <a:gridCol w="1139977"/>
                <a:gridCol w="789213"/>
                <a:gridCol w="876341"/>
                <a:gridCol w="538803"/>
                <a:gridCol w="1478641"/>
              </a:tblGrid>
              <a:tr h="3964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Sites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Cruise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Acquisition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Sample Rate/Record Length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Channels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Processing</a:t>
                      </a:r>
                      <a:endParaRPr lang="en-US" sz="1400" dirty="0"/>
                    </a:p>
                  </a:txBody>
                  <a:tcPr/>
                </a:tc>
              </a:tr>
              <a:tr h="39642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TD5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BN-01A</a:t>
                      </a:r>
                    </a:p>
                    <a:p>
                      <a:r>
                        <a:rPr lang="en-US" sz="1200" dirty="0" smtClean="0"/>
                        <a:t>BN-02A</a:t>
                      </a:r>
                    </a:p>
                    <a:p>
                      <a:r>
                        <a:rPr lang="en-US" sz="1200" dirty="0" smtClean="0"/>
                        <a:t>BN-03A</a:t>
                      </a:r>
                    </a:p>
                    <a:p>
                      <a:r>
                        <a:rPr lang="en-US" sz="1200" dirty="0" smtClean="0"/>
                        <a:t>BN-06A</a:t>
                      </a:r>
                    </a:p>
                    <a:p>
                      <a:r>
                        <a:rPr lang="en-US" sz="1200" dirty="0" smtClean="0"/>
                        <a:t>BN-08A</a:t>
                      </a:r>
                    </a:p>
                    <a:p>
                      <a:r>
                        <a:rPr lang="en-US" sz="1200" dirty="0" smtClean="0"/>
                        <a:t>BN-09A</a:t>
                      </a:r>
                    </a:p>
                    <a:p>
                      <a:r>
                        <a:rPr lang="en-US" sz="1200" dirty="0" smtClean="0"/>
                        <a:t>BN-10A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Multichannel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M/V Coral Sea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1977</a:t>
                      </a:r>
                    </a:p>
                    <a:p>
                      <a:r>
                        <a:rPr lang="en-US" sz="1200" dirty="0" smtClean="0"/>
                        <a:t>Bolt </a:t>
                      </a:r>
                      <a:r>
                        <a:rPr lang="en-US" sz="1200" dirty="0" err="1" smtClean="0"/>
                        <a:t>Airgun</a:t>
                      </a:r>
                      <a:r>
                        <a:rPr lang="en-US" sz="1200" dirty="0" smtClean="0"/>
                        <a:t> (4)</a:t>
                      </a:r>
                    </a:p>
                    <a:p>
                      <a:r>
                        <a:rPr lang="en-US" sz="1200" dirty="0" smtClean="0"/>
                        <a:t>2160 </a:t>
                      </a:r>
                      <a:r>
                        <a:rPr lang="en-US" sz="1200" dirty="0" smtClean="0"/>
                        <a:t>in</a:t>
                      </a:r>
                      <a:r>
                        <a:rPr lang="en-US" sz="1200" baseline="30000" dirty="0" smtClean="0"/>
                        <a:t>3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ms</a:t>
                      </a:r>
                      <a:r>
                        <a:rPr lang="en-US" sz="1200" dirty="0" smtClean="0"/>
                        <a:t>/</a:t>
                      </a:r>
                    </a:p>
                    <a:p>
                      <a:r>
                        <a:rPr lang="en-US" sz="1200" dirty="0" smtClean="0"/>
                        <a:t> 2s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48-fold CDP stack</a:t>
                      </a:r>
                    </a:p>
                    <a:p>
                      <a:r>
                        <a:rPr lang="en-US" sz="1200" dirty="0" err="1" smtClean="0"/>
                        <a:t>poststack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decon</a:t>
                      </a:r>
                      <a:r>
                        <a:rPr lang="en-US" sz="1200" dirty="0" smtClean="0"/>
                        <a:t>.</a:t>
                      </a:r>
                      <a:endParaRPr lang="en-US" sz="1200" dirty="0"/>
                    </a:p>
                  </a:txBody>
                  <a:tcPr/>
                </a:tc>
              </a:tr>
              <a:tr h="396422">
                <a:tc>
                  <a:txBody>
                    <a:bodyPr/>
                    <a:lstStyle/>
                    <a:p>
                      <a:r>
                        <a:rPr lang="en-US" dirty="0" smtClean="0"/>
                        <a:t>BP-33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BN-01A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BN-05A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Multichannel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Gulf Seal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1975</a:t>
                      </a:r>
                    </a:p>
                    <a:p>
                      <a:r>
                        <a:rPr lang="en-US" sz="1200" dirty="0" err="1" smtClean="0"/>
                        <a:t>Airgun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1700 in</a:t>
                      </a:r>
                      <a:r>
                        <a:rPr lang="en-US" sz="1200" baseline="30000" dirty="0" smtClean="0"/>
                        <a:t>3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0.4ms/11.3s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Depth Migration, Migration, Stack</a:t>
                      </a:r>
                      <a:endParaRPr lang="en-US" sz="1200" dirty="0"/>
                    </a:p>
                  </a:txBody>
                  <a:tcPr/>
                </a:tc>
              </a:tr>
              <a:tr h="396422">
                <a:tc>
                  <a:txBody>
                    <a:bodyPr/>
                    <a:lstStyle/>
                    <a:p>
                      <a:r>
                        <a:rPr lang="en-US" dirty="0" smtClean="0"/>
                        <a:t>BP-36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BN-01A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BN-03A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Multichannel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Gulf Seal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1975</a:t>
                      </a:r>
                    </a:p>
                    <a:p>
                      <a:r>
                        <a:rPr lang="en-US" sz="1200" dirty="0" err="1" smtClean="0"/>
                        <a:t>Airgun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1700 in</a:t>
                      </a:r>
                      <a:r>
                        <a:rPr lang="en-US" sz="1200" baseline="30000" dirty="0" smtClean="0"/>
                        <a:t>3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0.4ms/11.3s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Depth Migration, Migration, Stack</a:t>
                      </a:r>
                      <a:endParaRPr lang="en-US" sz="1200" dirty="0"/>
                    </a:p>
                  </a:txBody>
                  <a:tcPr/>
                </a:tc>
              </a:tr>
              <a:tr h="396422">
                <a:tc>
                  <a:txBody>
                    <a:bodyPr/>
                    <a:lstStyle/>
                    <a:p>
                      <a:r>
                        <a:rPr lang="en-US" dirty="0" smtClean="0"/>
                        <a:t>BP-36A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BN-02A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Multichannel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Gulf Seal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1975</a:t>
                      </a:r>
                    </a:p>
                    <a:p>
                      <a:r>
                        <a:rPr lang="en-US" sz="1200" dirty="0" err="1" smtClean="0"/>
                        <a:t>Airgun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1700 in</a:t>
                      </a:r>
                      <a:r>
                        <a:rPr lang="en-US" sz="1200" baseline="30000" dirty="0" smtClean="0"/>
                        <a:t>3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0.4ms/11.3s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Depth Migration, Migration, Stack</a:t>
                      </a:r>
                      <a:endParaRPr lang="en-US" sz="1200" dirty="0"/>
                    </a:p>
                  </a:txBody>
                  <a:tcPr/>
                </a:tc>
              </a:tr>
              <a:tr h="396422">
                <a:tc>
                  <a:txBody>
                    <a:bodyPr/>
                    <a:lstStyle/>
                    <a:p>
                      <a:r>
                        <a:rPr lang="en-US" dirty="0" smtClean="0"/>
                        <a:t>BP-138F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BN-03A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BN-06A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Multichannel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Gulf Seal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1975</a:t>
                      </a:r>
                    </a:p>
                    <a:p>
                      <a:r>
                        <a:rPr lang="en-US" sz="1200" dirty="0" err="1" smtClean="0"/>
                        <a:t>Airgun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1700 in</a:t>
                      </a:r>
                      <a:r>
                        <a:rPr lang="en-US" sz="1200" baseline="30000" dirty="0" smtClean="0"/>
                        <a:t>3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0.4ms/11.3s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Depth Migration, Migration, Stack</a:t>
                      </a:r>
                      <a:endParaRPr lang="en-US" sz="1200" dirty="0"/>
                    </a:p>
                  </a:txBody>
                  <a:tcPr/>
                </a:tc>
              </a:tr>
              <a:tr h="396422">
                <a:tc>
                  <a:txBody>
                    <a:bodyPr/>
                    <a:lstStyle/>
                    <a:p>
                      <a:r>
                        <a:rPr lang="en-US" dirty="0" smtClean="0"/>
                        <a:t>BP-138G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BN-03A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BN-06A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Multichannel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Gulf Seal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1975</a:t>
                      </a:r>
                    </a:p>
                    <a:p>
                      <a:r>
                        <a:rPr lang="en-US" sz="1200" dirty="0" err="1" smtClean="0"/>
                        <a:t>Airgun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1700 in</a:t>
                      </a:r>
                      <a:r>
                        <a:rPr lang="en-US" sz="1200" baseline="30000" dirty="0" smtClean="0"/>
                        <a:t>3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0.4ms/11.3s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Depth Migration, Migration, Stack</a:t>
                      </a:r>
                      <a:endParaRPr lang="en-US" sz="1200" dirty="0"/>
                    </a:p>
                  </a:txBody>
                  <a:tcPr/>
                </a:tc>
              </a:tr>
              <a:tr h="396422">
                <a:tc>
                  <a:txBody>
                    <a:bodyPr/>
                    <a:lstStyle/>
                    <a:p>
                      <a:r>
                        <a:rPr lang="en-US" dirty="0" smtClean="0"/>
                        <a:t>18027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BN-09A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BN-10A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Multichannel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1982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0.4ms/10.5s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Depth Migration, Migration </a:t>
                      </a:r>
                      <a:endParaRPr lang="en-US" sz="1200" dirty="0"/>
                    </a:p>
                  </a:txBody>
                  <a:tcPr/>
                </a:tc>
              </a:tr>
              <a:tr h="396422">
                <a:tc>
                  <a:txBody>
                    <a:bodyPr/>
                    <a:lstStyle/>
                    <a:p>
                      <a:r>
                        <a:rPr lang="en-US" dirty="0" smtClean="0"/>
                        <a:t>RC2102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BN-04A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Multichannel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R/V Conrad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0.4ms/12.3s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LNMO,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Filtered,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Stacked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18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ite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53" y="1027902"/>
            <a:ext cx="2999232" cy="3158766"/>
          </a:xfrm>
          <a:prstGeom prst="rect">
            <a:avLst/>
          </a:prstGeom>
        </p:spPr>
      </p:pic>
      <p:pic>
        <p:nvPicPr>
          <p:cNvPr id="16" name="Picture 15" descr="seism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4" y="1829598"/>
            <a:ext cx="4937760" cy="3928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7465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Prior Drilling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1031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7465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Prior Drilling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5" name="Picture 4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4"/>
          <a:stretch/>
        </p:blipFill>
        <p:spPr>
          <a:xfrm>
            <a:off x="0" y="1171253"/>
            <a:ext cx="6648847" cy="5264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209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1052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BN-08A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1344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685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634795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1053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BN-06A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1630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183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850381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1051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BN-03A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1983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644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065967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1050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BN-02A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2300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606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281551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1049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BN-01A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2656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197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2083717" y="3032932"/>
            <a:ext cx="554836" cy="4315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48514" y="6255250"/>
            <a:ext cx="554836" cy="2174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59905" y="5963806"/>
            <a:ext cx="554836" cy="2174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43553" y="3165126"/>
            <a:ext cx="554836" cy="2174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eismi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1759" r="3218" b="10049"/>
          <a:stretch/>
        </p:blipFill>
        <p:spPr>
          <a:xfrm>
            <a:off x="6448424" y="1331531"/>
            <a:ext cx="2694935" cy="2182231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 rot="20178936">
            <a:off x="7303746" y="2024019"/>
            <a:ext cx="1696558" cy="17338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645698" y="3858973"/>
            <a:ext cx="227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52D2"/>
                </a:solidFill>
              </a:rPr>
              <a:t>Unconformity Targets</a:t>
            </a:r>
            <a:endParaRPr lang="en-US" b="1" dirty="0">
              <a:solidFill>
                <a:srgbClr val="6652D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5698" y="4294940"/>
            <a:ext cx="226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Major Oceanic Events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2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creen Shot 2019-08-07 at 2.10.3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2"/>
          <a:stretch/>
        </p:blipFill>
        <p:spPr>
          <a:xfrm>
            <a:off x="123623" y="1400076"/>
            <a:ext cx="1449537" cy="50962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7465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Prior Drilling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19209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392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BN-05A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2601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349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281551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1060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BN-04A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3481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170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2083717" y="3032932"/>
            <a:ext cx="554836" cy="4315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44448" y="3592347"/>
            <a:ext cx="792583" cy="9222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59905" y="5963806"/>
            <a:ext cx="554836" cy="2174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43553" y="3165126"/>
            <a:ext cx="554836" cy="2174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eismi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1759" r="3218" b="10049"/>
          <a:stretch/>
        </p:blipFill>
        <p:spPr>
          <a:xfrm>
            <a:off x="2268662" y="4154869"/>
            <a:ext cx="2694935" cy="2182231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372724" y="5289166"/>
            <a:ext cx="559791" cy="18412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creen Shot 2019-08-07 at 1.50.5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3" b="18434"/>
          <a:stretch/>
        </p:blipFill>
        <p:spPr>
          <a:xfrm>
            <a:off x="4976568" y="1467150"/>
            <a:ext cx="1262251" cy="5127650"/>
          </a:xfrm>
          <a:prstGeom prst="rect">
            <a:avLst/>
          </a:prstGeom>
        </p:spPr>
      </p:pic>
      <p:pic>
        <p:nvPicPr>
          <p:cNvPr id="28" name="Picture 27" descr="Screen Shot 2019-08-07 at 2.10.3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6" t="44097" b="39192"/>
          <a:stretch/>
        </p:blipFill>
        <p:spPr>
          <a:xfrm>
            <a:off x="1766387" y="2556388"/>
            <a:ext cx="2527032" cy="1353297"/>
          </a:xfrm>
          <a:prstGeom prst="rect">
            <a:avLst/>
          </a:prstGeom>
        </p:spPr>
      </p:pic>
      <p:pic>
        <p:nvPicPr>
          <p:cNvPr id="2" name="Picture 1" descr="Screen Shot 2019-08-10 at 4.23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03" y="4239408"/>
            <a:ext cx="1573571" cy="1426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940" y="1466648"/>
            <a:ext cx="340658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50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4582" y="5986207"/>
            <a:ext cx="418654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-3270" y="4155768"/>
            <a:ext cx="418654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2</a:t>
            </a:r>
            <a:r>
              <a:rPr lang="en-US" sz="1200" dirty="0" smtClean="0"/>
              <a:t>00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-3269" y="2385961"/>
            <a:ext cx="418654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1</a:t>
            </a:r>
            <a:r>
              <a:rPr lang="en-US" sz="1200" dirty="0" smtClean="0"/>
              <a:t>00</a:t>
            </a:r>
            <a:endParaRPr lang="en-US" sz="1200" dirty="0"/>
          </a:p>
        </p:txBody>
      </p:sp>
      <p:pic>
        <p:nvPicPr>
          <p:cNvPr id="34" name="Picture 33" descr="sites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9" t="2586" r="5619" b="10655"/>
          <a:stretch/>
        </p:blipFill>
        <p:spPr>
          <a:xfrm>
            <a:off x="6563890" y="1109578"/>
            <a:ext cx="2339474" cy="27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43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3929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Seismic Velocities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710335"/>
              </p:ext>
            </p:extLst>
          </p:nvPr>
        </p:nvGraphicFramePr>
        <p:xfrm>
          <a:off x="426371" y="694317"/>
          <a:ext cx="4626893" cy="5550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626"/>
                <a:gridCol w="973863"/>
                <a:gridCol w="1117380"/>
                <a:gridCol w="1396650"/>
                <a:gridCol w="856374"/>
              </a:tblGrid>
              <a:tr h="66778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Previous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Depth Range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Depth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Quality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95263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Primary</a:t>
                      </a:r>
                      <a:endParaRPr lang="en-US" sz="1800" b="1" dirty="0"/>
                    </a:p>
                  </a:txBody>
                  <a:tcPr vert="vert27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BN-01A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ODP1049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0-170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952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BN-02A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ODP1050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0-320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952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BN-03A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ODP1051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5-630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952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BN-04A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ODP1060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0-30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41159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Alternate</a:t>
                      </a:r>
                      <a:endParaRPr lang="en-US" sz="1800" b="1" dirty="0"/>
                    </a:p>
                  </a:txBody>
                  <a:tcPr vert="vert27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BN-05A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DSDP392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50-250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11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BN-06A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ODP1053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0-180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11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BN-08A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ODP1052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0-680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FBFBF"/>
                    </a:solidFill>
                  </a:tcPr>
                </a:tc>
              </a:tr>
              <a:tr h="4411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BN-09A</a:t>
                      </a: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</a:t>
                      </a: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D9D9"/>
                    </a:solidFill>
                  </a:tcPr>
                </a:tc>
              </a:tr>
              <a:tr h="4411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BN-10A</a:t>
                      </a:r>
                    </a:p>
                  </a:txBody>
                  <a:tcPr marL="12700" marR="12700" marT="1270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</a:t>
                      </a:r>
                    </a:p>
                  </a:txBody>
                  <a:tcPr marL="12700" marR="12700" marT="1270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1" descr="site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37" y="707061"/>
            <a:ext cx="2330463" cy="2454425"/>
          </a:xfrm>
          <a:prstGeom prst="rect">
            <a:avLst/>
          </a:prstGeom>
        </p:spPr>
      </p:pic>
      <p:pic>
        <p:nvPicPr>
          <p:cNvPr id="13" name="Picture 12" descr="seism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62" y="3273388"/>
            <a:ext cx="3836738" cy="30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18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creen Shot 2019-08-07 at 1.31.3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b="8851"/>
          <a:stretch/>
        </p:blipFill>
        <p:spPr>
          <a:xfrm>
            <a:off x="4968862" y="1632739"/>
            <a:ext cx="1408718" cy="2608433"/>
          </a:xfrm>
          <a:prstGeom prst="rect">
            <a:avLst/>
          </a:prstGeom>
        </p:spPr>
      </p:pic>
      <p:pic>
        <p:nvPicPr>
          <p:cNvPr id="31" name="Picture 30" descr="Screen Shot 2019-08-10 at 12.33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9" t="-1" b="64741"/>
          <a:stretch/>
        </p:blipFill>
        <p:spPr>
          <a:xfrm>
            <a:off x="6436091" y="1171253"/>
            <a:ext cx="1417620" cy="1976064"/>
          </a:xfrm>
          <a:prstGeom prst="rect">
            <a:avLst/>
          </a:prstGeom>
        </p:spPr>
      </p:pic>
      <p:pic>
        <p:nvPicPr>
          <p:cNvPr id="30" name="Picture 29" descr="Screen Shot 2019-08-10 at 12.33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3" r="22738" b="6064"/>
          <a:stretch/>
        </p:blipFill>
        <p:spPr>
          <a:xfrm>
            <a:off x="3822191" y="1171253"/>
            <a:ext cx="949385" cy="5264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5" name="Picture 4" descr="Screen Shot 2019-08-10 at 12.33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3" r="41956" b="6064"/>
          <a:stretch/>
        </p:blipFill>
        <p:spPr>
          <a:xfrm>
            <a:off x="850748" y="1171253"/>
            <a:ext cx="998704" cy="52644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2007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1051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BN-03A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1983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644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671407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1050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BN-02A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2300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606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52867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1049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BN-01A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2656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197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2083717" y="3032932"/>
            <a:ext cx="554836" cy="4315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63435" y="6255250"/>
            <a:ext cx="554836" cy="2174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66713" y="5963807"/>
            <a:ext cx="743221" cy="1760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eismi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1759" r="3218" b="10049"/>
          <a:stretch/>
        </p:blipFill>
        <p:spPr>
          <a:xfrm>
            <a:off x="6300468" y="4043909"/>
            <a:ext cx="2694935" cy="2182231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 rot="20178936">
            <a:off x="7799112" y="4601505"/>
            <a:ext cx="1026516" cy="1808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23929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Seismic Velocities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7" name="Picture 26" descr="Screen Shot 2019-08-07 at 1.45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8" b="5026"/>
          <a:stretch/>
        </p:blipFill>
        <p:spPr>
          <a:xfrm>
            <a:off x="2071383" y="1553452"/>
            <a:ext cx="1467236" cy="4660358"/>
          </a:xfrm>
          <a:prstGeom prst="rect">
            <a:avLst/>
          </a:prstGeom>
        </p:spPr>
      </p:pic>
      <p:pic>
        <p:nvPicPr>
          <p:cNvPr id="28" name="Picture 27" descr="Screen Shot 2019-08-07 at 1.11.30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3800" b="9622"/>
          <a:stretch/>
        </p:blipFill>
        <p:spPr>
          <a:xfrm>
            <a:off x="7745330" y="1588533"/>
            <a:ext cx="1275370" cy="1592348"/>
          </a:xfrm>
          <a:prstGeom prst="rect">
            <a:avLst/>
          </a:prstGeom>
        </p:spPr>
      </p:pic>
      <p:pic>
        <p:nvPicPr>
          <p:cNvPr id="32" name="Picture 31" descr="Screen Shot 2019-08-10 at 12.33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41" b="6064"/>
          <a:stretch/>
        </p:blipFill>
        <p:spPr>
          <a:xfrm>
            <a:off x="1" y="1171253"/>
            <a:ext cx="542506" cy="526447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49449" y="131132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1.4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049869" y="131132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.4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428943" y="10726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km/s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763695" y="131132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951787" y="131132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2.1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269208" y="10726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km/s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566973" y="131132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8656424" y="1311325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1.75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2489" y="10726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05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creen Shot 2019-08-07 at 2.24.1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9241" r="50989" b="6473"/>
          <a:stretch/>
        </p:blipFill>
        <p:spPr>
          <a:xfrm>
            <a:off x="2022087" y="1615096"/>
            <a:ext cx="1380925" cy="4943925"/>
          </a:xfrm>
          <a:prstGeom prst="rect">
            <a:avLst/>
          </a:prstGeom>
        </p:spPr>
      </p:pic>
      <p:pic>
        <p:nvPicPr>
          <p:cNvPr id="47" name="Picture 46" descr="Screen Shot 2019-08-10 at 12.33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r="78371" b="6064"/>
          <a:stretch/>
        </p:blipFill>
        <p:spPr>
          <a:xfrm>
            <a:off x="838425" y="1175705"/>
            <a:ext cx="924727" cy="5264479"/>
          </a:xfrm>
          <a:prstGeom prst="rect">
            <a:avLst/>
          </a:prstGeom>
        </p:spPr>
      </p:pic>
      <p:pic>
        <p:nvPicPr>
          <p:cNvPr id="43" name="Picture 42" descr="Screen Shot 2019-08-10 at 12.33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3" r="58646" b="6064"/>
          <a:stretch/>
        </p:blipFill>
        <p:spPr>
          <a:xfrm>
            <a:off x="3859187" y="1171253"/>
            <a:ext cx="998704" cy="526447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767830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1053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BN-06A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1630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183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1163435" y="6255250"/>
            <a:ext cx="554836" cy="2174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26082" y="5977176"/>
            <a:ext cx="743221" cy="1760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21613" y="3165126"/>
            <a:ext cx="554836" cy="2174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eismi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1759" r="3218" b="10049"/>
          <a:stretch/>
        </p:blipFill>
        <p:spPr>
          <a:xfrm>
            <a:off x="3876716" y="4081041"/>
            <a:ext cx="2694935" cy="2182231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 rot="20178936">
            <a:off x="4484078" y="4868543"/>
            <a:ext cx="501967" cy="1721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23929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Seismic Velocities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2" name="Picture 31" descr="Screen Shot 2019-08-10 at 12.33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41" b="6064"/>
          <a:stretch/>
        </p:blipFill>
        <p:spPr>
          <a:xfrm>
            <a:off x="1" y="1171253"/>
            <a:ext cx="542506" cy="526447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49449" y="131132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049869" y="131132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6.0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428943" y="10726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km/s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702045" y="131132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1.4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853147" y="131132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2.4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170568" y="10726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km/s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566973" y="131132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8656424" y="131132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7.0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2489" y="10726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km/s</a:t>
            </a:r>
            <a:endParaRPr lang="en-US" dirty="0"/>
          </a:p>
        </p:txBody>
      </p:sp>
      <p:pic>
        <p:nvPicPr>
          <p:cNvPr id="42" name="Picture 41" descr="Screen Shot 2019-08-07 at 2.15.1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6" t="10500" r="18831" b="7691"/>
          <a:stretch/>
        </p:blipFill>
        <p:spPr>
          <a:xfrm>
            <a:off x="4944222" y="1639756"/>
            <a:ext cx="1183651" cy="1442492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6013420" y="5221468"/>
            <a:ext cx="501967" cy="1721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527071" y="696208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392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BN-05A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2601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349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pic>
        <p:nvPicPr>
          <p:cNvPr id="50" name="Picture 49" descr="Screen Shot 2019-08-07 at 2.10.36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0193"/>
          <a:stretch/>
        </p:blipFill>
        <p:spPr>
          <a:xfrm>
            <a:off x="6620676" y="1921444"/>
            <a:ext cx="718587" cy="2396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947" y="1911684"/>
            <a:ext cx="1203158" cy="22860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2007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1052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BN-08A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1344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685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726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390" y="612760"/>
            <a:ext cx="831194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Co-Proponents</a:t>
            </a:r>
            <a:r>
              <a:rPr lang="en-US" sz="2000" dirty="0" smtClean="0"/>
              <a:t>:</a:t>
            </a:r>
          </a:p>
          <a:p>
            <a:r>
              <a:rPr lang="en-US" sz="2000" b="0" i="0" u="none" strike="noStrike" baseline="0" dirty="0"/>
              <a:t>	</a:t>
            </a:r>
            <a:r>
              <a:rPr lang="en-US" sz="2000" b="0" i="0" u="none" strike="noStrike" baseline="0" dirty="0" smtClean="0"/>
              <a:t>Steven </a:t>
            </a:r>
            <a:r>
              <a:rPr lang="en-US" sz="2000" b="0" i="0" u="none" strike="noStrike" baseline="0" dirty="0" err="1" smtClean="0"/>
              <a:t>D'Hondt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b="0" i="0" u="none" strike="noStrike" baseline="0" dirty="0" smtClean="0"/>
              <a:t>- University of Rhode Island (USA)</a:t>
            </a:r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Robert Pockalny		- University of Rhode Island (USA)</a:t>
            </a:r>
            <a:endParaRPr lang="en-US" sz="2000" dirty="0" smtClean="0"/>
          </a:p>
          <a:p>
            <a:r>
              <a:rPr lang="en-US" sz="2000" b="0" i="0" u="none" strike="noStrike" baseline="0" dirty="0"/>
              <a:t>	</a:t>
            </a:r>
            <a:r>
              <a:rPr lang="en-US" sz="2000" b="0" i="0" u="none" strike="noStrike" baseline="0" dirty="0" smtClean="0"/>
              <a:t>Valier </a:t>
            </a:r>
            <a:r>
              <a:rPr lang="en-US" sz="2000" b="0" i="0" u="none" strike="noStrike" baseline="0" dirty="0" err="1" smtClean="0"/>
              <a:t>Galy</a:t>
            </a:r>
            <a:r>
              <a:rPr lang="en-US" sz="2000" dirty="0"/>
              <a:t>	</a:t>
            </a:r>
            <a:r>
              <a:rPr lang="en-US" sz="2000" dirty="0" smtClean="0"/>
              <a:t>		- Woods Hole Oceanographic Institution </a:t>
            </a:r>
            <a:r>
              <a:rPr lang="en-US" sz="2000" b="0" i="0" u="none" strike="noStrike" baseline="0" dirty="0" smtClean="0"/>
              <a:t>(USA)</a:t>
            </a:r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Leila </a:t>
            </a:r>
            <a:r>
              <a:rPr lang="en-US" sz="2000" b="0" i="0" u="none" strike="noStrike" baseline="0" dirty="0" err="1" smtClean="0"/>
              <a:t>Hamdan</a:t>
            </a:r>
            <a:r>
              <a:rPr lang="en-US" sz="2000" dirty="0"/>
              <a:t>	</a:t>
            </a:r>
            <a:r>
              <a:rPr lang="en-US" sz="2000" dirty="0" smtClean="0"/>
              <a:t>	- University of Southern Mississippi </a:t>
            </a:r>
            <a:r>
              <a:rPr lang="en-US" sz="2000" b="0" i="0" u="none" strike="noStrike" baseline="0" dirty="0" smtClean="0"/>
              <a:t>(USA)</a:t>
            </a:r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Andrew Henderson	-</a:t>
            </a:r>
            <a:r>
              <a:rPr lang="en-US" sz="2000" b="0" i="0" u="none" strike="noStrike" dirty="0" smtClean="0"/>
              <a:t> Newcastle University (UK)</a:t>
            </a:r>
            <a:endParaRPr lang="en-US" sz="2000" b="0" i="0" u="none" strike="noStrike" baseline="0" dirty="0" smtClean="0"/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Fumio Inagaki		</a:t>
            </a:r>
            <a:r>
              <a:rPr lang="en-US" sz="2000" dirty="0" smtClean="0"/>
              <a:t>- JAMSTEC (Japan)</a:t>
            </a:r>
            <a:endParaRPr lang="en-US" sz="2000" b="0" i="0" u="none" strike="noStrike" baseline="0" dirty="0" smtClean="0"/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R. Mark</a:t>
            </a:r>
            <a:r>
              <a:rPr lang="en-US" sz="2000" b="0" i="0" u="none" strike="noStrike" dirty="0" smtClean="0"/>
              <a:t> </a:t>
            </a:r>
            <a:r>
              <a:rPr lang="en-US" sz="2000" b="0" i="0" u="none" strike="noStrike" baseline="0" dirty="0" err="1" smtClean="0"/>
              <a:t>Leckie</a:t>
            </a:r>
            <a:r>
              <a:rPr lang="en-US" sz="2000" dirty="0"/>
              <a:t>	</a:t>
            </a:r>
            <a:r>
              <a:rPr lang="en-US" sz="2000" dirty="0" smtClean="0"/>
              <a:t>	-</a:t>
            </a:r>
            <a:r>
              <a:rPr lang="en-US" sz="2000" b="0" i="0" u="none" strike="noStrike" baseline="0" dirty="0" smtClean="0"/>
              <a:t> University of Massachusetts, Amherst (USA)</a:t>
            </a:r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Yuki </a:t>
            </a:r>
            <a:r>
              <a:rPr lang="en-US" sz="2000" b="0" i="0" u="none" strike="noStrike" baseline="0" dirty="0" err="1" smtClean="0"/>
              <a:t>Morono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 smtClean="0"/>
              <a:t>	- </a:t>
            </a:r>
            <a:r>
              <a:rPr lang="en-US" sz="2000" dirty="0" smtClean="0"/>
              <a:t>JAMSTEC (Japan)</a:t>
            </a:r>
            <a:endParaRPr lang="en-US" sz="2000" b="0" i="0" u="none" strike="noStrike" baseline="0" dirty="0" smtClean="0"/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Richard Murray		-</a:t>
            </a:r>
            <a:r>
              <a:rPr lang="en-US" sz="2000" b="0" i="0" u="none" strike="noStrike" dirty="0" smtClean="0"/>
              <a:t> </a:t>
            </a:r>
            <a:r>
              <a:rPr lang="en-US" sz="2000" dirty="0" smtClean="0"/>
              <a:t>Woods Hole Oceanographic Institution </a:t>
            </a:r>
            <a:r>
              <a:rPr lang="en-US" sz="2000" b="0" i="0" u="none" strike="noStrike" baseline="0" dirty="0" smtClean="0"/>
              <a:t>(USA)</a:t>
            </a:r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William </a:t>
            </a:r>
            <a:r>
              <a:rPr lang="en-US" sz="2000" b="0" i="0" u="none" strike="noStrike" baseline="0" dirty="0" err="1" smtClean="0"/>
              <a:t>Orsi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 smtClean="0"/>
              <a:t>	- 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</a:rPr>
              <a:t>Ludwig-</a:t>
            </a:r>
            <a:r>
              <a:rPr lang="en-US" sz="2000" dirty="0" err="1">
                <a:solidFill>
                  <a:srgbClr val="000000"/>
                </a:solidFill>
                <a:ea typeface="Calibri"/>
                <a:cs typeface="Calibri"/>
              </a:rPr>
              <a:t>Maximilians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</a:rPr>
              <a:t>-University </a:t>
            </a:r>
            <a:r>
              <a:rPr lang="en-US" sz="2000" dirty="0" smtClean="0">
                <a:solidFill>
                  <a:srgbClr val="000000"/>
                </a:solidFill>
                <a:ea typeface="Calibri"/>
                <a:cs typeface="Calibri"/>
              </a:rPr>
              <a:t>Munich (Germany)</a:t>
            </a:r>
            <a:endParaRPr lang="en-US" sz="2000" b="0" i="0" u="none" strike="noStrike" baseline="0" dirty="0" smtClean="0"/>
          </a:p>
          <a:p>
            <a:r>
              <a:rPr lang="en-US" sz="2000" b="0" i="0" u="none" strike="noStrike" baseline="0" dirty="0" smtClean="0"/>
              <a:t>	Richard </a:t>
            </a:r>
            <a:r>
              <a:rPr lang="en-US" sz="2000" b="0" i="0" u="none" strike="noStrike" baseline="0" dirty="0" err="1" smtClean="0"/>
              <a:t>Pancost</a:t>
            </a:r>
            <a:r>
              <a:rPr lang="en-US" sz="2000" dirty="0"/>
              <a:t>	</a:t>
            </a:r>
            <a:r>
              <a:rPr lang="en-US" sz="2000" dirty="0" smtClean="0"/>
              <a:t>	- University of Bristol (UK)</a:t>
            </a:r>
            <a:endParaRPr lang="en-US" sz="2000" b="0" i="0" u="none" strike="noStrike" baseline="0" dirty="0" smtClean="0"/>
          </a:p>
          <a:p>
            <a:r>
              <a:rPr lang="en-US" sz="2000" b="0" i="0" u="none" strike="noStrike" baseline="0" dirty="0" smtClean="0"/>
              <a:t>	Gustavo </a:t>
            </a:r>
            <a:r>
              <a:rPr lang="en-US" sz="2000" b="0" i="0" u="none" strike="noStrike" baseline="0" dirty="0" err="1" smtClean="0"/>
              <a:t>Ramírez</a:t>
            </a:r>
            <a:r>
              <a:rPr lang="en-US" sz="2000" dirty="0"/>
              <a:t>	</a:t>
            </a:r>
            <a:r>
              <a:rPr lang="en-US" sz="2000" dirty="0" smtClean="0"/>
              <a:t>	- </a:t>
            </a:r>
            <a:r>
              <a:rPr lang="en-US" sz="2000" dirty="0" smtClean="0"/>
              <a:t>University of North Carolina, Chapel Hill (USA)</a:t>
            </a:r>
            <a:endParaRPr lang="en-US" sz="2000" b="0" i="0" u="none" strike="noStrike" baseline="0" dirty="0" smtClean="0"/>
          </a:p>
          <a:p>
            <a:r>
              <a:rPr lang="en-US" sz="2000" b="0" i="0" u="none" strike="noStrike" baseline="0" dirty="0" smtClean="0"/>
              <a:t>	Ana Christina </a:t>
            </a:r>
            <a:r>
              <a:rPr lang="en-US" sz="2000" b="0" i="0" u="none" strike="noStrike" baseline="0" dirty="0" err="1" smtClean="0"/>
              <a:t>Ravelo</a:t>
            </a:r>
            <a:r>
              <a:rPr lang="en-US" sz="2000" dirty="0"/>
              <a:t>	</a:t>
            </a:r>
            <a:r>
              <a:rPr lang="en-US" sz="2000" dirty="0" smtClean="0"/>
              <a:t>- University of California, Santa Cruz (USA)</a:t>
            </a:r>
            <a:endParaRPr lang="en-US" sz="2000" b="0" i="0" u="none" strike="noStrike" baseline="0" dirty="0" smtClean="0"/>
          </a:p>
          <a:p>
            <a:r>
              <a:rPr lang="en-US" sz="2000" b="0" i="0" u="none" strike="noStrike" baseline="0" dirty="0" smtClean="0"/>
              <a:t>	Tina </a:t>
            </a:r>
            <a:r>
              <a:rPr lang="en-US" sz="2000" b="0" i="0" u="none" strike="noStrike" baseline="0" dirty="0" err="1" smtClean="0"/>
              <a:t>Treude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 smtClean="0"/>
              <a:t>	- </a:t>
            </a:r>
            <a:r>
              <a:rPr lang="en-US" sz="2000" dirty="0" smtClean="0"/>
              <a:t>University </a:t>
            </a:r>
            <a:r>
              <a:rPr lang="en-US" sz="2000" dirty="0"/>
              <a:t>of </a:t>
            </a:r>
            <a:r>
              <a:rPr lang="en-US" sz="2000" dirty="0" smtClean="0"/>
              <a:t>California, </a:t>
            </a:r>
            <a:r>
              <a:rPr lang="en-US" sz="2000" dirty="0"/>
              <a:t>Los </a:t>
            </a:r>
            <a:r>
              <a:rPr lang="en-US" sz="2000" dirty="0" smtClean="0"/>
              <a:t>Angeles (USA)</a:t>
            </a:r>
            <a:endParaRPr lang="en-US" sz="2000" b="0" i="0" u="none" strike="noStrike" baseline="0" dirty="0" smtClean="0"/>
          </a:p>
          <a:p>
            <a:r>
              <a:rPr lang="en-US" sz="2000" b="0" i="0" u="none" strike="noStrike" baseline="0" dirty="0" smtClean="0"/>
              <a:t>	Laura </a:t>
            </a:r>
            <a:r>
              <a:rPr lang="en-US" sz="2000" b="0" i="0" u="none" strike="noStrike" baseline="0" dirty="0" err="1" smtClean="0"/>
              <a:t>Wehrmann</a:t>
            </a:r>
            <a:r>
              <a:rPr lang="en-US" sz="2000" b="0" i="0" u="none" strike="noStrike" baseline="0" dirty="0" smtClean="0"/>
              <a:t>	</a:t>
            </a:r>
            <a:r>
              <a:rPr lang="en-US" sz="2000" dirty="0"/>
              <a:t>	</a:t>
            </a:r>
            <a:r>
              <a:rPr lang="en-US" sz="2000" dirty="0" smtClean="0"/>
              <a:t>- Stony </a:t>
            </a:r>
            <a:r>
              <a:rPr lang="en-US" sz="2000" dirty="0"/>
              <a:t>Brook </a:t>
            </a:r>
            <a:r>
              <a:rPr lang="en-US" sz="2000" dirty="0" smtClean="0"/>
              <a:t>University (USA)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3" name="Rectangle 2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</p:spTree>
    <p:extLst>
      <p:ext uri="{BB962C8B-B14F-4D97-AF65-F5344CB8AC3E}">
        <p14:creationId xmlns:p14="http://schemas.microsoft.com/office/powerpoint/2010/main" val="2413344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262" t="21014" r="13613" b="9751"/>
          <a:stretch/>
        </p:blipFill>
        <p:spPr>
          <a:xfrm>
            <a:off x="1991895" y="2205790"/>
            <a:ext cx="1376947" cy="949158"/>
          </a:xfrm>
          <a:prstGeom prst="rect">
            <a:avLst/>
          </a:prstGeom>
        </p:spPr>
      </p:pic>
      <p:pic>
        <p:nvPicPr>
          <p:cNvPr id="51" name="Picture 50" descr="Screen Shot 2019-08-07 at 1.50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3" b="18434"/>
          <a:stretch/>
        </p:blipFill>
        <p:spPr>
          <a:xfrm>
            <a:off x="471411" y="1346838"/>
            <a:ext cx="1262251" cy="51276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3726082" y="5977176"/>
            <a:ext cx="743221" cy="1760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23929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Seismic Velocities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49449" y="131132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049869" y="131132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1.6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428943" y="10726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km/s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6160473" y="1705573"/>
            <a:ext cx="737632" cy="1793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803130" y="583914"/>
            <a:ext cx="1153756" cy="9879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1060</a:t>
            </a:r>
            <a:endParaRPr lang="en-US" b="1" dirty="0"/>
          </a:p>
          <a:p>
            <a:pPr algn="ctr">
              <a:lnSpc>
                <a:spcPct val="80000"/>
              </a:lnSpc>
            </a:pPr>
            <a:r>
              <a:rPr lang="en-US" b="1" dirty="0" smtClean="0"/>
              <a:t>BN-04A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3481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170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pic>
        <p:nvPicPr>
          <p:cNvPr id="53" name="Picture 52" descr="sites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9" t="2586" r="5619" b="10655"/>
          <a:stretch/>
        </p:blipFill>
        <p:spPr>
          <a:xfrm>
            <a:off x="5654838" y="775368"/>
            <a:ext cx="2339474" cy="27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16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3805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Potential Hazards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030106"/>
              </p:ext>
            </p:extLst>
          </p:nvPr>
        </p:nvGraphicFramePr>
        <p:xfrm>
          <a:off x="334211" y="1186900"/>
          <a:ext cx="8595896" cy="4340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92"/>
                <a:gridCol w="895508"/>
                <a:gridCol w="1941588"/>
                <a:gridCol w="1969353"/>
                <a:gridCol w="1969353"/>
                <a:gridCol w="1556202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Methane (PPM)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Abyssal Currents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Surface Currents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Weather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Primary</a:t>
                      </a:r>
                      <a:endParaRPr lang="en-US" sz="1800" b="1" dirty="0"/>
                    </a:p>
                  </a:txBody>
                  <a:tcPr vert="vert27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BN-01A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0.15 m/s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0.3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kts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East of Gulf Stream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Hurricane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Season</a:t>
                      </a:r>
                    </a:p>
                    <a:p>
                      <a:pPr algn="ctr" fontAlgn="b"/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(May through November)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BN-02A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BN-03A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&lt;250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BN-04A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 to 57,000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 voids in cores &gt; 60 MBSF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Alternate</a:t>
                      </a:r>
                      <a:endParaRPr lang="en-US" sz="1800" b="1" dirty="0"/>
                    </a:p>
                  </a:txBody>
                  <a:tcPr vert="vert27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BN-05A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gas detected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BN-06A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BN-08A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BN-09A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measurements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Nearby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sites &lt;20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BN-10A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measurements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Nearby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sites &lt;20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889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9-08-07 at 1.5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01" y="3552099"/>
            <a:ext cx="2082800" cy="3238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3805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Potential Hazards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9" name="Picture 8" descr="sites2.png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53" y="613494"/>
            <a:ext cx="2999232" cy="3158766"/>
          </a:xfrm>
          <a:prstGeom prst="rect">
            <a:avLst/>
          </a:prstGeom>
        </p:spPr>
      </p:pic>
      <p:pic>
        <p:nvPicPr>
          <p:cNvPr id="12" name="Picture 11" descr="seismic.png"/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4" y="1415190"/>
            <a:ext cx="4937760" cy="3928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0528" y="1510641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&lt;50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74186" y="1743254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&lt;1000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73138" y="1997255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&lt;250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36610" y="1221886"/>
            <a:ext cx="89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57,000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87537" y="312555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02043" y="2261950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&lt;20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26127" y="2494559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&lt;20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2210" y="909053"/>
            <a:ext cx="314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Methane Concentrations (ppm)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65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266" t="36020" r="58842" b="5629"/>
          <a:stretch/>
        </p:blipFill>
        <p:spPr>
          <a:xfrm>
            <a:off x="762000" y="1277060"/>
            <a:ext cx="3690795" cy="37360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3805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Potential Hazards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579" y="1950452"/>
            <a:ext cx="2705100" cy="2208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7624" y="5463491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Mariano Global Surface Velocity Analysis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331" y="1109580"/>
            <a:ext cx="49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40˚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9331" y="2892923"/>
            <a:ext cx="49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0˚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38136" y="4938295"/>
            <a:ext cx="56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-80˚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49558" y="4938295"/>
            <a:ext cx="56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-70˚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6714" y="4938295"/>
            <a:ext cx="56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-90˚</a:t>
            </a:r>
            <a:endParaRPr lang="en-US" dirty="0"/>
          </a:p>
        </p:txBody>
      </p:sp>
      <p:cxnSp>
        <p:nvCxnSpPr>
          <p:cNvPr id="5" name="Straight Arrow Connector 4"/>
          <p:cNvCxnSpPr>
            <a:stCxn id="13" idx="1"/>
          </p:cNvCxnSpPr>
          <p:nvPr/>
        </p:nvCxnSpPr>
        <p:spPr>
          <a:xfrm flipH="1" flipV="1">
            <a:off x="3275260" y="3101475"/>
            <a:ext cx="1283370" cy="77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4" idx="1"/>
          </p:cNvCxnSpPr>
          <p:nvPr/>
        </p:nvCxnSpPr>
        <p:spPr>
          <a:xfrm flipH="1" flipV="1">
            <a:off x="3574715" y="2959772"/>
            <a:ext cx="989263" cy="3450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58630" y="3689684"/>
            <a:ext cx="122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Blake Nose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63978" y="3120192"/>
            <a:ext cx="126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Blake Ridge</a:t>
            </a:r>
            <a:endParaRPr lang="en-US" dirty="0"/>
          </a:p>
        </p:txBody>
      </p:sp>
      <p:pic>
        <p:nvPicPr>
          <p:cNvPr id="25" name="Picture 24" descr="map_b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3450" r="11161"/>
          <a:stretch/>
        </p:blipFill>
        <p:spPr>
          <a:xfrm>
            <a:off x="5668211" y="1443790"/>
            <a:ext cx="3286734" cy="4157578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V="1">
            <a:off x="5735053" y="3253877"/>
            <a:ext cx="1221870" cy="6764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775158" y="3005225"/>
            <a:ext cx="1721851" cy="323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052655" y="5629260"/>
            <a:ext cx="91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75368" y="66842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Currents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97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3805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Potential Hazards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3" name="Picture 2" descr="ca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6" y="1374529"/>
            <a:ext cx="5866705" cy="4623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9158" y="1056106"/>
            <a:ext cx="11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7893" y="2847473"/>
            <a:ext cx="2146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days </a:t>
            </a:r>
          </a:p>
          <a:p>
            <a:r>
              <a:rPr lang="en-US" dirty="0" smtClean="0"/>
              <a:t>a hurricane has been</a:t>
            </a:r>
          </a:p>
          <a:p>
            <a:r>
              <a:rPr lang="en-US" dirty="0" smtClean="0"/>
              <a:t>in the region.</a:t>
            </a:r>
          </a:p>
          <a:p>
            <a:r>
              <a:rPr lang="en-US" dirty="0" smtClean="0"/>
              <a:t>(1851-2018)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5369" y="6029159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Atlantic hurricane database (HURDAT2) 1851-2018</a:t>
            </a:r>
          </a:p>
        </p:txBody>
      </p:sp>
    </p:spTree>
    <p:extLst>
      <p:ext uri="{BB962C8B-B14F-4D97-AF65-F5344CB8AC3E}">
        <p14:creationId xmlns:p14="http://schemas.microsoft.com/office/powerpoint/2010/main" val="3000805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3805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Potential Hazards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49158" y="1056106"/>
            <a:ext cx="203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Cables &amp; Ordinance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96444" y="3217333"/>
            <a:ext cx="387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PLACE Holder for Cables and Ordinance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85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BN-01A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3" name="Picture 2" descr="1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0" y="661549"/>
            <a:ext cx="3191256" cy="3355848"/>
          </a:xfrm>
          <a:prstGeom prst="rect">
            <a:avLst/>
          </a:prstGeom>
        </p:spPr>
      </p:pic>
      <p:pic>
        <p:nvPicPr>
          <p:cNvPr id="6" name="Picture 5" descr="1_BP3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6" r="5134"/>
          <a:stretch/>
        </p:blipFill>
        <p:spPr>
          <a:xfrm>
            <a:off x="4331368" y="4023894"/>
            <a:ext cx="3997158" cy="2104918"/>
          </a:xfrm>
          <a:prstGeom prst="rect">
            <a:avLst/>
          </a:prstGeom>
        </p:spPr>
      </p:pic>
      <p:pic>
        <p:nvPicPr>
          <p:cNvPr id="13" name="Picture 12" descr="1_td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75" y="771223"/>
            <a:ext cx="5777683" cy="32235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0631" y="4344738"/>
            <a:ext cx="39971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Location	</a:t>
            </a:r>
            <a:r>
              <a:rPr lang="hr-HR" sz="2000" dirty="0" smtClean="0">
                <a:latin typeface="Calibri"/>
                <a:cs typeface="Calibri"/>
              </a:rPr>
              <a:t>30.1424</a:t>
            </a:r>
            <a:r>
              <a:rPr lang="hr-HR" sz="2000" dirty="0">
                <a:latin typeface="Calibri"/>
                <a:cs typeface="Calibri"/>
              </a:rPr>
              <a:t>N</a:t>
            </a:r>
            <a:r>
              <a:rPr lang="hr-HR" sz="2000" dirty="0" smtClean="0">
                <a:latin typeface="Calibri"/>
                <a:cs typeface="Calibri"/>
              </a:rPr>
              <a:t> </a:t>
            </a:r>
            <a:r>
              <a:rPr lang="mr-IN" sz="2000" dirty="0" smtClean="0">
                <a:latin typeface="Calibri"/>
                <a:cs typeface="Calibri"/>
              </a:rPr>
              <a:t>76.1122</a:t>
            </a:r>
            <a:r>
              <a:rPr lang="en-US" sz="2000" dirty="0" smtClean="0">
                <a:latin typeface="Calibri"/>
                <a:cs typeface="Calibri"/>
              </a:rPr>
              <a:t>W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Water Depth	2656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Depth	210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Age	</a:t>
            </a:r>
            <a:r>
              <a:rPr lang="en-US" sz="2000" dirty="0" err="1">
                <a:latin typeface="Calibri"/>
                <a:cs typeface="Calibri"/>
              </a:rPr>
              <a:t>B</a:t>
            </a:r>
            <a:r>
              <a:rPr lang="en-US" sz="2000" dirty="0" err="1" smtClean="0">
                <a:latin typeface="Calibri"/>
                <a:cs typeface="Calibri"/>
              </a:rPr>
              <a:t>arremian</a:t>
            </a:r>
            <a:endParaRPr lang="en-US" sz="2000" dirty="0" smtClean="0">
              <a:latin typeface="Calibri"/>
              <a:cs typeface="Calibri"/>
            </a:endParaRP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Objectives	1,2,3 (PETM/OAE1b)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990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BN-01A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9" name="Picture 8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9" t="8157" r="3343" b="64741"/>
          <a:stretch/>
        </p:blipFill>
        <p:spPr>
          <a:xfrm>
            <a:off x="559410" y="1417054"/>
            <a:ext cx="2914316" cy="45051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3499" y="704230"/>
            <a:ext cx="1153756" cy="7663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1049</a:t>
            </a:r>
            <a:endParaRPr lang="en-US" b="1" dirty="0"/>
          </a:p>
          <a:p>
            <a:pPr>
              <a:lnSpc>
                <a:spcPct val="80000"/>
              </a:lnSpc>
            </a:pPr>
            <a:r>
              <a:rPr lang="en-US" dirty="0" smtClean="0"/>
              <a:t>2656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197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pic>
        <p:nvPicPr>
          <p:cNvPr id="13" name="Picture 12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8157" r="91762" b="64741"/>
          <a:stretch/>
        </p:blipFill>
        <p:spPr>
          <a:xfrm>
            <a:off x="175837" y="1417054"/>
            <a:ext cx="801077" cy="4505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75187" y="3321539"/>
            <a:ext cx="71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MBSF</a:t>
            </a:r>
            <a:endParaRPr lang="en-US" dirty="0"/>
          </a:p>
        </p:txBody>
      </p:sp>
      <p:pic>
        <p:nvPicPr>
          <p:cNvPr id="14" name="Picture 13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9" t="44063" r="666" b="25026"/>
          <a:stretch/>
        </p:blipFill>
        <p:spPr>
          <a:xfrm>
            <a:off x="3177573" y="2168768"/>
            <a:ext cx="2380712" cy="3653693"/>
          </a:xfrm>
          <a:prstGeom prst="rect">
            <a:avLst/>
          </a:prstGeom>
        </p:spPr>
      </p:pic>
      <p:pic>
        <p:nvPicPr>
          <p:cNvPr id="5" name="Picture 4" descr="Screen Shot 2019-08-11 at 11.14.1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71"/>
          <a:stretch/>
        </p:blipFill>
        <p:spPr>
          <a:xfrm>
            <a:off x="5366520" y="1438852"/>
            <a:ext cx="2641146" cy="3516924"/>
          </a:xfrm>
          <a:prstGeom prst="rect">
            <a:avLst/>
          </a:prstGeom>
        </p:spPr>
      </p:pic>
      <p:pic>
        <p:nvPicPr>
          <p:cNvPr id="15" name="Picture 14" descr="Screen Shot 2019-08-11 at 11.14.1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5"/>
          <a:stretch/>
        </p:blipFill>
        <p:spPr>
          <a:xfrm>
            <a:off x="7956062" y="1438852"/>
            <a:ext cx="1201306" cy="3516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0295" y="2032000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61215" y="2558716"/>
            <a:ext cx="30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32136" y="3374189"/>
            <a:ext cx="35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123194" y="417629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909053" y="5868736"/>
            <a:ext cx="239294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68842" y="569494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67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BN-01A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2" name="Picture 1" descr="Screen Shot 2019-08-11 at 11.20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462"/>
            <a:ext cx="9144000" cy="4645572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652107"/>
              </p:ext>
            </p:extLst>
          </p:nvPr>
        </p:nvGraphicFramePr>
        <p:xfrm>
          <a:off x="105528" y="841374"/>
          <a:ext cx="4966446" cy="721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64"/>
                <a:gridCol w="1569112"/>
                <a:gridCol w="962121"/>
                <a:gridCol w="615758"/>
                <a:gridCol w="531091"/>
                <a:gridCol w="508000"/>
              </a:tblGrid>
              <a:tr h="221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Penetration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34797"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BN-01A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145423" y="673746"/>
            <a:ext cx="3226289" cy="9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aseline="30000" dirty="0" smtClean="0"/>
              <a:t>a </a:t>
            </a:r>
            <a:r>
              <a:rPr lang="en-US" dirty="0" smtClean="0"/>
              <a:t>to target unconformity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b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refusal (half-length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c </a:t>
            </a:r>
            <a:r>
              <a:rPr lang="en-US" dirty="0" smtClean="0">
                <a:solidFill>
                  <a:srgbClr val="000000"/>
                </a:solidFill>
              </a:rPr>
              <a:t>if needed to reach target depth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d </a:t>
            </a:r>
            <a:r>
              <a:rPr lang="en-US" dirty="0" smtClean="0">
                <a:solidFill>
                  <a:srgbClr val="000000"/>
                </a:solidFill>
              </a:rPr>
              <a:t>if needed to drill through </a:t>
            </a:r>
            <a:r>
              <a:rPr lang="en-US" dirty="0" err="1" smtClean="0">
                <a:solidFill>
                  <a:srgbClr val="000000"/>
                </a:solidFill>
              </a:rPr>
              <a:t>chert</a:t>
            </a:r>
            <a:endParaRPr lang="en-US" dirty="0"/>
          </a:p>
        </p:txBody>
      </p:sp>
      <p:pic>
        <p:nvPicPr>
          <p:cNvPr id="24" name="Picture 23" descr="Screen Shot 2019-08-07 at 1.13.0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r="40379"/>
          <a:stretch/>
        </p:blipFill>
        <p:spPr>
          <a:xfrm>
            <a:off x="6412607" y="2381630"/>
            <a:ext cx="2560845" cy="39916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80889" y="251910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3484428" y="2697541"/>
            <a:ext cx="1994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77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0" y="661549"/>
            <a:ext cx="3191256" cy="3355848"/>
          </a:xfrm>
          <a:prstGeom prst="rect">
            <a:avLst/>
          </a:prstGeom>
        </p:spPr>
      </p:pic>
      <p:pic>
        <p:nvPicPr>
          <p:cNvPr id="2" name="Picture 1" descr="td5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75" y="771223"/>
            <a:ext cx="5766321" cy="32171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40629" y="4344738"/>
            <a:ext cx="465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Location	</a:t>
            </a:r>
            <a:r>
              <a:rPr lang="hr-HR" sz="2000" dirty="0" smtClean="0">
                <a:latin typeface="Calibri"/>
                <a:cs typeface="Calibri"/>
              </a:rPr>
              <a:t>30.1000N </a:t>
            </a:r>
            <a:r>
              <a:rPr lang="mr-IN" sz="2000" dirty="0" smtClean="0">
                <a:latin typeface="Calibri"/>
                <a:cs typeface="Calibri"/>
              </a:rPr>
              <a:t>76.</a:t>
            </a:r>
            <a:r>
              <a:rPr lang="en-US" sz="2000" dirty="0" smtClean="0">
                <a:latin typeface="Calibri"/>
                <a:cs typeface="Calibri"/>
              </a:rPr>
              <a:t>2350W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Water Depth	2300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Depth	610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Age	late </a:t>
            </a:r>
            <a:r>
              <a:rPr lang="en-US" sz="2000" dirty="0" err="1" smtClean="0">
                <a:latin typeface="Calibri"/>
                <a:cs typeface="Calibri"/>
              </a:rPr>
              <a:t>Albian</a:t>
            </a:r>
            <a:endParaRPr lang="en-US" sz="2000" dirty="0" smtClean="0">
              <a:latin typeface="Calibri"/>
              <a:cs typeface="Calibri"/>
            </a:endParaRP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Objectives	1,2,3 (PETM, K/</a:t>
            </a:r>
            <a:r>
              <a:rPr lang="en-US" sz="2000" dirty="0" err="1" smtClean="0">
                <a:latin typeface="Calibri"/>
                <a:cs typeface="Calibri"/>
              </a:rPr>
              <a:t>Pg</a:t>
            </a:r>
            <a:r>
              <a:rPr lang="en-US" sz="2000" dirty="0" smtClean="0">
                <a:latin typeface="Calibri"/>
                <a:cs typeface="Calibri"/>
              </a:rPr>
              <a:t>, OAE1d)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BN-02A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3" descr="2_bp36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t="23551" r="21401" b="3952"/>
          <a:stretch/>
        </p:blipFill>
        <p:spPr>
          <a:xfrm>
            <a:off x="4814150" y="4023894"/>
            <a:ext cx="3111476" cy="208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9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080" y="918878"/>
            <a:ext cx="7160935" cy="134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Overview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Science Objectives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Relationship to IODP Science </a:t>
            </a:r>
            <a:r>
              <a:rPr lang="en-US" dirty="0" smtClean="0"/>
              <a:t>Plan</a:t>
            </a:r>
            <a:endParaRPr lang="en-US" dirty="0" smtClean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Why Blake Nose? (unconformities, previous drilling, sampled ages)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Drilling Plan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0182" y="2711096"/>
            <a:ext cx="4572000" cy="33378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  <a:endParaRPr lang="en-US" b="1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Site survey </a:t>
            </a:r>
            <a:r>
              <a:rPr lang="en-US" dirty="0"/>
              <a:t>S</a:t>
            </a:r>
            <a:r>
              <a:rPr lang="en-US" dirty="0" smtClean="0"/>
              <a:t>tatus (overview)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seismic survey data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prior drilling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velocity data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Potential Hazards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	</a:t>
            </a:r>
            <a:r>
              <a:rPr lang="en-US" dirty="0" smtClean="0"/>
              <a:t>methane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	</a:t>
            </a:r>
            <a:r>
              <a:rPr lang="en-US" dirty="0" smtClean="0"/>
              <a:t>currents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	</a:t>
            </a:r>
            <a:r>
              <a:rPr lang="en-US" dirty="0" smtClean="0"/>
              <a:t>weather</a:t>
            </a:r>
            <a:endParaRPr lang="en-US" dirty="0"/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Site-by Site</a:t>
            </a:r>
          </a:p>
          <a:p>
            <a:pPr marL="1200150" lvl="2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Form 6’s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277957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Presentation Outline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6978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9" t="44063" r="666" b="25026"/>
          <a:stretch/>
        </p:blipFill>
        <p:spPr>
          <a:xfrm>
            <a:off x="2442898" y="2158271"/>
            <a:ext cx="2380712" cy="36536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62792" y="704230"/>
            <a:ext cx="1153756" cy="7663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1050</a:t>
            </a:r>
            <a:endParaRPr lang="en-US" b="1" dirty="0"/>
          </a:p>
          <a:p>
            <a:pPr>
              <a:lnSpc>
                <a:spcPct val="80000"/>
              </a:lnSpc>
            </a:pPr>
            <a:r>
              <a:rPr lang="en-US" dirty="0" smtClean="0"/>
              <a:t>2300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606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BN-02A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9" name="Picture 8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6" t="8158" r="23347" b="15439"/>
          <a:stretch/>
        </p:blipFill>
        <p:spPr>
          <a:xfrm>
            <a:off x="892091" y="1416997"/>
            <a:ext cx="1658253" cy="5048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75187" y="3321539"/>
            <a:ext cx="71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MBSF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32870" y="2073984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03790" y="2495740"/>
            <a:ext cx="30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74711" y="3006820"/>
            <a:ext cx="35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65769" y="367247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93605" y="6456527"/>
            <a:ext cx="239294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00918" y="6156783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22" name="Picture 21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8158" r="91746" b="15439"/>
          <a:stretch/>
        </p:blipFill>
        <p:spPr>
          <a:xfrm>
            <a:off x="461791" y="1416997"/>
            <a:ext cx="430306" cy="5048705"/>
          </a:xfrm>
          <a:prstGeom prst="rect">
            <a:avLst/>
          </a:prstGeom>
        </p:spPr>
      </p:pic>
      <p:pic>
        <p:nvPicPr>
          <p:cNvPr id="2" name="Picture 1" descr="Screen Shot 2019-08-11 at 11.50.3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96"/>
          <a:stretch/>
        </p:blipFill>
        <p:spPr>
          <a:xfrm>
            <a:off x="5275751" y="1463455"/>
            <a:ext cx="2606197" cy="33754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92225" y="4286710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pic>
        <p:nvPicPr>
          <p:cNvPr id="24" name="Picture 23" descr="Screen Shot 2019-08-11 at 11.50.3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8" r="1263"/>
          <a:stretch/>
        </p:blipFill>
        <p:spPr>
          <a:xfrm>
            <a:off x="7850464" y="1463455"/>
            <a:ext cx="1136112" cy="3375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4683" y="53006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4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BN-02A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061020"/>
              </p:ext>
            </p:extLst>
          </p:nvPr>
        </p:nvGraphicFramePr>
        <p:xfrm>
          <a:off x="105528" y="736414"/>
          <a:ext cx="4966446" cy="78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64"/>
                <a:gridCol w="1569112"/>
                <a:gridCol w="962121"/>
                <a:gridCol w="615758"/>
                <a:gridCol w="531091"/>
                <a:gridCol w="508000"/>
              </a:tblGrid>
              <a:tr h="221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Penetration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34797"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BN-02A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b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145423" y="673746"/>
            <a:ext cx="3226289" cy="9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aseline="30000" dirty="0" smtClean="0"/>
              <a:t>a </a:t>
            </a:r>
            <a:r>
              <a:rPr lang="en-US" dirty="0" smtClean="0"/>
              <a:t>to target unconformity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b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refusal (half-length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c </a:t>
            </a:r>
            <a:r>
              <a:rPr lang="en-US" dirty="0" smtClean="0">
                <a:solidFill>
                  <a:srgbClr val="000000"/>
                </a:solidFill>
              </a:rPr>
              <a:t>if needed to reach target depth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d </a:t>
            </a:r>
            <a:r>
              <a:rPr lang="en-US" dirty="0" smtClean="0">
                <a:solidFill>
                  <a:srgbClr val="000000"/>
                </a:solidFill>
              </a:rPr>
              <a:t>if needed to drill through </a:t>
            </a:r>
            <a:r>
              <a:rPr lang="en-US" dirty="0" err="1" smtClean="0">
                <a:solidFill>
                  <a:srgbClr val="000000"/>
                </a:solidFill>
              </a:rPr>
              <a:t>chert</a:t>
            </a:r>
            <a:endParaRPr lang="en-US" dirty="0"/>
          </a:p>
        </p:txBody>
      </p:sp>
      <p:pic>
        <p:nvPicPr>
          <p:cNvPr id="3" name="Picture 2" descr="Screen Shot 2019-08-11 at 11.55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638"/>
            <a:ext cx="9144000" cy="4577097"/>
          </a:xfrm>
          <a:prstGeom prst="rect">
            <a:avLst/>
          </a:prstGeom>
        </p:spPr>
      </p:pic>
      <p:pic>
        <p:nvPicPr>
          <p:cNvPr id="12" name="Picture 11" descr="Screen Shot 2019-08-07 at 1.28.0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" r="6296" b="2771"/>
          <a:stretch/>
        </p:blipFill>
        <p:spPr>
          <a:xfrm>
            <a:off x="6155820" y="2603075"/>
            <a:ext cx="2628718" cy="385213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4290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_td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74" y="771222"/>
            <a:ext cx="5766633" cy="3217359"/>
          </a:xfrm>
          <a:prstGeom prst="rect">
            <a:avLst/>
          </a:prstGeom>
        </p:spPr>
      </p:pic>
      <p:pic>
        <p:nvPicPr>
          <p:cNvPr id="3" name="Picture 2" descr="3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0" y="661549"/>
            <a:ext cx="3349752" cy="3368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40629" y="4344738"/>
            <a:ext cx="465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Location	</a:t>
            </a:r>
            <a:r>
              <a:rPr lang="hr-HR" sz="2000" dirty="0" smtClean="0">
                <a:latin typeface="Calibri"/>
                <a:cs typeface="Calibri"/>
              </a:rPr>
              <a:t>30.0529N </a:t>
            </a:r>
            <a:r>
              <a:rPr lang="mr-IN" sz="2000" dirty="0" smtClean="0">
                <a:latin typeface="Calibri"/>
                <a:cs typeface="Calibri"/>
              </a:rPr>
              <a:t>76.</a:t>
            </a:r>
            <a:r>
              <a:rPr lang="en-US" sz="2000" dirty="0" smtClean="0">
                <a:latin typeface="Calibri"/>
                <a:cs typeface="Calibri"/>
              </a:rPr>
              <a:t>3576W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Water Depth	1983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Depth	650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Age	late Paleocene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Objectives	1,2,3 (PETM)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BN-03A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9" name="Picture 8" descr="3_BP138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4" r="20504"/>
          <a:stretch/>
        </p:blipFill>
        <p:spPr>
          <a:xfrm>
            <a:off x="4979758" y="4072552"/>
            <a:ext cx="3468932" cy="220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4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971728" y="704230"/>
            <a:ext cx="1153756" cy="7663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1051</a:t>
            </a:r>
            <a:endParaRPr lang="en-US" b="1" dirty="0"/>
          </a:p>
          <a:p>
            <a:pPr>
              <a:lnSpc>
                <a:spcPct val="80000"/>
              </a:lnSpc>
            </a:pPr>
            <a:r>
              <a:rPr lang="en-US" dirty="0" smtClean="0"/>
              <a:t>1983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644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pic>
        <p:nvPicPr>
          <p:cNvPr id="14" name="Picture 13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9" t="44063" r="666" b="25026"/>
          <a:stretch/>
        </p:blipFill>
        <p:spPr>
          <a:xfrm>
            <a:off x="2442898" y="2158271"/>
            <a:ext cx="2380712" cy="3653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BN-03A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9" name="Picture 8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8158" r="40753" b="9502"/>
          <a:stretch/>
        </p:blipFill>
        <p:spPr>
          <a:xfrm>
            <a:off x="881603" y="1416997"/>
            <a:ext cx="1416860" cy="5048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75187" y="3321539"/>
            <a:ext cx="71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MBSF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47216" y="1937536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18136" y="2401276"/>
            <a:ext cx="30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89057" y="3111780"/>
            <a:ext cx="35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80115" y="388239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93605" y="6414543"/>
            <a:ext cx="239294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00918" y="6156783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r>
              <a:rPr lang="en-US" dirty="0"/>
              <a:t>5</a:t>
            </a: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22" name="Picture 21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t="8158" r="91746" b="9502"/>
          <a:stretch/>
        </p:blipFill>
        <p:spPr>
          <a:xfrm>
            <a:off x="493277" y="1416998"/>
            <a:ext cx="398820" cy="504870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10810" y="4633087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4683" y="53006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creen Shot 2019-08-11 at 1.13.0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0"/>
          <a:stretch/>
        </p:blipFill>
        <p:spPr>
          <a:xfrm>
            <a:off x="5360980" y="1479974"/>
            <a:ext cx="2604939" cy="4838780"/>
          </a:xfrm>
          <a:prstGeom prst="rect">
            <a:avLst/>
          </a:prstGeom>
        </p:spPr>
      </p:pic>
      <p:pic>
        <p:nvPicPr>
          <p:cNvPr id="26" name="Picture 25" descr="Screen Shot 2019-08-11 at 1.13.0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6"/>
          <a:stretch/>
        </p:blipFill>
        <p:spPr>
          <a:xfrm>
            <a:off x="7939575" y="1479974"/>
            <a:ext cx="1149450" cy="483878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981731" y="5551715"/>
            <a:ext cx="37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08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8-11 at 1.1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529"/>
            <a:ext cx="9144000" cy="47201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BN-03A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349070"/>
              </p:ext>
            </p:extLst>
          </p:nvPr>
        </p:nvGraphicFramePr>
        <p:xfrm>
          <a:off x="105528" y="736414"/>
          <a:ext cx="4966446" cy="78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64"/>
                <a:gridCol w="1569112"/>
                <a:gridCol w="962121"/>
                <a:gridCol w="615758"/>
                <a:gridCol w="531091"/>
                <a:gridCol w="508000"/>
              </a:tblGrid>
              <a:tr h="221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Penetration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34797"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BN-03A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b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145423" y="673746"/>
            <a:ext cx="3226289" cy="9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aseline="30000" dirty="0" smtClean="0"/>
              <a:t>a </a:t>
            </a:r>
            <a:r>
              <a:rPr lang="en-US" dirty="0" smtClean="0"/>
              <a:t>to target unconformity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b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refusal (half-length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c </a:t>
            </a:r>
            <a:r>
              <a:rPr lang="en-US" dirty="0" smtClean="0">
                <a:solidFill>
                  <a:srgbClr val="000000"/>
                </a:solidFill>
              </a:rPr>
              <a:t>if needed to reach target depth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d </a:t>
            </a:r>
            <a:r>
              <a:rPr lang="en-US" dirty="0" smtClean="0">
                <a:solidFill>
                  <a:srgbClr val="000000"/>
                </a:solidFill>
              </a:rPr>
              <a:t>if needed to drill through </a:t>
            </a:r>
            <a:r>
              <a:rPr lang="en-US" dirty="0" err="1" smtClean="0">
                <a:solidFill>
                  <a:srgbClr val="000000"/>
                </a:solidFill>
              </a:rPr>
              <a:t>chert</a:t>
            </a:r>
            <a:endParaRPr lang="en-US" dirty="0"/>
          </a:p>
        </p:txBody>
      </p:sp>
      <p:pic>
        <p:nvPicPr>
          <p:cNvPr id="13" name="Picture 12" descr="Screen Shot 2019-08-07 at 1.45.1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2759" r="3590" b="1693"/>
          <a:stretch/>
        </p:blipFill>
        <p:spPr>
          <a:xfrm>
            <a:off x="5650126" y="2665180"/>
            <a:ext cx="3228870" cy="382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51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8-11 at 1.36.02 PM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" r="3065" b="4951"/>
          <a:stretch/>
        </p:blipFill>
        <p:spPr>
          <a:xfrm>
            <a:off x="3998699" y="3569492"/>
            <a:ext cx="5129329" cy="3288508"/>
          </a:xfrm>
          <a:prstGeom prst="rect">
            <a:avLst/>
          </a:prstGeom>
        </p:spPr>
      </p:pic>
      <p:pic>
        <p:nvPicPr>
          <p:cNvPr id="2" name="Picture 1" descr="4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0" y="661549"/>
            <a:ext cx="3328416" cy="3438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40629" y="4344738"/>
            <a:ext cx="465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Location	</a:t>
            </a:r>
            <a:r>
              <a:rPr lang="hr-HR" sz="2000" dirty="0" smtClean="0">
                <a:latin typeface="Calibri"/>
                <a:cs typeface="Calibri"/>
              </a:rPr>
              <a:t>30.7595N </a:t>
            </a:r>
            <a:r>
              <a:rPr lang="mr-IN" sz="2000" dirty="0" smtClean="0">
                <a:latin typeface="Calibri"/>
                <a:cs typeface="Calibri"/>
              </a:rPr>
              <a:t>7</a:t>
            </a:r>
            <a:r>
              <a:rPr lang="en-US" sz="2000" dirty="0" smtClean="0">
                <a:latin typeface="Calibri"/>
                <a:cs typeface="Calibri"/>
              </a:rPr>
              <a:t>4</a:t>
            </a:r>
            <a:r>
              <a:rPr lang="mr-IN" sz="2000" dirty="0" smtClean="0">
                <a:latin typeface="Calibri"/>
                <a:cs typeface="Calibri"/>
              </a:rPr>
              <a:t>.</a:t>
            </a:r>
            <a:r>
              <a:rPr lang="en-US" sz="2000" dirty="0" smtClean="0">
                <a:latin typeface="Calibri"/>
                <a:cs typeface="Calibri"/>
              </a:rPr>
              <a:t>4665W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Water Depth	3481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Depth	175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Age	early Pleistocene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Objectives	1,2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BN-04A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3" descr="4_rc210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2" r="4158"/>
          <a:stretch/>
        </p:blipFill>
        <p:spPr>
          <a:xfrm>
            <a:off x="5042490" y="415789"/>
            <a:ext cx="3563628" cy="31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03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BN-04A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047216" y="2703763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93605" y="6414543"/>
            <a:ext cx="239294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00918" y="6156783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4683" y="53006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 descr="Screen Shot 2019-08-07 at 1.50.5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3" r="71603" b="18434"/>
          <a:stretch/>
        </p:blipFill>
        <p:spPr>
          <a:xfrm>
            <a:off x="282264" y="1375011"/>
            <a:ext cx="1451398" cy="500672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03130" y="583914"/>
            <a:ext cx="1153756" cy="7663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1060</a:t>
            </a:r>
            <a:endParaRPr lang="en-US" b="1" dirty="0"/>
          </a:p>
          <a:p>
            <a:pPr>
              <a:lnSpc>
                <a:spcPct val="80000"/>
              </a:lnSpc>
            </a:pPr>
            <a:r>
              <a:rPr lang="en-US" dirty="0" smtClean="0"/>
              <a:t>3481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170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pic>
        <p:nvPicPr>
          <p:cNvPr id="29" name="Picture 28" descr="Screen Shot 2019-08-10 at 4.23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49" y="3011345"/>
            <a:ext cx="1573571" cy="1426839"/>
          </a:xfrm>
          <a:prstGeom prst="rect">
            <a:avLst/>
          </a:prstGeom>
        </p:spPr>
      </p:pic>
      <p:pic>
        <p:nvPicPr>
          <p:cNvPr id="2" name="Picture 1" descr="Screen Shot 2019-08-11 at 1.43.0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78"/>
          <a:stretch/>
        </p:blipFill>
        <p:spPr>
          <a:xfrm>
            <a:off x="5428749" y="1488022"/>
            <a:ext cx="2568644" cy="2542546"/>
          </a:xfrm>
          <a:prstGeom prst="rect">
            <a:avLst/>
          </a:prstGeom>
        </p:spPr>
      </p:pic>
      <p:pic>
        <p:nvPicPr>
          <p:cNvPr id="30" name="Picture 29" descr="Screen Shot 2019-08-11 at 1.43.0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7" r="61"/>
          <a:stretch/>
        </p:blipFill>
        <p:spPr>
          <a:xfrm>
            <a:off x="7957848" y="1488022"/>
            <a:ext cx="1186151" cy="254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6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8-11 at 1.4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056"/>
            <a:ext cx="9144000" cy="44077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BN-04A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824950"/>
              </p:ext>
            </p:extLst>
          </p:nvPr>
        </p:nvGraphicFramePr>
        <p:xfrm>
          <a:off x="105528" y="736414"/>
          <a:ext cx="4966446" cy="721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64"/>
                <a:gridCol w="1569112"/>
                <a:gridCol w="962121"/>
                <a:gridCol w="615758"/>
                <a:gridCol w="531091"/>
                <a:gridCol w="508000"/>
              </a:tblGrid>
              <a:tr h="221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Penetration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34797"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BN-04A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145423" y="673746"/>
            <a:ext cx="3226289" cy="9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aseline="30000" dirty="0" smtClean="0"/>
              <a:t>a </a:t>
            </a:r>
            <a:r>
              <a:rPr lang="en-US" dirty="0" smtClean="0"/>
              <a:t>to target unconformity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b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refusal (half-length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c </a:t>
            </a:r>
            <a:r>
              <a:rPr lang="en-US" dirty="0" smtClean="0">
                <a:solidFill>
                  <a:srgbClr val="000000"/>
                </a:solidFill>
              </a:rPr>
              <a:t>if needed to reach target depth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d </a:t>
            </a:r>
            <a:r>
              <a:rPr lang="en-US" dirty="0" smtClean="0">
                <a:solidFill>
                  <a:srgbClr val="000000"/>
                </a:solidFill>
              </a:rPr>
              <a:t>if needed to drill through </a:t>
            </a:r>
            <a:r>
              <a:rPr lang="en-US" dirty="0" err="1" smtClean="0">
                <a:solidFill>
                  <a:srgbClr val="000000"/>
                </a:solidFill>
              </a:rPr>
              <a:t>chert</a:t>
            </a:r>
            <a:endParaRPr lang="en-US" dirty="0"/>
          </a:p>
        </p:txBody>
      </p:sp>
      <p:pic>
        <p:nvPicPr>
          <p:cNvPr id="12" name="Picture 11" descr="Screen Shot 2019-08-07 at 1.55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3"/>
          <a:stretch/>
        </p:blipFill>
        <p:spPr>
          <a:xfrm>
            <a:off x="6580531" y="2787291"/>
            <a:ext cx="2459480" cy="351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26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0" y="661549"/>
            <a:ext cx="3191256" cy="33558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40629" y="4344738"/>
            <a:ext cx="465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Location	</a:t>
            </a:r>
            <a:r>
              <a:rPr lang="hr-HR" sz="2000" dirty="0" smtClean="0">
                <a:latin typeface="Calibri"/>
                <a:cs typeface="Calibri"/>
              </a:rPr>
              <a:t>29.9105N </a:t>
            </a:r>
            <a:r>
              <a:rPr lang="mr-IN" sz="2000" dirty="0" smtClean="0">
                <a:latin typeface="Calibri"/>
                <a:cs typeface="Calibri"/>
              </a:rPr>
              <a:t>76.</a:t>
            </a:r>
            <a:r>
              <a:rPr lang="en-US" sz="2000" dirty="0" smtClean="0">
                <a:latin typeface="Calibri"/>
                <a:cs typeface="Calibri"/>
              </a:rPr>
              <a:t>1780W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Water Depth	2601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Depth	350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Age	</a:t>
            </a:r>
            <a:r>
              <a:rPr lang="en-US" sz="2000" dirty="0" err="1" smtClean="0">
                <a:latin typeface="Calibri"/>
                <a:cs typeface="Calibri"/>
              </a:rPr>
              <a:t>Neocomian</a:t>
            </a:r>
            <a:endParaRPr lang="en-US" sz="2000" dirty="0" smtClean="0">
              <a:latin typeface="Calibri"/>
              <a:cs typeface="Calibri"/>
            </a:endParaRP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Objectives	1,2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BN-05A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3" descr="5_bp3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7"/>
          <a:stretch/>
        </p:blipFill>
        <p:spPr>
          <a:xfrm>
            <a:off x="4221480" y="619280"/>
            <a:ext cx="4922520" cy="324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90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reen Shot 2019-08-07 at 2.10.3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2"/>
          <a:stretch/>
        </p:blipFill>
        <p:spPr>
          <a:xfrm>
            <a:off x="427986" y="1190152"/>
            <a:ext cx="1449537" cy="509625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86303" y="1256724"/>
            <a:ext cx="340658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50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28945" y="5776283"/>
            <a:ext cx="418654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01093" y="3945844"/>
            <a:ext cx="418654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2</a:t>
            </a:r>
            <a:r>
              <a:rPr lang="en-US" sz="1200" dirty="0" smtClean="0"/>
              <a:t>00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01094" y="2176037"/>
            <a:ext cx="418654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1</a:t>
            </a:r>
            <a:r>
              <a:rPr lang="en-US" sz="1200" dirty="0" smtClean="0"/>
              <a:t>00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BN-05A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75187" y="3321539"/>
            <a:ext cx="71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MBSF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37316" y="1937536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08236" y="2401276"/>
            <a:ext cx="30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79157" y="3111780"/>
            <a:ext cx="35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70215" y="388239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93605" y="6414543"/>
            <a:ext cx="239294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00918" y="6156783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4683" y="53006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19209" y="583914"/>
            <a:ext cx="1153756" cy="7663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392</a:t>
            </a:r>
            <a:endParaRPr lang="en-US" b="1" dirty="0"/>
          </a:p>
          <a:p>
            <a:pPr>
              <a:lnSpc>
                <a:spcPct val="80000"/>
              </a:lnSpc>
            </a:pPr>
            <a:r>
              <a:rPr lang="en-US" dirty="0" smtClean="0"/>
              <a:t>2601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349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pic>
        <p:nvPicPr>
          <p:cNvPr id="31" name="Picture 30" descr="Screen Shot 2019-08-07 at 2.10.3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6" t="44097" b="39192"/>
          <a:stretch/>
        </p:blipFill>
        <p:spPr>
          <a:xfrm>
            <a:off x="2070750" y="2409440"/>
            <a:ext cx="2527032" cy="13532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0422" y="3369302"/>
            <a:ext cx="745164" cy="9131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 Shot 2019-08-11 at 1.55.2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76"/>
          <a:stretch/>
        </p:blipFill>
        <p:spPr>
          <a:xfrm>
            <a:off x="5205657" y="1686211"/>
            <a:ext cx="2802236" cy="258559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662719" y="1691080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633639" y="3141467"/>
            <a:ext cx="30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604560" y="4387281"/>
            <a:ext cx="35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95618" y="544129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</a:t>
            </a:r>
            <a:endParaRPr lang="en-US" dirty="0"/>
          </a:p>
        </p:txBody>
      </p:sp>
      <p:pic>
        <p:nvPicPr>
          <p:cNvPr id="40" name="Picture 39" descr="Screen Shot 2019-08-11 at 1.55.2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2"/>
          <a:stretch/>
        </p:blipFill>
        <p:spPr>
          <a:xfrm>
            <a:off x="7965912" y="1686211"/>
            <a:ext cx="1204550" cy="25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62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231" y="1004987"/>
            <a:ext cx="89257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/>
            <a:r>
              <a:rPr lang="en-US" sz="2000" dirty="0" smtClean="0"/>
              <a:t>1. Determine </a:t>
            </a:r>
            <a:r>
              <a:rPr lang="en-US" sz="2000" dirty="0"/>
              <a:t>the extent to which </a:t>
            </a:r>
            <a:r>
              <a:rPr lang="en-US" sz="2000" dirty="0" err="1"/>
              <a:t>subseafloor</a:t>
            </a:r>
            <a:r>
              <a:rPr lang="en-US" sz="2000" dirty="0"/>
              <a:t> microbes vertically migrate through </a:t>
            </a:r>
            <a:r>
              <a:rPr lang="en-US" sz="2000" dirty="0" smtClean="0"/>
              <a:t>sediment</a:t>
            </a:r>
          </a:p>
          <a:p>
            <a:pPr marL="288925" indent="-288925">
              <a:buAutoNum type="arabicPeriod"/>
            </a:pPr>
            <a:endParaRPr lang="en-US" sz="2000" dirty="0"/>
          </a:p>
          <a:p>
            <a:pPr marL="288925" indent="-288925"/>
            <a:r>
              <a:rPr lang="en-US" sz="2000" dirty="0"/>
              <a:t>2. D</a:t>
            </a:r>
            <a:r>
              <a:rPr lang="en-US" sz="2000" dirty="0" smtClean="0"/>
              <a:t>iscover </a:t>
            </a:r>
            <a:r>
              <a:rPr lang="en-US" sz="2000" dirty="0"/>
              <a:t>how chemical diffusion across a major unconformity affects microbial communities </a:t>
            </a:r>
            <a:r>
              <a:rPr lang="en-US" sz="2000" dirty="0" smtClean="0"/>
              <a:t>in ancient sediment</a:t>
            </a:r>
          </a:p>
          <a:p>
            <a:pPr marL="288925" indent="-288925"/>
            <a:endParaRPr lang="en-US" sz="2000" dirty="0"/>
          </a:p>
          <a:p>
            <a:pPr marL="288925" indent="-288925"/>
            <a:r>
              <a:rPr lang="en-US" sz="2000" dirty="0" smtClean="0"/>
              <a:t>3. </a:t>
            </a:r>
            <a:r>
              <a:rPr lang="en-US" sz="2000" dirty="0"/>
              <a:t>T</a:t>
            </a:r>
            <a:r>
              <a:rPr lang="en-US" sz="2000" dirty="0" smtClean="0"/>
              <a:t>est </a:t>
            </a:r>
            <a:r>
              <a:rPr lang="en-US" sz="2000" dirty="0"/>
              <a:t>the influence of major ocean historical events </a:t>
            </a:r>
            <a:r>
              <a:rPr lang="en-US" sz="2000" dirty="0" smtClean="0"/>
              <a:t>on </a:t>
            </a:r>
            <a:r>
              <a:rPr lang="en-US" sz="2000" dirty="0"/>
              <a:t>present-</a:t>
            </a:r>
            <a:r>
              <a:rPr lang="en-US" sz="2000" dirty="0" smtClean="0"/>
              <a:t>day </a:t>
            </a:r>
            <a:r>
              <a:rPr lang="en-US" sz="2000" dirty="0" err="1" smtClean="0"/>
              <a:t>subseafloor</a:t>
            </a:r>
            <a:r>
              <a:rPr lang="en-US" sz="2000" dirty="0" smtClean="0"/>
              <a:t> </a:t>
            </a:r>
            <a:r>
              <a:rPr lang="en-US" sz="2000" dirty="0" smtClean="0"/>
              <a:t>communities</a:t>
            </a:r>
          </a:p>
          <a:p>
            <a:pPr marL="288925" indent="-288925"/>
            <a:r>
              <a:rPr lang="en-US" sz="2000" dirty="0" smtClean="0"/>
              <a:t>	- PETM</a:t>
            </a:r>
            <a:endParaRPr lang="en-US" sz="2000" dirty="0" smtClean="0"/>
          </a:p>
          <a:p>
            <a:pPr marL="288925" indent="-288925"/>
            <a:r>
              <a:rPr lang="en-US" sz="2000" dirty="0"/>
              <a:t>	</a:t>
            </a:r>
            <a:r>
              <a:rPr lang="en-US" sz="2000" dirty="0" smtClean="0"/>
              <a:t>- K</a:t>
            </a:r>
            <a:r>
              <a:rPr lang="en-US" sz="2000" dirty="0"/>
              <a:t>/</a:t>
            </a:r>
            <a:r>
              <a:rPr lang="en-US" sz="2000" dirty="0" err="1"/>
              <a:t>Pg</a:t>
            </a:r>
            <a:r>
              <a:rPr lang="en-US" sz="2000" dirty="0"/>
              <a:t> </a:t>
            </a:r>
            <a:r>
              <a:rPr lang="en-US" sz="2000" dirty="0" smtClean="0"/>
              <a:t>impact</a:t>
            </a:r>
          </a:p>
          <a:p>
            <a:pPr marL="288925" indent="-288925"/>
            <a:r>
              <a:rPr lang="en-US" sz="2000" dirty="0"/>
              <a:t>	- </a:t>
            </a:r>
            <a:r>
              <a:rPr lang="en-US" sz="2000" dirty="0" smtClean="0"/>
              <a:t>OAE 2</a:t>
            </a:r>
          </a:p>
          <a:p>
            <a:pPr marL="288925" indent="-288925"/>
            <a:r>
              <a:rPr lang="en-US" sz="2000" dirty="0"/>
              <a:t>	- </a:t>
            </a:r>
            <a:r>
              <a:rPr lang="en-US" sz="2000" dirty="0" smtClean="0"/>
              <a:t>OAE 1d</a:t>
            </a:r>
          </a:p>
          <a:p>
            <a:pPr marL="288925" indent="-288925"/>
            <a:r>
              <a:rPr lang="en-US" sz="2000" dirty="0"/>
              <a:t>	- </a:t>
            </a:r>
            <a:r>
              <a:rPr lang="en-US" sz="2000" dirty="0" smtClean="0"/>
              <a:t>OAE </a:t>
            </a:r>
            <a:r>
              <a:rPr lang="en-US" sz="2000" dirty="0" smtClean="0"/>
              <a:t>1b</a:t>
            </a:r>
          </a:p>
          <a:p>
            <a:pPr marL="288925" indent="-288925"/>
            <a:endParaRPr lang="en-US" sz="2000" dirty="0" smtClean="0"/>
          </a:p>
          <a:p>
            <a:pPr marL="288925" indent="-288925"/>
            <a:r>
              <a:rPr lang="en-US" sz="2000" dirty="0" smtClean="0"/>
              <a:t>4. </a:t>
            </a:r>
            <a:r>
              <a:rPr lang="en-US" sz="2000" dirty="0" smtClean="0"/>
              <a:t>A control for comparison </a:t>
            </a:r>
            <a:r>
              <a:rPr lang="en-US" sz="2000" dirty="0" smtClean="0"/>
              <a:t>of deep water site (BN-04A) to </a:t>
            </a:r>
            <a:r>
              <a:rPr lang="en-US" sz="2000" dirty="0"/>
              <a:t>Blake Nose sites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50095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Science Objectives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9698182" y="2851727"/>
            <a:ext cx="799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Hypothesis </a:t>
            </a:r>
            <a:r>
              <a:rPr lang="en-US" dirty="0"/>
              <a:t>1. Microorganisms do not migrate across the unconformity, but remain</a:t>
            </a:r>
          </a:p>
          <a:p>
            <a:r>
              <a:rPr lang="en-US" dirty="0"/>
              <a:t>where they were </a:t>
            </a:r>
            <a:r>
              <a:rPr lang="en-US" dirty="0" smtClean="0"/>
              <a:t>buried.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698182" y="3879273"/>
            <a:ext cx="683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Hypothesis </a:t>
            </a:r>
            <a:r>
              <a:rPr lang="en-US" dirty="0"/>
              <a:t>2. The </a:t>
            </a:r>
            <a:r>
              <a:rPr lang="en-US" dirty="0" err="1"/>
              <a:t>lithologic</a:t>
            </a:r>
            <a:r>
              <a:rPr lang="en-US" dirty="0"/>
              <a:t> unconformity is a biological unconformity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628909" y="4583545"/>
            <a:ext cx="8180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Hypothesis </a:t>
            </a:r>
            <a:r>
              <a:rPr lang="en-US" dirty="0"/>
              <a:t>3. Past major changes in deep-sea oxygen content and organic flux to the</a:t>
            </a:r>
          </a:p>
          <a:p>
            <a:r>
              <a:rPr lang="en-US" dirty="0"/>
              <a:t>seafloor continue to influence present-day sub-seafloor communities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791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BN-05A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779545"/>
              </p:ext>
            </p:extLst>
          </p:nvPr>
        </p:nvGraphicFramePr>
        <p:xfrm>
          <a:off x="105528" y="736414"/>
          <a:ext cx="4966446" cy="721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64"/>
                <a:gridCol w="1569112"/>
                <a:gridCol w="962121"/>
                <a:gridCol w="615758"/>
                <a:gridCol w="531091"/>
                <a:gridCol w="508000"/>
              </a:tblGrid>
              <a:tr h="221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Penetration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34797"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BN-05A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145423" y="673746"/>
            <a:ext cx="3226289" cy="9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aseline="30000" dirty="0" smtClean="0"/>
              <a:t>a </a:t>
            </a:r>
            <a:r>
              <a:rPr lang="en-US" dirty="0" smtClean="0"/>
              <a:t>to target unconformity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b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refusal (half-length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c </a:t>
            </a:r>
            <a:r>
              <a:rPr lang="en-US" dirty="0" smtClean="0">
                <a:solidFill>
                  <a:srgbClr val="000000"/>
                </a:solidFill>
              </a:rPr>
              <a:t>if needed to reach target depth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d </a:t>
            </a:r>
            <a:r>
              <a:rPr lang="en-US" dirty="0" smtClean="0">
                <a:solidFill>
                  <a:srgbClr val="000000"/>
                </a:solidFill>
              </a:rPr>
              <a:t>if needed to drill through </a:t>
            </a:r>
            <a:r>
              <a:rPr lang="en-US" dirty="0" err="1" smtClean="0">
                <a:solidFill>
                  <a:srgbClr val="000000"/>
                </a:solidFill>
              </a:rPr>
              <a:t>chert</a:t>
            </a:r>
            <a:endParaRPr lang="en-US" dirty="0"/>
          </a:p>
        </p:txBody>
      </p:sp>
      <p:pic>
        <p:nvPicPr>
          <p:cNvPr id="3" name="Picture 2" descr="Screen Shot 2019-08-11 at 1.57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634"/>
            <a:ext cx="9144000" cy="441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25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0" y="661549"/>
            <a:ext cx="3191256" cy="3438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40629" y="4344738"/>
            <a:ext cx="465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Location	</a:t>
            </a:r>
            <a:r>
              <a:rPr lang="hr-HR" sz="2000" dirty="0" smtClean="0">
                <a:latin typeface="Calibri"/>
                <a:cs typeface="Calibri"/>
              </a:rPr>
              <a:t>29.9923N </a:t>
            </a:r>
            <a:r>
              <a:rPr lang="mr-IN" sz="2000" dirty="0" smtClean="0">
                <a:latin typeface="Calibri"/>
                <a:cs typeface="Calibri"/>
              </a:rPr>
              <a:t>76.</a:t>
            </a:r>
            <a:r>
              <a:rPr lang="en-US" sz="2000" dirty="0" smtClean="0">
                <a:latin typeface="Calibri"/>
                <a:cs typeface="Calibri"/>
              </a:rPr>
              <a:t>5236W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Water Depth	1630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Depth	610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Age	early(?) Eocene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Objectives	1,2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BN-06A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 descr="6_td5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75" y="981149"/>
            <a:ext cx="5550560" cy="2933960"/>
          </a:xfrm>
          <a:prstGeom prst="rect">
            <a:avLst/>
          </a:prstGeom>
        </p:spPr>
      </p:pic>
      <p:pic>
        <p:nvPicPr>
          <p:cNvPr id="9" name="Picture 8" descr="6_bp138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9" r="5657" b="5340"/>
          <a:stretch/>
        </p:blipFill>
        <p:spPr>
          <a:xfrm>
            <a:off x="4854073" y="3841633"/>
            <a:ext cx="3363720" cy="2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38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9" t="44063" r="666" b="25026"/>
          <a:stretch/>
        </p:blipFill>
        <p:spPr>
          <a:xfrm>
            <a:off x="2610818" y="2158271"/>
            <a:ext cx="2380712" cy="36536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62792" y="704230"/>
            <a:ext cx="1153756" cy="7663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</a:t>
            </a:r>
            <a:r>
              <a:rPr lang="en-US" b="1" dirty="0" smtClean="0"/>
              <a:t>1050</a:t>
            </a:r>
            <a:endParaRPr lang="en-US" b="1" dirty="0"/>
          </a:p>
          <a:p>
            <a:pPr>
              <a:lnSpc>
                <a:spcPct val="80000"/>
              </a:lnSpc>
            </a:pPr>
            <a:r>
              <a:rPr lang="en-US" dirty="0" smtClean="0"/>
              <a:t>2300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606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BN-06A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pic>
        <p:nvPicPr>
          <p:cNvPr id="9" name="Picture 8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8158" r="58157" b="67539"/>
          <a:stretch/>
        </p:blipFill>
        <p:spPr>
          <a:xfrm>
            <a:off x="923577" y="1416997"/>
            <a:ext cx="1920700" cy="2351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75187" y="2471341"/>
            <a:ext cx="71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MBSF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70495" y="2189443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41415" y="29155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12336" y="352113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03394" y="4039843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93605" y="3905934"/>
            <a:ext cx="89613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52572" y="3721650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4683" y="53006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8158" r="91792" b="67539"/>
          <a:stretch/>
        </p:blipFill>
        <p:spPr>
          <a:xfrm>
            <a:off x="314850" y="1416997"/>
            <a:ext cx="640212" cy="2351164"/>
          </a:xfrm>
          <a:prstGeom prst="rect">
            <a:avLst/>
          </a:prstGeom>
        </p:spPr>
      </p:pic>
      <p:pic>
        <p:nvPicPr>
          <p:cNvPr id="13" name="Picture 12" descr="Screen Shot 2019-08-11 at 2.10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5"/>
          <a:stretch/>
        </p:blipFill>
        <p:spPr>
          <a:xfrm>
            <a:off x="5024712" y="1458980"/>
            <a:ext cx="2857232" cy="3101951"/>
          </a:xfrm>
          <a:prstGeom prst="rect">
            <a:avLst/>
          </a:prstGeom>
        </p:spPr>
      </p:pic>
      <p:pic>
        <p:nvPicPr>
          <p:cNvPr id="26" name="Picture 25" descr="Screen Shot 2019-08-11 at 2.10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8"/>
          <a:stretch/>
        </p:blipFill>
        <p:spPr>
          <a:xfrm>
            <a:off x="7855488" y="1458980"/>
            <a:ext cx="1288512" cy="31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02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BN-06A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167846"/>
              </p:ext>
            </p:extLst>
          </p:nvPr>
        </p:nvGraphicFramePr>
        <p:xfrm>
          <a:off x="105528" y="736414"/>
          <a:ext cx="4966446" cy="721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64"/>
                <a:gridCol w="1569112"/>
                <a:gridCol w="962121"/>
                <a:gridCol w="615758"/>
                <a:gridCol w="531091"/>
                <a:gridCol w="508000"/>
              </a:tblGrid>
              <a:tr h="221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Penetration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34797"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BN-06A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145423" y="673746"/>
            <a:ext cx="3226289" cy="9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aseline="30000" dirty="0" smtClean="0"/>
              <a:t>a </a:t>
            </a:r>
            <a:r>
              <a:rPr lang="en-US" dirty="0" smtClean="0"/>
              <a:t>to target unconformity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b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refusal (half-length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c </a:t>
            </a:r>
            <a:r>
              <a:rPr lang="en-US" dirty="0" smtClean="0">
                <a:solidFill>
                  <a:srgbClr val="000000"/>
                </a:solidFill>
              </a:rPr>
              <a:t>if needed to reach target depth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d </a:t>
            </a:r>
            <a:r>
              <a:rPr lang="en-US" dirty="0" smtClean="0">
                <a:solidFill>
                  <a:srgbClr val="000000"/>
                </a:solidFill>
              </a:rPr>
              <a:t>if needed to drill through </a:t>
            </a:r>
            <a:r>
              <a:rPr lang="en-US" dirty="0" err="1" smtClean="0">
                <a:solidFill>
                  <a:srgbClr val="000000"/>
                </a:solidFill>
              </a:rPr>
              <a:t>chert</a:t>
            </a:r>
            <a:endParaRPr lang="en-US" dirty="0"/>
          </a:p>
        </p:txBody>
      </p:sp>
      <p:pic>
        <p:nvPicPr>
          <p:cNvPr id="2" name="Picture 1" descr="Screen Shot 2019-08-11 at 2.1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368"/>
            <a:ext cx="9144000" cy="4383411"/>
          </a:xfrm>
          <a:prstGeom prst="rect">
            <a:avLst/>
          </a:prstGeom>
        </p:spPr>
      </p:pic>
      <p:pic>
        <p:nvPicPr>
          <p:cNvPr id="13" name="Picture 12" descr="Screen Shot 2019-08-07 at 2.14.4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2242" r="5452" b="10249"/>
          <a:stretch/>
        </p:blipFill>
        <p:spPr>
          <a:xfrm>
            <a:off x="5625462" y="2487616"/>
            <a:ext cx="3159076" cy="39675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440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0" y="661549"/>
            <a:ext cx="3191256" cy="34107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40629" y="4344738"/>
            <a:ext cx="465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Location	</a:t>
            </a:r>
            <a:r>
              <a:rPr lang="hr-HR" sz="2000" dirty="0" smtClean="0">
                <a:latin typeface="Calibri"/>
                <a:cs typeface="Calibri"/>
              </a:rPr>
              <a:t>29.9515N </a:t>
            </a:r>
            <a:r>
              <a:rPr lang="mr-IN" sz="2000" dirty="0" smtClean="0">
                <a:latin typeface="Calibri"/>
                <a:cs typeface="Calibri"/>
              </a:rPr>
              <a:t>76.</a:t>
            </a:r>
            <a:r>
              <a:rPr lang="en-US" sz="2000" dirty="0" smtClean="0">
                <a:latin typeface="Calibri"/>
                <a:cs typeface="Calibri"/>
              </a:rPr>
              <a:t>6266W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Water Depth	1344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Depth	700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Age	</a:t>
            </a:r>
            <a:r>
              <a:rPr lang="en-US" sz="2000" dirty="0" err="1" smtClean="0">
                <a:latin typeface="Calibri"/>
                <a:cs typeface="Calibri"/>
              </a:rPr>
              <a:t>Albian</a:t>
            </a:r>
            <a:endParaRPr lang="en-US" sz="2000" dirty="0" smtClean="0">
              <a:latin typeface="Calibri"/>
              <a:cs typeface="Calibri"/>
            </a:endParaRP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Objectives	1,2,3 (K/</a:t>
            </a:r>
            <a:r>
              <a:rPr lang="en-US" sz="2000" dirty="0" err="1" smtClean="0">
                <a:latin typeface="Calibri"/>
                <a:cs typeface="Calibri"/>
              </a:rPr>
              <a:t>Pg</a:t>
            </a:r>
            <a:r>
              <a:rPr lang="en-US" sz="2000" dirty="0" smtClean="0">
                <a:latin typeface="Calibri"/>
                <a:cs typeface="Calibri"/>
              </a:rPr>
              <a:t>, OAE 1d)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BN-08A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 descr="6_td5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75" y="981149"/>
            <a:ext cx="5550560" cy="2933960"/>
          </a:xfrm>
          <a:prstGeom prst="rect">
            <a:avLst/>
          </a:prstGeom>
        </p:spPr>
      </p:pic>
      <p:pic>
        <p:nvPicPr>
          <p:cNvPr id="4" name="Picture 3" descr="8_td5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75" y="981148"/>
            <a:ext cx="5550558" cy="2933959"/>
          </a:xfrm>
          <a:prstGeom prst="rect">
            <a:avLst/>
          </a:prstGeom>
        </p:spPr>
      </p:pic>
      <p:pic>
        <p:nvPicPr>
          <p:cNvPr id="5" name="Picture 4" descr="8_1802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6"/>
          <a:stretch/>
        </p:blipFill>
        <p:spPr>
          <a:xfrm>
            <a:off x="4690894" y="3883620"/>
            <a:ext cx="3549248" cy="24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86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9" t="44063" r="666" b="25026"/>
          <a:stretch/>
        </p:blipFill>
        <p:spPr>
          <a:xfrm>
            <a:off x="2610818" y="2158271"/>
            <a:ext cx="2380712" cy="3653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BN-08A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108814" y="107338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08814" y="171486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08814" y="218186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126697" y="3955177"/>
            <a:ext cx="35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93605" y="6425036"/>
            <a:ext cx="132643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9908" y="6167280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4683" y="53006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t="8126" r="78371" b="6065"/>
          <a:stretch/>
        </p:blipFill>
        <p:spPr>
          <a:xfrm>
            <a:off x="985358" y="1505185"/>
            <a:ext cx="924727" cy="4809046"/>
          </a:xfrm>
          <a:prstGeom prst="rect">
            <a:avLst/>
          </a:prstGeom>
        </p:spPr>
      </p:pic>
      <p:pic>
        <p:nvPicPr>
          <p:cNvPr id="23" name="Picture 22" descr="Screen Shot 2019-08-10 at 12.3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" r="91841" b="6064"/>
          <a:stretch/>
        </p:blipFill>
        <p:spPr>
          <a:xfrm>
            <a:off x="146934" y="1490470"/>
            <a:ext cx="542506" cy="48193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88940" y="562921"/>
            <a:ext cx="1153756" cy="7663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Site 1052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1344 </a:t>
            </a:r>
            <a:r>
              <a:rPr lang="en-US" dirty="0" err="1" smtClean="0"/>
              <a:t>mbsl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685 </a:t>
            </a:r>
            <a:r>
              <a:rPr lang="en-US" dirty="0" err="1" smtClean="0"/>
              <a:t>mbsf</a:t>
            </a:r>
            <a:endParaRPr lang="en-US" dirty="0" smtClean="0"/>
          </a:p>
        </p:txBody>
      </p:sp>
      <p:pic>
        <p:nvPicPr>
          <p:cNvPr id="5" name="Picture 4" descr="Screen Shot 2019-08-11 at 2.23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06" y="451339"/>
            <a:ext cx="3313460" cy="632269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051293" y="2695905"/>
            <a:ext cx="43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057518" y="326811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IIB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978482" y="4626305"/>
            <a:ext cx="50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IVA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980573" y="49753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IVB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036641" y="5359056"/>
            <a:ext cx="44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44643" y="5746536"/>
            <a:ext cx="441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VB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044694" y="62674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3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BN-08A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504132"/>
              </p:ext>
            </p:extLst>
          </p:nvPr>
        </p:nvGraphicFramePr>
        <p:xfrm>
          <a:off x="105528" y="736414"/>
          <a:ext cx="4966446" cy="721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64"/>
                <a:gridCol w="1569112"/>
                <a:gridCol w="962121"/>
                <a:gridCol w="615758"/>
                <a:gridCol w="531091"/>
                <a:gridCol w="508000"/>
              </a:tblGrid>
              <a:tr h="221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Penetration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34797"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BN-08A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145423" y="673746"/>
            <a:ext cx="3226289" cy="9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aseline="30000" dirty="0" smtClean="0"/>
              <a:t>a </a:t>
            </a:r>
            <a:r>
              <a:rPr lang="en-US" dirty="0" smtClean="0"/>
              <a:t>to target unconformity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b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refusal (half-length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c </a:t>
            </a:r>
            <a:r>
              <a:rPr lang="en-US" dirty="0" smtClean="0">
                <a:solidFill>
                  <a:srgbClr val="000000"/>
                </a:solidFill>
              </a:rPr>
              <a:t>if needed to reach target depth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d </a:t>
            </a:r>
            <a:r>
              <a:rPr lang="en-US" dirty="0" smtClean="0">
                <a:solidFill>
                  <a:srgbClr val="000000"/>
                </a:solidFill>
              </a:rPr>
              <a:t>if needed to drill through </a:t>
            </a:r>
            <a:r>
              <a:rPr lang="en-US" dirty="0" err="1" smtClean="0">
                <a:solidFill>
                  <a:srgbClr val="000000"/>
                </a:solidFill>
              </a:rPr>
              <a:t>chert</a:t>
            </a:r>
            <a:endParaRPr lang="en-US" dirty="0"/>
          </a:p>
        </p:txBody>
      </p:sp>
      <p:pic>
        <p:nvPicPr>
          <p:cNvPr id="3" name="Picture 2" descr="Screen Shot 2019-08-11 at 2.28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393"/>
            <a:ext cx="9144000" cy="4535570"/>
          </a:xfrm>
          <a:prstGeom prst="rect">
            <a:avLst/>
          </a:prstGeom>
        </p:spPr>
      </p:pic>
      <p:pic>
        <p:nvPicPr>
          <p:cNvPr id="12" name="Picture 11" descr="Screen Shot 2019-08-07 at 2.23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t="6511" r="9114"/>
          <a:stretch/>
        </p:blipFill>
        <p:spPr>
          <a:xfrm>
            <a:off x="5625629" y="2643482"/>
            <a:ext cx="2991557" cy="377566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</p:spTree>
    <p:extLst>
      <p:ext uri="{BB962C8B-B14F-4D97-AF65-F5344CB8AC3E}">
        <p14:creationId xmlns:p14="http://schemas.microsoft.com/office/powerpoint/2010/main" val="980932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9_td5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18" y="921926"/>
            <a:ext cx="5637430" cy="2960876"/>
          </a:xfrm>
          <a:prstGeom prst="rect">
            <a:avLst/>
          </a:prstGeom>
        </p:spPr>
      </p:pic>
      <p:pic>
        <p:nvPicPr>
          <p:cNvPr id="3" name="Picture 2" descr="9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0" y="661549"/>
            <a:ext cx="3191256" cy="34107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40629" y="4344738"/>
            <a:ext cx="465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Location	</a:t>
            </a:r>
            <a:r>
              <a:rPr lang="hr-HR" sz="2000" dirty="0" smtClean="0">
                <a:latin typeface="Calibri"/>
                <a:cs typeface="Calibri"/>
              </a:rPr>
              <a:t>29.95129N </a:t>
            </a:r>
            <a:r>
              <a:rPr lang="mr-IN" sz="2000" dirty="0" smtClean="0">
                <a:latin typeface="Calibri"/>
                <a:cs typeface="Calibri"/>
              </a:rPr>
              <a:t>76.</a:t>
            </a:r>
            <a:r>
              <a:rPr lang="en-US" sz="2000" dirty="0" smtClean="0">
                <a:latin typeface="Calibri"/>
                <a:cs typeface="Calibri"/>
              </a:rPr>
              <a:t>7372W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Water Depth	1125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Depth	330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Age	</a:t>
            </a:r>
            <a:r>
              <a:rPr lang="en-US" sz="2000" dirty="0" err="1" smtClean="0">
                <a:latin typeface="Calibri"/>
                <a:cs typeface="Calibri"/>
              </a:rPr>
              <a:t>Albian</a:t>
            </a:r>
            <a:endParaRPr lang="en-US" sz="2000" dirty="0" smtClean="0">
              <a:latin typeface="Calibri"/>
              <a:cs typeface="Calibri"/>
            </a:endParaRP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Objectives	1,2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BN-09A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" name="Picture 9" descr="9_180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26" y="3803996"/>
            <a:ext cx="3581811" cy="258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14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BN-09A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244683" y="53006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91646" y="1447217"/>
            <a:ext cx="1710725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No prior drilling</a:t>
            </a:r>
            <a:endParaRPr lang="en-US" dirty="0" smtClean="0"/>
          </a:p>
        </p:txBody>
      </p:sp>
      <p:pic>
        <p:nvPicPr>
          <p:cNvPr id="2" name="Picture 1" descr="Screen Shot 2019-08-11 at 2.38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7" y="2359848"/>
            <a:ext cx="71247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961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BN-09A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963877"/>
              </p:ext>
            </p:extLst>
          </p:nvPr>
        </p:nvGraphicFramePr>
        <p:xfrm>
          <a:off x="105528" y="736414"/>
          <a:ext cx="4966446" cy="721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64"/>
                <a:gridCol w="1569112"/>
                <a:gridCol w="962121"/>
                <a:gridCol w="615758"/>
                <a:gridCol w="531091"/>
                <a:gridCol w="508000"/>
              </a:tblGrid>
              <a:tr h="221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Penetration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34797"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BN-09A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145423" y="673746"/>
            <a:ext cx="3226289" cy="9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aseline="30000" dirty="0" smtClean="0"/>
              <a:t>a </a:t>
            </a:r>
            <a:r>
              <a:rPr lang="en-US" dirty="0" smtClean="0"/>
              <a:t>to target unconformity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b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refusal (half-length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c </a:t>
            </a:r>
            <a:r>
              <a:rPr lang="en-US" dirty="0" smtClean="0">
                <a:solidFill>
                  <a:srgbClr val="000000"/>
                </a:solidFill>
              </a:rPr>
              <a:t>if needed to reach target depth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d </a:t>
            </a:r>
            <a:r>
              <a:rPr lang="en-US" dirty="0" smtClean="0">
                <a:solidFill>
                  <a:srgbClr val="000000"/>
                </a:solidFill>
              </a:rPr>
              <a:t>if needed to drill through </a:t>
            </a:r>
            <a:r>
              <a:rPr lang="en-US" dirty="0" err="1" smtClean="0">
                <a:solidFill>
                  <a:srgbClr val="000000"/>
                </a:solidFill>
              </a:rPr>
              <a:t>chert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pic>
        <p:nvPicPr>
          <p:cNvPr id="2" name="Picture 1" descr="Screen Shot 2019-08-11 at 2.39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577"/>
            <a:ext cx="9144000" cy="454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363" y="1039623"/>
            <a:ext cx="882072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</a:t>
            </a:r>
            <a:r>
              <a:rPr lang="en-US" sz="2000" b="1" dirty="0"/>
              <a:t>D</a:t>
            </a:r>
            <a:r>
              <a:rPr lang="en-US" sz="2000" b="1" dirty="0" smtClean="0"/>
              <a:t>irectly addresses </a:t>
            </a:r>
            <a:r>
              <a:rPr lang="en-US" sz="2000" b="1" dirty="0"/>
              <a:t>all </a:t>
            </a:r>
            <a:r>
              <a:rPr lang="en-US" sz="2000" b="1" dirty="0" smtClean="0"/>
              <a:t>3 </a:t>
            </a:r>
            <a:r>
              <a:rPr lang="en-US" sz="2000" b="1" dirty="0"/>
              <a:t>Deep Life Challenges of the </a:t>
            </a:r>
            <a:r>
              <a:rPr lang="en-US" sz="2000" b="1" dirty="0" smtClean="0"/>
              <a:t>IODP </a:t>
            </a:r>
            <a:r>
              <a:rPr lang="en-US" sz="2000" b="1" dirty="0"/>
              <a:t>Science </a:t>
            </a:r>
            <a:r>
              <a:rPr lang="en-US" sz="2000" b="1" dirty="0" smtClean="0"/>
              <a:t>Plan 2013-</a:t>
            </a:r>
            <a:r>
              <a:rPr lang="is-IS" sz="2000" b="1" dirty="0" smtClean="0"/>
              <a:t>2023:</a:t>
            </a:r>
          </a:p>
          <a:p>
            <a:endParaRPr lang="is-IS" sz="2000" dirty="0"/>
          </a:p>
          <a:p>
            <a:endParaRPr lang="is-IS" sz="2000" dirty="0"/>
          </a:p>
          <a:p>
            <a:pPr marL="288925" lvl="1"/>
            <a:r>
              <a:rPr lang="en-US" sz="2000" dirty="0" smtClean="0"/>
              <a:t>1. What </a:t>
            </a:r>
            <a:r>
              <a:rPr lang="en-US" sz="2000" dirty="0"/>
              <a:t>are the origin, composition, and global significance of </a:t>
            </a:r>
            <a:r>
              <a:rPr lang="en-US" sz="2000" dirty="0" err="1" smtClean="0"/>
              <a:t>subseafloor</a:t>
            </a:r>
            <a:r>
              <a:rPr lang="en-US" sz="2000" dirty="0"/>
              <a:t> </a:t>
            </a:r>
            <a:r>
              <a:rPr lang="en-US" sz="2000" dirty="0" smtClean="0"/>
              <a:t>communities?</a:t>
            </a:r>
          </a:p>
          <a:p>
            <a:pPr marL="577850" lvl="1" indent="-288925">
              <a:buFont typeface="+mj-lt"/>
              <a:buAutoNum type="arabicPeriod"/>
            </a:pPr>
            <a:endParaRPr lang="en-US" sz="2000" dirty="0"/>
          </a:p>
          <a:p>
            <a:pPr marL="288925" lvl="1"/>
            <a:r>
              <a:rPr lang="en-US" sz="2000" dirty="0" smtClean="0"/>
              <a:t>2. What </a:t>
            </a:r>
            <a:r>
              <a:rPr lang="en-US" sz="2000" dirty="0"/>
              <a:t>are the limits of life in the </a:t>
            </a:r>
            <a:r>
              <a:rPr lang="en-US" sz="2000" dirty="0" err="1"/>
              <a:t>subseafloor</a:t>
            </a:r>
            <a:r>
              <a:rPr lang="en-US" sz="2000" dirty="0" smtClean="0"/>
              <a:t>?</a:t>
            </a:r>
          </a:p>
          <a:p>
            <a:pPr marL="288925" lvl="1"/>
            <a:endParaRPr lang="en-US" sz="2000" dirty="0" smtClean="0"/>
          </a:p>
          <a:p>
            <a:pPr marL="909638" indent="-285750">
              <a:buFont typeface="Arial"/>
              <a:buChar char="•"/>
            </a:pPr>
            <a:r>
              <a:rPr lang="en-US" dirty="0"/>
              <a:t>extent to which composition of </a:t>
            </a:r>
            <a:r>
              <a:rPr lang="en-US" dirty="0" err="1"/>
              <a:t>subseafloor</a:t>
            </a:r>
            <a:r>
              <a:rPr lang="en-US" dirty="0"/>
              <a:t> communities is set at the time of sediment deposition</a:t>
            </a:r>
          </a:p>
          <a:p>
            <a:pPr marL="909638" indent="-285750">
              <a:buFont typeface="Arial"/>
              <a:buChar char="•"/>
            </a:pPr>
            <a:r>
              <a:rPr lang="en-US" dirty="0" smtClean="0"/>
              <a:t>extent </a:t>
            </a:r>
            <a:r>
              <a:rPr lang="en-US" dirty="0"/>
              <a:t>to which community composition is altered over time by microbial migration through the sediment.</a:t>
            </a:r>
            <a:endParaRPr lang="en-US" sz="4400" dirty="0"/>
          </a:p>
          <a:p>
            <a:pPr marL="577850" lvl="1" indent="-288925">
              <a:buFont typeface="+mj-lt"/>
              <a:buAutoNum type="arabicPeriod"/>
            </a:pPr>
            <a:endParaRPr lang="en-US" sz="2000" dirty="0"/>
          </a:p>
          <a:p>
            <a:pPr marL="288925" lvl="1"/>
            <a:r>
              <a:rPr lang="en-US" sz="2000" dirty="0" smtClean="0"/>
              <a:t>3. How </a:t>
            </a:r>
            <a:r>
              <a:rPr lang="en-US" sz="2000" dirty="0"/>
              <a:t>sensitive are ecosystems and biodiversity to environmental change</a:t>
            </a:r>
            <a:r>
              <a:rPr lang="en-US" sz="2000" dirty="0" smtClean="0"/>
              <a:t>?</a:t>
            </a:r>
          </a:p>
          <a:p>
            <a:pPr marL="288925" lvl="1"/>
            <a:endParaRPr lang="en-US" sz="2000" dirty="0"/>
          </a:p>
          <a:p>
            <a:pPr marL="912813" indent="-334963">
              <a:buFont typeface="Arial"/>
              <a:buChar char="•"/>
            </a:pPr>
            <a:r>
              <a:rPr lang="en-US" dirty="0" smtClean="0"/>
              <a:t>documenting </a:t>
            </a:r>
            <a:r>
              <a:rPr lang="en-US" dirty="0"/>
              <a:t>the influence, if any, of past major </a:t>
            </a:r>
            <a:r>
              <a:rPr lang="en-US" dirty="0" smtClean="0"/>
              <a:t>oceanic events </a:t>
            </a:r>
            <a:r>
              <a:rPr lang="en-US" dirty="0"/>
              <a:t>on present communities in sediment deposited before, during, or after those events.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438533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Relationship to IODP Science Plan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28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_td5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17" y="921926"/>
            <a:ext cx="5628023" cy="2974906"/>
          </a:xfrm>
          <a:prstGeom prst="rect">
            <a:avLst/>
          </a:prstGeom>
        </p:spPr>
      </p:pic>
      <p:pic>
        <p:nvPicPr>
          <p:cNvPr id="2" name="Picture 1" descr="10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0" y="661549"/>
            <a:ext cx="3191256" cy="34107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40629" y="4344738"/>
            <a:ext cx="465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Location	</a:t>
            </a:r>
            <a:r>
              <a:rPr lang="hr-HR" sz="2000" dirty="0" smtClean="0">
                <a:latin typeface="Calibri"/>
                <a:cs typeface="Calibri"/>
              </a:rPr>
              <a:t>29.9207N </a:t>
            </a:r>
            <a:r>
              <a:rPr lang="mr-IN" sz="2000" dirty="0" smtClean="0">
                <a:latin typeface="Calibri"/>
                <a:cs typeface="Calibri"/>
              </a:rPr>
              <a:t>76.</a:t>
            </a:r>
            <a:r>
              <a:rPr lang="en-US" sz="2000" dirty="0" smtClean="0">
                <a:latin typeface="Calibri"/>
                <a:cs typeface="Calibri"/>
              </a:rPr>
              <a:t>7165W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Water Depth	1167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Depth	330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Target Age	</a:t>
            </a:r>
            <a:r>
              <a:rPr lang="en-US" sz="2000" dirty="0" err="1" smtClean="0">
                <a:latin typeface="Calibri"/>
                <a:cs typeface="Calibri"/>
              </a:rPr>
              <a:t>Aptian-Albian</a:t>
            </a:r>
            <a:r>
              <a:rPr lang="en-US" sz="2000" dirty="0" smtClean="0">
                <a:latin typeface="Calibri"/>
                <a:cs typeface="Calibri"/>
              </a:rPr>
              <a:t>?</a:t>
            </a:r>
          </a:p>
          <a:p>
            <a:pPr>
              <a:tabLst>
                <a:tab pos="1604963" algn="l"/>
              </a:tabLst>
            </a:pPr>
            <a:r>
              <a:rPr lang="en-US" sz="2000" dirty="0" smtClean="0">
                <a:latin typeface="Calibri"/>
                <a:cs typeface="Calibri"/>
              </a:rPr>
              <a:t>Objectives	1,2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BN-10A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 descr="10_180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14" y="3761626"/>
            <a:ext cx="3598783" cy="25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43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BN-10A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244683" y="53006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91646" y="1447217"/>
            <a:ext cx="1710725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No prior drilling</a:t>
            </a:r>
            <a:endParaRPr lang="en-US" dirty="0" smtClean="0"/>
          </a:p>
        </p:txBody>
      </p:sp>
      <p:pic>
        <p:nvPicPr>
          <p:cNvPr id="4" name="Picture 3" descr="Screen Shot 2019-08-11 at 2.4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07" y="2299405"/>
            <a:ext cx="71628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157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672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Site BN-10A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446168"/>
              </p:ext>
            </p:extLst>
          </p:nvPr>
        </p:nvGraphicFramePr>
        <p:xfrm>
          <a:off x="105528" y="736414"/>
          <a:ext cx="4966446" cy="721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64"/>
                <a:gridCol w="1569112"/>
                <a:gridCol w="962121"/>
                <a:gridCol w="615758"/>
                <a:gridCol w="531091"/>
                <a:gridCol w="508000"/>
              </a:tblGrid>
              <a:tr h="221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Penetration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34797"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</a:t>
                      </a:r>
                      <a:r>
                        <a:rPr lang="mr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10</a:t>
                      </a:r>
                      <a:r>
                        <a:rPr lang="mr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A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Mang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145423" y="673746"/>
            <a:ext cx="3226289" cy="9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aseline="30000" dirty="0" smtClean="0"/>
              <a:t>a </a:t>
            </a:r>
            <a:r>
              <a:rPr lang="en-US" dirty="0" smtClean="0"/>
              <a:t>to target unconformity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b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refusal (half-length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c </a:t>
            </a:r>
            <a:r>
              <a:rPr lang="en-US" dirty="0" smtClean="0">
                <a:solidFill>
                  <a:srgbClr val="000000"/>
                </a:solidFill>
              </a:rPr>
              <a:t>if needed to reach target depth</a:t>
            </a:r>
          </a:p>
          <a:p>
            <a:pPr>
              <a:lnSpc>
                <a:spcPct val="80000"/>
              </a:lnSpc>
            </a:pPr>
            <a:r>
              <a:rPr lang="en-US" baseline="30000" dirty="0" smtClean="0"/>
              <a:t>d </a:t>
            </a:r>
            <a:r>
              <a:rPr lang="en-US" dirty="0" smtClean="0">
                <a:solidFill>
                  <a:srgbClr val="000000"/>
                </a:solidFill>
              </a:rPr>
              <a:t>if needed to drill through </a:t>
            </a:r>
            <a:r>
              <a:rPr lang="en-US" dirty="0" err="1" smtClean="0">
                <a:solidFill>
                  <a:srgbClr val="000000"/>
                </a:solidFill>
              </a:rPr>
              <a:t>chert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pic>
        <p:nvPicPr>
          <p:cNvPr id="2" name="Picture 1" descr="Screen Shot 2019-08-11 at 2.39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577"/>
            <a:ext cx="9144000" cy="454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3542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Why Blake Nose?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355868" y="3138022"/>
            <a:ext cx="8555182" cy="2784795"/>
            <a:chOff x="207818" y="2583841"/>
            <a:chExt cx="8555182" cy="27847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alphaModFix amt="80000"/>
            </a:blip>
            <a:srcRect l="3151" t="12319" r="6313" b="7429"/>
            <a:stretch/>
          </p:blipFill>
          <p:spPr>
            <a:xfrm>
              <a:off x="2937312" y="2583841"/>
              <a:ext cx="5825688" cy="27732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alphaModFix amt="80000"/>
            </a:blip>
            <a:srcRect l="6187" t="13495" r="51396" b="7330"/>
            <a:stretch/>
          </p:blipFill>
          <p:spPr>
            <a:xfrm>
              <a:off x="207818" y="2632589"/>
              <a:ext cx="2729494" cy="2736047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107361" y="4123765"/>
            <a:ext cx="113364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ODP 1049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BN-</a:t>
            </a:r>
            <a:r>
              <a:rPr lang="en-US" dirty="0" smtClean="0"/>
              <a:t>01A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78878" y="3872755"/>
            <a:ext cx="113364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ODP 1050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BN-</a:t>
            </a:r>
            <a:r>
              <a:rPr lang="en-US" dirty="0" smtClean="0"/>
              <a:t>02A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83042" y="3576922"/>
            <a:ext cx="1118929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ODP 1051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BN-</a:t>
            </a:r>
            <a:r>
              <a:rPr lang="en-US" dirty="0" smtClean="0"/>
              <a:t>03A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49570" y="2859741"/>
            <a:ext cx="113364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ODP 1052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BN-08A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809213" y="3233270"/>
            <a:ext cx="113364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ODP 1053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BN-</a:t>
            </a:r>
            <a:r>
              <a:rPr lang="en-US" dirty="0" smtClean="0"/>
              <a:t>06A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-52297" y="2770046"/>
            <a:ext cx="8974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BN-09A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83" y="3466351"/>
            <a:ext cx="8503920" cy="1577236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2009598" y="3615764"/>
            <a:ext cx="0" cy="45570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46174" y="4223870"/>
            <a:ext cx="0" cy="45570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167292" y="4515223"/>
            <a:ext cx="0" cy="40789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701750" y="4839447"/>
            <a:ext cx="0" cy="16584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85676" y="3863788"/>
            <a:ext cx="0" cy="1628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71076" y="3440953"/>
            <a:ext cx="0" cy="25920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91909" y="3387407"/>
            <a:ext cx="0" cy="23037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9212" y="3074288"/>
            <a:ext cx="8974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BN-10A</a:t>
            </a:r>
            <a:endParaRPr lang="en-US" dirty="0"/>
          </a:p>
        </p:txBody>
      </p:sp>
      <p:pic>
        <p:nvPicPr>
          <p:cNvPr id="48" name="Picture 47" descr="Screen Shot 2019-08-09 at 1.18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" y="5053211"/>
            <a:ext cx="4071471" cy="82544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18231" y="520097"/>
            <a:ext cx="892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Documented </a:t>
            </a:r>
            <a:r>
              <a:rPr lang="en-US" sz="2000" b="1" dirty="0" smtClean="0"/>
              <a:t>unconformities and ages from </a:t>
            </a:r>
            <a:r>
              <a:rPr lang="en-US" sz="2000" b="1" dirty="0" smtClean="0"/>
              <a:t>prior DSDP and IODP </a:t>
            </a:r>
            <a:r>
              <a:rPr lang="en-US" sz="2000" b="1" dirty="0" smtClean="0"/>
              <a:t>d</a:t>
            </a:r>
            <a:r>
              <a:rPr lang="en-US" sz="2000" b="1" dirty="0" smtClean="0"/>
              <a:t>rilling </a:t>
            </a:r>
            <a:r>
              <a:rPr lang="en-US" sz="2000" b="1" dirty="0"/>
              <a:t>r</a:t>
            </a:r>
            <a:r>
              <a:rPr lang="en-US" sz="2000" b="1" dirty="0" smtClean="0"/>
              <a:t>esults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2994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345689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Unconformity Hypotheses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72996" y="810319"/>
            <a:ext cx="799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Hypothesis </a:t>
            </a:r>
            <a:r>
              <a:rPr lang="en-US" dirty="0"/>
              <a:t>1. Microorganisms do not migrate across the unconformity, but remain</a:t>
            </a:r>
          </a:p>
          <a:p>
            <a:r>
              <a:rPr lang="en-US" dirty="0"/>
              <a:t>where they were </a:t>
            </a:r>
            <a:r>
              <a:rPr lang="en-US" dirty="0" smtClean="0"/>
              <a:t>buried.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2996" y="1527421"/>
            <a:ext cx="683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Hypothesis </a:t>
            </a:r>
            <a:r>
              <a:rPr lang="en-US" dirty="0"/>
              <a:t>2. The </a:t>
            </a:r>
            <a:r>
              <a:rPr lang="en-US" dirty="0" err="1"/>
              <a:t>lithologic</a:t>
            </a:r>
            <a:r>
              <a:rPr lang="en-US" dirty="0"/>
              <a:t> unconformity is a biological unconformity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3853" y="3414889"/>
            <a:ext cx="320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Conceptual graphic similar to proposal, but simpler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322" y="2295407"/>
            <a:ext cx="3076773" cy="42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02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407695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Past Major Change Hypotheses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78982" y="1432063"/>
            <a:ext cx="8180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Hypothesis </a:t>
            </a:r>
            <a:r>
              <a:rPr lang="en-US" dirty="0"/>
              <a:t>3. Past major changes in deep-sea oxygen content and organic flux to the</a:t>
            </a:r>
          </a:p>
          <a:p>
            <a:r>
              <a:rPr lang="en-US" dirty="0"/>
              <a:t>seafloor continue to influence present-day sub-seafloor communities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42815" y="3593630"/>
            <a:ext cx="199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Conceptual graphic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482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418353" y="4175118"/>
            <a:ext cx="7315200" cy="0"/>
          </a:xfrm>
          <a:prstGeom prst="line">
            <a:avLst/>
          </a:prstGeom>
          <a:ln w="22225">
            <a:solidFill>
              <a:srgbClr val="3366FF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8353" y="5244740"/>
            <a:ext cx="7315200" cy="0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8353" y="5538251"/>
            <a:ext cx="7315200" cy="0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8353" y="5721696"/>
            <a:ext cx="7315200" cy="0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18353" y="3792781"/>
            <a:ext cx="7315200" cy="0"/>
          </a:xfrm>
          <a:prstGeom prst="line">
            <a:avLst/>
          </a:prstGeom>
          <a:ln w="22225">
            <a:solidFill>
              <a:srgbClr val="FF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917322" y="1579745"/>
            <a:ext cx="338554" cy="4582069"/>
            <a:chOff x="4402231" y="1625100"/>
            <a:chExt cx="338554" cy="4582069"/>
          </a:xfrm>
        </p:grpSpPr>
        <p:sp>
          <p:nvSpPr>
            <p:cNvPr id="60" name="Rectangle 59"/>
            <p:cNvSpPr/>
            <p:nvPr/>
          </p:nvSpPr>
          <p:spPr>
            <a:xfrm>
              <a:off x="4480068" y="3429425"/>
              <a:ext cx="182880" cy="101311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80068" y="5672432"/>
              <a:ext cx="182880" cy="5347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 flipH="1">
              <a:off x="4480068" y="3429212"/>
              <a:ext cx="182880" cy="27779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 rot="16200000">
              <a:off x="3671412" y="2355919"/>
              <a:ext cx="1800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BN-05A (DSDP 392)</a:t>
              </a:r>
              <a:endParaRPr lang="en-US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59821" y="1226509"/>
            <a:ext cx="338554" cy="4333726"/>
            <a:chOff x="2908373" y="1271864"/>
            <a:chExt cx="338554" cy="4333726"/>
          </a:xfrm>
        </p:grpSpPr>
        <p:sp>
          <p:nvSpPr>
            <p:cNvPr id="64" name="Rectangle 63"/>
            <p:cNvSpPr/>
            <p:nvPr/>
          </p:nvSpPr>
          <p:spPr>
            <a:xfrm>
              <a:off x="2986210" y="3086979"/>
              <a:ext cx="182880" cy="2992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986210" y="3988224"/>
              <a:ext cx="182880" cy="4543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986210" y="5378540"/>
              <a:ext cx="182880" cy="22705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 flipH="1">
              <a:off x="2986210" y="3086979"/>
              <a:ext cx="182880" cy="25186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2167886" y="2012351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BN-08A (ODP 1052)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802319" y="1420042"/>
            <a:ext cx="338554" cy="4087934"/>
            <a:chOff x="1802319" y="1465397"/>
            <a:chExt cx="338554" cy="4087934"/>
          </a:xfrm>
        </p:grpSpPr>
        <p:sp>
          <p:nvSpPr>
            <p:cNvPr id="65" name="Rectangle 64"/>
            <p:cNvSpPr/>
            <p:nvPr/>
          </p:nvSpPr>
          <p:spPr>
            <a:xfrm flipH="1">
              <a:off x="1880155" y="2276855"/>
              <a:ext cx="182880" cy="3276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880155" y="3655016"/>
              <a:ext cx="182880" cy="2992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880155" y="4038324"/>
              <a:ext cx="182880" cy="2992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 rot="16200000">
              <a:off x="1562469" y="1705247"/>
              <a:ext cx="818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BN-09A</a:t>
              </a:r>
              <a:endParaRPr lang="en-US" sz="16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231" y="520097"/>
            <a:ext cx="892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Documented </a:t>
            </a:r>
            <a:r>
              <a:rPr lang="en-US" sz="2000" b="1" dirty="0" smtClean="0"/>
              <a:t>unconformities and ages from </a:t>
            </a:r>
            <a:r>
              <a:rPr lang="en-US" sz="2000" b="1" dirty="0" smtClean="0"/>
              <a:t>prior DSDP and IODP </a:t>
            </a:r>
            <a:r>
              <a:rPr lang="en-US" sz="2000" b="1" dirty="0" smtClean="0"/>
              <a:t>d</a:t>
            </a:r>
            <a:r>
              <a:rPr lang="en-US" sz="2000" b="1" dirty="0" smtClean="0"/>
              <a:t>rilling </a:t>
            </a:r>
            <a:r>
              <a:rPr lang="en-US" sz="2000" b="1" dirty="0"/>
              <a:t>r</a:t>
            </a:r>
            <a:r>
              <a:rPr lang="en-US" sz="2000" b="1" dirty="0" smtClean="0"/>
              <a:t>esults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3542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Why Blake Nose?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7705987" y="3990452"/>
            <a:ext cx="62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K/</a:t>
            </a:r>
            <a:r>
              <a:rPr lang="en-US" dirty="0" err="1" smtClean="0"/>
              <a:t>Pg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705987" y="5351606"/>
            <a:ext cx="87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OAE 1d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705987" y="5563652"/>
            <a:ext cx="87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OAE 1b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705987" y="5044362"/>
            <a:ext cx="75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OAE 2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705987" y="3608115"/>
            <a:ext cx="72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PETM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293780" y="1205001"/>
            <a:ext cx="338554" cy="2964918"/>
            <a:chOff x="5593962" y="1250356"/>
            <a:chExt cx="338554" cy="2964918"/>
          </a:xfrm>
        </p:grpSpPr>
        <p:sp>
          <p:nvSpPr>
            <p:cNvPr id="53" name="Rectangle 52"/>
            <p:cNvSpPr/>
            <p:nvPr/>
          </p:nvSpPr>
          <p:spPr>
            <a:xfrm>
              <a:off x="5671799" y="3063130"/>
              <a:ext cx="182880" cy="11521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flipH="1">
              <a:off x="5671799" y="3062917"/>
              <a:ext cx="182880" cy="11523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 rot="16200000">
              <a:off x="4853475" y="1990843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BN-03A (ODP 1051)</a:t>
              </a:r>
              <a:endParaRPr lang="en-US" sz="1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01052" y="1509924"/>
            <a:ext cx="338554" cy="4103784"/>
            <a:chOff x="5895240" y="1555279"/>
            <a:chExt cx="338554" cy="4103784"/>
          </a:xfrm>
        </p:grpSpPr>
        <p:sp>
          <p:nvSpPr>
            <p:cNvPr id="50" name="Rectangle 49"/>
            <p:cNvSpPr/>
            <p:nvPr/>
          </p:nvSpPr>
          <p:spPr>
            <a:xfrm>
              <a:off x="5973077" y="3391781"/>
              <a:ext cx="182880" cy="135823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flipH="1">
              <a:off x="5973077" y="5442497"/>
              <a:ext cx="182880" cy="2165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flipH="1">
              <a:off x="5973077" y="3391780"/>
              <a:ext cx="182880" cy="22672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 rot="16200000">
              <a:off x="5154753" y="2295766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BN-02A (ODP 1050)</a:t>
              </a:r>
              <a:endParaRPr lang="en-US" sz="16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08325" y="1301993"/>
            <a:ext cx="338554" cy="5137525"/>
            <a:chOff x="6308325" y="1347348"/>
            <a:chExt cx="338554" cy="5137525"/>
          </a:xfrm>
        </p:grpSpPr>
        <p:sp>
          <p:nvSpPr>
            <p:cNvPr id="27" name="Rectangle 26"/>
            <p:cNvSpPr/>
            <p:nvPr/>
          </p:nvSpPr>
          <p:spPr>
            <a:xfrm flipH="1">
              <a:off x="6384023" y="5910031"/>
              <a:ext cx="187158" cy="57484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86162" y="3319591"/>
              <a:ext cx="182880" cy="45452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386162" y="4060202"/>
              <a:ext cx="182880" cy="32886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flipH="1">
              <a:off x="6386162" y="5723234"/>
              <a:ext cx="182880" cy="33688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89832" y="3325091"/>
              <a:ext cx="182880" cy="31597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5567838" y="2087835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BN-01A (ODP 1049)</a:t>
              </a:r>
              <a:endParaRPr lang="en-US" sz="16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346624" y="1659331"/>
            <a:ext cx="338554" cy="1893134"/>
            <a:chOff x="7156124" y="1704686"/>
            <a:chExt cx="338554" cy="1893134"/>
          </a:xfrm>
        </p:grpSpPr>
        <p:grpSp>
          <p:nvGrpSpPr>
            <p:cNvPr id="57" name="Group 56"/>
            <p:cNvGrpSpPr/>
            <p:nvPr/>
          </p:nvGrpSpPr>
          <p:grpSpPr>
            <a:xfrm>
              <a:off x="7233961" y="1704686"/>
              <a:ext cx="182880" cy="64368"/>
              <a:chOff x="1708484" y="884991"/>
              <a:chExt cx="182880" cy="64368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1708484" y="885203"/>
                <a:ext cx="182880" cy="6415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 flipH="1">
                <a:off x="1708484" y="884991"/>
                <a:ext cx="182880" cy="641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 rot="16200000">
              <a:off x="6415637" y="2518779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BN-04A (ODP 1060)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88572" y="1131849"/>
            <a:ext cx="338554" cy="2008702"/>
            <a:chOff x="3390973" y="1177204"/>
            <a:chExt cx="338554" cy="2008702"/>
          </a:xfrm>
        </p:grpSpPr>
        <p:sp>
          <p:nvSpPr>
            <p:cNvPr id="26" name="Rectangle 25"/>
            <p:cNvSpPr/>
            <p:nvPr/>
          </p:nvSpPr>
          <p:spPr>
            <a:xfrm>
              <a:off x="3468810" y="2993399"/>
              <a:ext cx="182880" cy="1920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flipH="1">
              <a:off x="3468810" y="2993399"/>
              <a:ext cx="182880" cy="1925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 rot="16200000">
              <a:off x="2650486" y="1917691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BN-06A (ODP 1053)</a:t>
              </a:r>
              <a:endParaRPr lang="en-US" sz="1600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331070" y="1420042"/>
            <a:ext cx="338554" cy="4087934"/>
            <a:chOff x="2220272" y="1465397"/>
            <a:chExt cx="338554" cy="4087934"/>
          </a:xfrm>
        </p:grpSpPr>
        <p:sp>
          <p:nvSpPr>
            <p:cNvPr id="78" name="Rectangle 77"/>
            <p:cNvSpPr/>
            <p:nvPr/>
          </p:nvSpPr>
          <p:spPr>
            <a:xfrm>
              <a:off x="2298108" y="3689652"/>
              <a:ext cx="182880" cy="2992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298108" y="4072960"/>
              <a:ext cx="182880" cy="2992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 flipH="1">
              <a:off x="2298108" y="2276855"/>
              <a:ext cx="182880" cy="3276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 rot="16200000">
              <a:off x="1980422" y="1705247"/>
              <a:ext cx="818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BN-10A</a:t>
              </a:r>
              <a:endParaRPr lang="en-US" sz="16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5807365" y="86673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Primary Sites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2276763" y="866736"/>
            <a:ext cx="15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Alternate Sites</a:t>
            </a:r>
            <a:endParaRPr lang="en-US" dirty="0"/>
          </a:p>
        </p:txBody>
      </p:sp>
      <p:sp>
        <p:nvSpPr>
          <p:cNvPr id="86" name="Left Bracket 85"/>
          <p:cNvSpPr/>
          <p:nvPr/>
        </p:nvSpPr>
        <p:spPr>
          <a:xfrm rot="5400000">
            <a:off x="2955637" y="58555"/>
            <a:ext cx="196274" cy="2482275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Left Bracket 86"/>
          <p:cNvSpPr/>
          <p:nvPr/>
        </p:nvSpPr>
        <p:spPr>
          <a:xfrm rot="5400000">
            <a:off x="6403977" y="32291"/>
            <a:ext cx="228601" cy="2571750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geo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53" y="1592783"/>
            <a:ext cx="1202267" cy="56139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</p:spTree>
    <p:extLst>
      <p:ext uri="{BB962C8B-B14F-4D97-AF65-F5344CB8AC3E}">
        <p14:creationId xmlns:p14="http://schemas.microsoft.com/office/powerpoint/2010/main" val="3596360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5887</TotalTime>
  <Words>3256</Words>
  <Application>Microsoft Macintosh PowerPoint</Application>
  <PresentationFormat>On-screen Show (4:3)</PresentationFormat>
  <Paragraphs>986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Robert Pockalny</cp:lastModifiedBy>
  <cp:revision>154</cp:revision>
  <dcterms:created xsi:type="dcterms:W3CDTF">2019-08-06T14:13:01Z</dcterms:created>
  <dcterms:modified xsi:type="dcterms:W3CDTF">2019-08-11T19:08:43Z</dcterms:modified>
</cp:coreProperties>
</file>