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03" r:id="rId2"/>
    <p:sldId id="310" r:id="rId3"/>
    <p:sldId id="311" r:id="rId4"/>
    <p:sldId id="295" r:id="rId5"/>
    <p:sldId id="312" r:id="rId6"/>
    <p:sldId id="313" r:id="rId7"/>
    <p:sldId id="314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1568" y="-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7853-68AD-1549-9EAF-6828AA43BD7B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4665-6A50-F349-BAA1-C09D1D883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74665-6A50-F349-BAA1-C09D1D8832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74665-6A50-F349-BAA1-C09D1D8832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14EA-A5DE-C748-829F-582BA4684F38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C6AB-DDE1-C84C-BCA6-D0F61E46C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1818-6645-DE4F-B4DD-07E04FC7330B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C24A-BD12-5B4D-A7CF-B3E5EFA40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45F0-B646-0544-90FE-D14183D473B9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EC00-0D29-D340-AB64-01A2A088F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2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939E-9DE7-F247-91B6-E716E4B16AB7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6FDA-DB5B-8A47-AA89-A50232B49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C463-6DAE-284B-AFA5-47654613C428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9AF9-808A-D94E-889D-F55DF5129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6ABB-BFAE-AB4E-A7F6-A04E845F9EE7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2E2D0-107E-7B4D-B956-52A861317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045C-3344-9C4B-A6F1-B4CF939E72C8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4E6F-6E80-034F-940B-335727B0C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8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E50E-DF0F-004A-B3FA-834541F5467D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CE79-8775-7841-A085-2D0945015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7238-09C8-7E42-87E6-3C4C6B09EC13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0D77-3830-7D48-A5F3-4F371E5FD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313E-F203-B040-B1B7-75A65E026E6D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6489-AC82-0D4F-AFBD-E69B3D27B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CAF3-96C7-0B47-8C38-BE656DF89B59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E57B-2540-0143-87C7-F22F313D4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50A81AA-61A7-724F-A18E-388F1F48A465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C56BBE1-92FC-7F4B-AB2E-89F73600D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19426" y="115888"/>
            <a:ext cx="9167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Calibri" charset="0"/>
                <a:cs typeface="Calibri" charset="0"/>
              </a:rPr>
              <a:t>OCG103g </a:t>
            </a:r>
            <a:r>
              <a:rPr lang="en-US" sz="2800" b="1" dirty="0">
                <a:latin typeface="Calibri" charset="0"/>
                <a:cs typeface="Calibri" charset="0"/>
              </a:rPr>
              <a:t>- Impact of Global Change on </a:t>
            </a:r>
            <a:r>
              <a:rPr lang="en-US" sz="2800" b="1" dirty="0" smtClean="0">
                <a:latin typeface="Calibri" charset="0"/>
                <a:cs typeface="Calibri" charset="0"/>
              </a:rPr>
              <a:t>Coastal New England</a:t>
            </a:r>
            <a:endParaRPr lang="en-US" sz="2800" b="1" dirty="0">
              <a:latin typeface="Calibri" charset="0"/>
              <a:cs typeface="Calibri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43635" y="838764"/>
            <a:ext cx="2608406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Course Logistics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yllabus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lass dynamics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82" y="881529"/>
            <a:ext cx="5688218" cy="4242741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43635" y="2425516"/>
            <a:ext cx="307007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Content Overview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/>
              <a:t>g</a:t>
            </a:r>
            <a:r>
              <a:rPr lang="en-US" dirty="0" smtClean="0"/>
              <a:t>lobal </a:t>
            </a:r>
            <a:r>
              <a:rPr lang="en-US" dirty="0" err="1" smtClean="0"/>
              <a:t>env</a:t>
            </a:r>
            <a:r>
              <a:rPr lang="en-US" dirty="0" smtClean="0"/>
              <a:t>. </a:t>
            </a:r>
            <a:r>
              <a:rPr lang="en-US" dirty="0"/>
              <a:t>c</a:t>
            </a:r>
            <a:r>
              <a:rPr lang="en-US" dirty="0" smtClean="0"/>
              <a:t>hange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past/present/future</a:t>
            </a:r>
            <a:endParaRPr lang="en-US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43635" y="4012268"/>
            <a:ext cx="2579552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Facebook Activity 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perceptions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5455" y="6488668"/>
            <a:ext cx="196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 23, 2018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19426" y="115888"/>
            <a:ext cx="9167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Calibri" charset="0"/>
                <a:cs typeface="Calibri" charset="0"/>
              </a:rPr>
              <a:t>OCG103g </a:t>
            </a:r>
            <a:r>
              <a:rPr lang="en-US" sz="2800" b="1" dirty="0">
                <a:latin typeface="Calibri" charset="0"/>
                <a:cs typeface="Calibri" charset="0"/>
              </a:rPr>
              <a:t>- Impact of Global Change on </a:t>
            </a:r>
            <a:r>
              <a:rPr lang="en-US" sz="2800" b="1" dirty="0" smtClean="0">
                <a:latin typeface="Calibri" charset="0"/>
                <a:cs typeface="Calibri" charset="0"/>
              </a:rPr>
              <a:t>Coastal New England</a:t>
            </a:r>
            <a:endParaRPr lang="en-US" sz="2800" b="1" dirty="0">
              <a:latin typeface="Calibri" charset="0"/>
              <a:cs typeface="Calibri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43635" y="838764"/>
            <a:ext cx="2459778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Course Logistics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syllabus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470" y="2061883"/>
            <a:ext cx="8172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22450" algn="l"/>
              </a:tabLst>
            </a:pPr>
            <a:r>
              <a:rPr lang="en-US" sz="2000" b="1" dirty="0"/>
              <a:t>Instructors</a:t>
            </a:r>
            <a:r>
              <a:rPr lang="en-US" sz="2000" b="1" dirty="0" smtClean="0"/>
              <a:t>:	</a:t>
            </a:r>
            <a:r>
              <a:rPr lang="en-US" sz="2000" dirty="0" smtClean="0"/>
              <a:t>John King	Rob Pockalny</a:t>
            </a:r>
          </a:p>
          <a:p>
            <a:pPr>
              <a:tabLst>
                <a:tab pos="1822450" algn="l"/>
              </a:tabLst>
            </a:pPr>
            <a:r>
              <a:rPr lang="en-US" sz="2000" b="1" dirty="0" smtClean="0"/>
              <a:t>Teaching </a:t>
            </a:r>
            <a:r>
              <a:rPr lang="en-US" sz="2000" b="1" dirty="0" err="1" smtClean="0"/>
              <a:t>Asst</a:t>
            </a:r>
            <a:r>
              <a:rPr lang="en-US" sz="2000" b="1" dirty="0" smtClean="0"/>
              <a:t>:</a:t>
            </a:r>
            <a:r>
              <a:rPr lang="en-US" sz="2000" dirty="0" smtClean="0"/>
              <a:t> Sean </a:t>
            </a:r>
            <a:r>
              <a:rPr lang="en-US" sz="2000" dirty="0" err="1" smtClean="0"/>
              <a:t>Scannell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Grading:</a:t>
            </a:r>
            <a:endParaRPr lang="en-US" sz="2000" b="1" dirty="0"/>
          </a:p>
          <a:p>
            <a:r>
              <a:rPr lang="en-US" sz="2000" dirty="0"/>
              <a:t>	</a:t>
            </a:r>
            <a:r>
              <a:rPr lang="en-US" sz="2000" dirty="0" smtClean="0"/>
              <a:t>2 online exams</a:t>
            </a:r>
            <a:r>
              <a:rPr lang="en-US" sz="2000" dirty="0"/>
              <a:t>	</a:t>
            </a:r>
            <a:r>
              <a:rPr lang="en-US" sz="2000" dirty="0" smtClean="0"/>
              <a:t>(20</a:t>
            </a:r>
            <a:r>
              <a:rPr lang="en-US" sz="2000" dirty="0" smtClean="0"/>
              <a:t>%, example questions </a:t>
            </a:r>
            <a:r>
              <a:rPr lang="en-US" sz="2000" dirty="0" smtClean="0"/>
              <a:t>on Sakai syllabus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Assignments	(20</a:t>
            </a:r>
            <a:r>
              <a:rPr lang="en-US" sz="2000" dirty="0" smtClean="0"/>
              <a:t>%, online surveys, activity reports)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Participation	(20%)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Attendance	</a:t>
            </a:r>
            <a:r>
              <a:rPr lang="en-US" sz="2000" dirty="0" smtClean="0"/>
              <a:t>	(20%)</a:t>
            </a:r>
          </a:p>
          <a:p>
            <a:r>
              <a:rPr lang="en-US" sz="2000" dirty="0" smtClean="0"/>
              <a:t>	</a:t>
            </a:r>
            <a:r>
              <a:rPr lang="en-US" sz="2000" dirty="0"/>
              <a:t>Final Project	</a:t>
            </a:r>
            <a:r>
              <a:rPr lang="en-US" sz="2000" dirty="0" smtClean="0"/>
              <a:t>(</a:t>
            </a:r>
            <a:r>
              <a:rPr lang="en-US" sz="2000" dirty="0"/>
              <a:t>20</a:t>
            </a:r>
            <a:r>
              <a:rPr lang="en-US" sz="2000" dirty="0" smtClean="0"/>
              <a:t>%, group presentation)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 smtClean="0"/>
              <a:t>Field Trip: </a:t>
            </a:r>
            <a:r>
              <a:rPr lang="en-US" sz="2000" dirty="0" smtClean="0"/>
              <a:t>Southern RI Beaches, Saturday after Spring Break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019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19426" y="115888"/>
            <a:ext cx="9167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Calibri" charset="0"/>
                <a:cs typeface="Calibri" charset="0"/>
              </a:rPr>
              <a:t>OCG103g </a:t>
            </a:r>
            <a:r>
              <a:rPr lang="en-US" sz="2800" b="1" dirty="0">
                <a:latin typeface="Calibri" charset="0"/>
                <a:cs typeface="Calibri" charset="0"/>
              </a:rPr>
              <a:t>- Impact of Global Change on </a:t>
            </a:r>
            <a:r>
              <a:rPr lang="en-US" sz="2800" b="1" dirty="0" smtClean="0">
                <a:latin typeface="Calibri" charset="0"/>
                <a:cs typeface="Calibri" charset="0"/>
              </a:rPr>
              <a:t>Coastal New England</a:t>
            </a:r>
            <a:endParaRPr lang="en-US" sz="2800" b="1" dirty="0">
              <a:latin typeface="Calibri" charset="0"/>
              <a:cs typeface="Calibri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43635" y="838764"/>
            <a:ext cx="2459778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Course Logistics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syllabus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43635" y="838764"/>
            <a:ext cx="2608406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Course Logistics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yllabus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lass dynamics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9765" y="1972236"/>
            <a:ext cx="5083443" cy="142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Pre-Class Surveys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on-line readings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on-line questionnaire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due by midnight before class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29765" y="3491726"/>
            <a:ext cx="3326552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In-Class Activities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lectures (50%)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activities (25%)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discussion (25%)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9765" y="5115859"/>
            <a:ext cx="5380549" cy="179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Assignments (1 to 2 page summaries)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hat we did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why we did it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mplications </a:t>
            </a:r>
            <a:r>
              <a:rPr lang="en-US" sz="2400" dirty="0"/>
              <a:t>or perceptions</a:t>
            </a:r>
            <a:endParaRPr lang="en-US" sz="2400" dirty="0" smtClean="0"/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038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74663" y="5038910"/>
            <a:ext cx="8382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u="sng" dirty="0"/>
              <a:t>Definition:</a:t>
            </a: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The set of </a:t>
            </a:r>
            <a:r>
              <a:rPr lang="en-US" dirty="0">
                <a:solidFill>
                  <a:srgbClr val="FF0000"/>
                </a:solidFill>
              </a:rPr>
              <a:t>biological, chemical and physical changes </a:t>
            </a:r>
            <a:r>
              <a:rPr lang="en-US" dirty="0"/>
              <a:t>to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land, ocean and atmosphere</a:t>
            </a:r>
            <a:r>
              <a:rPr lang="en-US" dirty="0"/>
              <a:t>, which are driven by </a:t>
            </a:r>
            <a:r>
              <a:rPr lang="en-US" dirty="0">
                <a:solidFill>
                  <a:schemeClr val="accent5"/>
                </a:solidFill>
              </a:rPr>
              <a:t>an interwoven system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human and natural processes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200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These changes are intimately connected with processes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of </a:t>
            </a:r>
            <a:r>
              <a:rPr lang="en-US" dirty="0">
                <a:solidFill>
                  <a:srgbClr val="FD08F5"/>
                </a:solidFill>
              </a:rPr>
              <a:t>socio-economic and cultural globalization</a:t>
            </a:r>
            <a:r>
              <a:rPr lang="en-US" dirty="0"/>
              <a:t>.</a:t>
            </a:r>
            <a:endParaRPr lang="en-US" sz="2000" dirty="0"/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269875" y="2900727"/>
            <a:ext cx="9540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Nature</a:t>
            </a:r>
          </a:p>
        </p:txBody>
      </p: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146050" y="4275502"/>
            <a:ext cx="11398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Humans</a:t>
            </a:r>
          </a:p>
        </p:txBody>
      </p:sp>
      <p:sp>
        <p:nvSpPr>
          <p:cNvPr id="19465" name="TextBox 4"/>
          <p:cNvSpPr txBox="1">
            <a:spLocks noChangeArrowheads="1"/>
          </p:cNvSpPr>
          <p:nvPr/>
        </p:nvSpPr>
        <p:spPr bwMode="auto">
          <a:xfrm>
            <a:off x="2058988" y="3229339"/>
            <a:ext cx="12827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Biological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Chemical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Physical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Changes</a:t>
            </a: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7413625" y="3476989"/>
            <a:ext cx="14097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Societal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Institutions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345102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 rot="19800000">
            <a:off x="1290638" y="4088177"/>
            <a:ext cx="779462" cy="230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800000">
            <a:off x="1290638" y="3164252"/>
            <a:ext cx="779462" cy="230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4700" y="3211877"/>
            <a:ext cx="1579563" cy="347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/>
              <a:t>Atmosphere</a:t>
            </a:r>
          </a:p>
        </p:txBody>
      </p:sp>
      <p:sp>
        <p:nvSpPr>
          <p:cNvPr id="19471" name="TextBox 17"/>
          <p:cNvSpPr txBox="1">
            <a:spLocks noChangeArrowheads="1"/>
          </p:cNvSpPr>
          <p:nvPr/>
        </p:nvSpPr>
        <p:spPr bwMode="auto">
          <a:xfrm>
            <a:off x="4903788" y="3557952"/>
            <a:ext cx="939800" cy="34766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Ocean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5863" y="3904027"/>
            <a:ext cx="755650" cy="3492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/>
              <a:t>Land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276600" y="3483339"/>
            <a:ext cx="533400" cy="5810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842125" y="3483339"/>
            <a:ext cx="531813" cy="5810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-Turn Arrow 23"/>
          <p:cNvSpPr/>
          <p:nvPr/>
        </p:nvSpPr>
        <p:spPr>
          <a:xfrm flipH="1">
            <a:off x="446088" y="1767252"/>
            <a:ext cx="7735887" cy="1666875"/>
          </a:xfrm>
          <a:prstGeom prst="uturnArrow">
            <a:avLst>
              <a:gd name="adj1" fmla="val 13801"/>
              <a:gd name="adj2" fmla="val 16280"/>
              <a:gd name="adj3" fmla="val 33140"/>
              <a:gd name="adj4" fmla="val 43750"/>
              <a:gd name="adj5" fmla="val 616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76" name="TextBox 24"/>
          <p:cNvSpPr txBox="1">
            <a:spLocks noChangeArrowheads="1"/>
          </p:cNvSpPr>
          <p:nvPr/>
        </p:nvSpPr>
        <p:spPr bwMode="auto">
          <a:xfrm>
            <a:off x="3413125" y="1698989"/>
            <a:ext cx="209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Potential Solutions</a:t>
            </a:r>
          </a:p>
        </p:txBody>
      </p:sp>
      <p:sp>
        <p:nvSpPr>
          <p:cNvPr id="19477" name="TextBox 25"/>
          <p:cNvSpPr txBox="1">
            <a:spLocks noChangeArrowheads="1"/>
          </p:cNvSpPr>
          <p:nvPr/>
        </p:nvSpPr>
        <p:spPr bwMode="auto">
          <a:xfrm>
            <a:off x="7480300" y="4086589"/>
            <a:ext cx="13017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/>
              <a:t>Quality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/>
              <a:t>of Life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43635" y="781987"/>
            <a:ext cx="4621778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Content Overview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Global Environmental Change</a:t>
            </a: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19426" y="115888"/>
            <a:ext cx="9167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Calibri" charset="0"/>
                <a:cs typeface="Calibri" charset="0"/>
              </a:rPr>
              <a:t>OCG103g </a:t>
            </a:r>
            <a:r>
              <a:rPr lang="en-US" sz="2800" b="1" dirty="0">
                <a:latin typeface="Calibri" charset="0"/>
                <a:cs typeface="Calibri" charset="0"/>
              </a:rPr>
              <a:t>- Impact of Global Change on </a:t>
            </a:r>
            <a:r>
              <a:rPr lang="en-US" sz="2800" b="1" dirty="0" smtClean="0">
                <a:latin typeface="Calibri" charset="0"/>
                <a:cs typeface="Calibri" charset="0"/>
              </a:rPr>
              <a:t>Coastal New England</a:t>
            </a:r>
            <a:endParaRPr lang="en-US" sz="28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463" grpId="0"/>
      <p:bldP spid="19464" grpId="0"/>
      <p:bldP spid="19465" grpId="0"/>
      <p:bldP spid="19466" grpId="0"/>
      <p:bldP spid="16" grpId="0" animBg="1"/>
      <p:bldP spid="17" grpId="0" animBg="1"/>
      <p:bldP spid="6" grpId="0" animBg="1"/>
      <p:bldP spid="19471" grpId="0" animBg="1"/>
      <p:bldP spid="19" grpId="0" animBg="1"/>
      <p:bldP spid="20" grpId="0" animBg="1"/>
      <p:bldP spid="21" grpId="0" animBg="1"/>
      <p:bldP spid="19476" grpId="0"/>
      <p:bldP spid="194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19426" y="115888"/>
            <a:ext cx="9167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Calibri" charset="0"/>
                <a:cs typeface="Calibri" charset="0"/>
              </a:rPr>
              <a:t>OCG103g </a:t>
            </a:r>
            <a:r>
              <a:rPr lang="en-US" sz="2800" b="1" dirty="0">
                <a:latin typeface="Calibri" charset="0"/>
                <a:cs typeface="Calibri" charset="0"/>
              </a:rPr>
              <a:t>- Impact of Global Change on </a:t>
            </a:r>
            <a:r>
              <a:rPr lang="en-US" sz="2800" b="1" dirty="0" smtClean="0">
                <a:latin typeface="Calibri" charset="0"/>
                <a:cs typeface="Calibri" charset="0"/>
              </a:rPr>
              <a:t>Coastal New England</a:t>
            </a:r>
            <a:endParaRPr lang="en-US" sz="2800" b="1" dirty="0">
              <a:latin typeface="Calibri" charset="0"/>
              <a:cs typeface="Calibri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43635" y="838764"/>
            <a:ext cx="3070071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Content Overview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/>
              <a:t>g</a:t>
            </a:r>
            <a:r>
              <a:rPr lang="en-US" dirty="0" smtClean="0"/>
              <a:t>lobal </a:t>
            </a:r>
            <a:r>
              <a:rPr lang="en-US" dirty="0" err="1" smtClean="0"/>
              <a:t>env</a:t>
            </a:r>
            <a:r>
              <a:rPr lang="en-US" dirty="0" smtClean="0"/>
              <a:t>. </a:t>
            </a:r>
            <a:r>
              <a:rPr lang="en-US" dirty="0"/>
              <a:t>c</a:t>
            </a:r>
            <a:r>
              <a:rPr lang="en-US" dirty="0" smtClean="0"/>
              <a:t>hange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past/present/future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823" y="2121647"/>
            <a:ext cx="3583032" cy="142808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Past (natural)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climate change history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geologic record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tribal history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22790" y="3647141"/>
            <a:ext cx="2801969" cy="142808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Present (humans?)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recent history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potential causes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11693" y="5172636"/>
            <a:ext cx="3082895" cy="142808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Future (solutions)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models/predictions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mitigations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societal impacts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491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19426" y="115888"/>
            <a:ext cx="9167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Calibri" charset="0"/>
                <a:cs typeface="Calibri" charset="0"/>
              </a:rPr>
              <a:t>OCG103g </a:t>
            </a:r>
            <a:r>
              <a:rPr lang="en-US" sz="2800" b="1" dirty="0">
                <a:latin typeface="Calibri" charset="0"/>
                <a:cs typeface="Calibri" charset="0"/>
              </a:rPr>
              <a:t>- Impact of Global Change on </a:t>
            </a:r>
            <a:r>
              <a:rPr lang="en-US" sz="2800" b="1" dirty="0" smtClean="0">
                <a:latin typeface="Calibri" charset="0"/>
                <a:cs typeface="Calibri" charset="0"/>
              </a:rPr>
              <a:t>Coastal New England</a:t>
            </a:r>
            <a:endParaRPr lang="en-US" sz="2800" b="1" dirty="0">
              <a:latin typeface="Calibri" charset="0"/>
              <a:cs typeface="Calibri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43635" y="838764"/>
            <a:ext cx="2579552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Facebook Activity 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perceptions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3647" y="2046941"/>
            <a:ext cx="8695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Go to the Facebook page of someone you know pretty well.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Pretend you don’t know this person well and write down 3 perceptions you get of this person from the Facebook page.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491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19426" y="115888"/>
            <a:ext cx="9167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Calibri" charset="0"/>
                <a:cs typeface="Calibri" charset="0"/>
              </a:rPr>
              <a:t>OCG103g </a:t>
            </a:r>
            <a:r>
              <a:rPr lang="en-US" sz="2800" b="1" dirty="0">
                <a:latin typeface="Calibri" charset="0"/>
                <a:cs typeface="Calibri" charset="0"/>
              </a:rPr>
              <a:t>- Impact of Global Change on </a:t>
            </a:r>
            <a:r>
              <a:rPr lang="en-US" sz="2800" b="1" dirty="0" smtClean="0">
                <a:latin typeface="Calibri" charset="0"/>
                <a:cs typeface="Calibri" charset="0"/>
              </a:rPr>
              <a:t>Coastal New England</a:t>
            </a:r>
            <a:endParaRPr lang="en-US" sz="2800" b="1" dirty="0">
              <a:latin typeface="Calibri" charset="0"/>
              <a:cs typeface="Calibri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43635" y="838764"/>
            <a:ext cx="2579552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Facebook Activity 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perceptions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3647" y="2046941"/>
            <a:ext cx="8695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Go to the Facebook page of someone you know pretty well.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Pretend you don’t know this person well and write down 3 perceptions you get of this person from the Facebook page.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Now look at these 3 perceptions and think about how accurate these perceptions are based on your knowledge of </a:t>
            </a:r>
            <a:r>
              <a:rPr lang="en-US" sz="2400" smtClean="0"/>
              <a:t>this person.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767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369</Words>
  <Application>Microsoft Macintosh PowerPoint</Application>
  <PresentationFormat>On-screen Show (4:3)</PresentationFormat>
  <Paragraphs>98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Mederer</dc:creator>
  <cp:lastModifiedBy>Robert Pockalny</cp:lastModifiedBy>
  <cp:revision>121</cp:revision>
  <cp:lastPrinted>2013-09-12T18:13:14Z</cp:lastPrinted>
  <dcterms:created xsi:type="dcterms:W3CDTF">2010-09-09T18:35:39Z</dcterms:created>
  <dcterms:modified xsi:type="dcterms:W3CDTF">2018-01-21T14:54:35Z</dcterms:modified>
</cp:coreProperties>
</file>