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290" r:id="rId3"/>
    <p:sldId id="291" r:id="rId4"/>
    <p:sldId id="311" r:id="rId5"/>
    <p:sldId id="310" r:id="rId6"/>
    <p:sldId id="293" r:id="rId7"/>
    <p:sldId id="304" r:id="rId8"/>
    <p:sldId id="292" r:id="rId9"/>
    <p:sldId id="296" r:id="rId10"/>
    <p:sldId id="306" r:id="rId11"/>
    <p:sldId id="307" r:id="rId12"/>
    <p:sldId id="309" r:id="rId13"/>
    <p:sldId id="308" r:id="rId14"/>
    <p:sldId id="305" r:id="rId15"/>
    <p:sldId id="29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3"/>
  </p:normalViewPr>
  <p:slideViewPr>
    <p:cSldViewPr snapToGrid="0">
      <p:cViewPr varScale="1">
        <p:scale>
          <a:sx n="112" d="100"/>
          <a:sy n="112" d="100"/>
        </p:scale>
        <p:origin x="13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14EA-A5DE-C748-829F-582BA4684F38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C6AB-DDE1-C84C-BCA6-D0F61E46C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1818-6645-DE4F-B4DD-07E04FC7330B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C24A-BD12-5B4D-A7CF-B3E5EFA40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45F0-B646-0544-90FE-D14183D473B9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EC00-0D29-D340-AB64-01A2A088F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2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939E-9DE7-F247-91B6-E716E4B16AB7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6FDA-DB5B-8A47-AA89-A50232B49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C463-6DAE-284B-AFA5-47654613C428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9AF9-808A-D94E-889D-F55DF5129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6ABB-BFAE-AB4E-A7F6-A04E845F9EE7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E2D0-107E-7B4D-B956-52A861317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045C-3344-9C4B-A6F1-B4CF939E72C8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4E6F-6E80-034F-940B-335727B0C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E50E-DF0F-004A-B3FA-834541F5467D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CE79-8775-7841-A085-2D0945015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7238-09C8-7E42-87E6-3C4C6B09EC13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0D77-3830-7D48-A5F3-4F371E5FD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313E-F203-B040-B1B7-75A65E026E6D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6489-AC82-0D4F-AFBD-E69B3D27B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CAF3-96C7-0B47-8C38-BE656DF89B59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E57B-2540-0143-87C7-F22F313D4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50A81AA-61A7-724F-A18E-388F1F48A465}" type="datetime1">
              <a:rPr lang="en-US"/>
              <a:pPr>
                <a:defRPr/>
              </a:pPr>
              <a:t>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C56BBE1-92FC-7F4B-AB2E-89F73600D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228600" y="115888"/>
            <a:ext cx="8486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  <a:cs typeface="Calibri" charset="0"/>
              </a:rPr>
              <a:t>OCG103g - Impact of Global Change on NE’s Coastal Environment 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4352" r="5824" b="9258"/>
          <a:stretch>
            <a:fillRect/>
          </a:stretch>
        </p:blipFill>
        <p:spPr bwMode="auto">
          <a:xfrm>
            <a:off x="482600" y="1910883"/>
            <a:ext cx="8024248" cy="47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5294" y="1060823"/>
            <a:ext cx="3963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Weather </a:t>
            </a:r>
            <a:r>
              <a:rPr lang="en-US" sz="3200" b="1" dirty="0" err="1"/>
              <a:t>vs</a:t>
            </a:r>
            <a:r>
              <a:rPr lang="en-US" sz="3200" b="1" dirty="0"/>
              <a:t> Climate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269316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Other Factors</a:t>
            </a:r>
          </a:p>
        </p:txBody>
      </p:sp>
      <p:pic>
        <p:nvPicPr>
          <p:cNvPr id="5" name="Picture 4" descr="Screen Shot 2016-02-16 at 6.11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" y="657412"/>
            <a:ext cx="7443468" cy="62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841067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Other Factors – Orographic (Mountain) Effect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460975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Other Factors – Latitude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290"/>
            <a:ext cx="8187765" cy="61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1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604604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Other Factors – Ocean Currents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7" y="687294"/>
            <a:ext cx="4128108" cy="6170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1882" y="732116"/>
            <a:ext cx="40872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Impact of Ocean Currents</a:t>
            </a:r>
          </a:p>
          <a:p>
            <a:endParaRPr lang="en-US" sz="2200" dirty="0"/>
          </a:p>
          <a:p>
            <a:r>
              <a:rPr lang="en-US" sz="2200" dirty="0"/>
              <a:t>Do you think England would be</a:t>
            </a:r>
          </a:p>
          <a:p>
            <a:endParaRPr lang="en-US" sz="2200" dirty="0"/>
          </a:p>
          <a:p>
            <a:r>
              <a:rPr lang="en-US" sz="2200" dirty="0"/>
              <a:t>1) warmer</a:t>
            </a:r>
          </a:p>
          <a:p>
            <a:r>
              <a:rPr lang="en-US" sz="2200" dirty="0"/>
              <a:t>2) colder</a:t>
            </a:r>
          </a:p>
          <a:p>
            <a:r>
              <a:rPr lang="en-US" sz="2200" dirty="0"/>
              <a:t>3) about the same </a:t>
            </a:r>
          </a:p>
          <a:p>
            <a:endParaRPr lang="en-US" sz="2200" dirty="0"/>
          </a:p>
          <a:p>
            <a:r>
              <a:rPr lang="en-US" sz="2200" dirty="0"/>
              <a:t>without ocean currents?</a:t>
            </a:r>
          </a:p>
        </p:txBody>
      </p:sp>
    </p:spTree>
    <p:extLst>
      <p:ext uri="{BB962C8B-B14F-4D97-AF65-F5344CB8AC3E}">
        <p14:creationId xmlns:p14="http://schemas.microsoft.com/office/powerpoint/2010/main" val="74848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49974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Other Factors - Vegetation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444" t="21161" b="26405"/>
          <a:stretch/>
        </p:blipFill>
        <p:spPr>
          <a:xfrm>
            <a:off x="119530" y="3420036"/>
            <a:ext cx="3429000" cy="3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835" r="9650" b="25447"/>
          <a:stretch/>
        </p:blipFill>
        <p:spPr>
          <a:xfrm>
            <a:off x="3451412" y="1446306"/>
            <a:ext cx="5692588" cy="5112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706" y="1807882"/>
            <a:ext cx="1415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~25, </a:t>
            </a:r>
            <a:r>
              <a:rPr lang="en-US" sz="2200" dirty="0" err="1"/>
              <a:t>kybp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28989" y="929341"/>
            <a:ext cx="3002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Today, if no agriculture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2779059" y="3810001"/>
            <a:ext cx="268941" cy="268941"/>
          </a:xfrm>
          <a:prstGeom prst="star5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727576" y="4799107"/>
            <a:ext cx="268941" cy="268941"/>
          </a:xfrm>
          <a:prstGeom prst="star5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3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193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Summary</a:t>
            </a:r>
          </a:p>
        </p:txBody>
      </p: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307975" y="971270"/>
            <a:ext cx="4667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 dirty="0"/>
              <a:t>Weather </a:t>
            </a:r>
            <a:r>
              <a:rPr lang="en-US" sz="2200" u="sng" dirty="0" err="1"/>
              <a:t>vs</a:t>
            </a:r>
            <a:r>
              <a:rPr lang="en-US" sz="2200" u="sng" dirty="0"/>
              <a:t> Climate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	- Weather is short term conditions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- Climate is longer term (~30 years)</a:t>
            </a: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307975" y="4763807"/>
            <a:ext cx="60166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 dirty="0"/>
              <a:t>Factors Controlling Climate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	- Latitude			- Elevation/Topography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	- Vegetation		- Nearby Water/Currents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	- Prevailing Winds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307975" y="2325936"/>
            <a:ext cx="51768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/>
              <a:t>Indicators of Climate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Primarily Temperature &amp; Precipitation</a:t>
            </a:r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307975" y="3409140"/>
            <a:ext cx="6826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/>
              <a:t>U.S. Climate Zones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Eastern Half =&gt; temperature gradient from N to 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Western Half =&gt; amount of precipitation &amp; elevation</a:t>
            </a: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5675313" y="923925"/>
            <a:ext cx="32289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For more information</a:t>
            </a:r>
          </a:p>
          <a:p>
            <a:r>
              <a:rPr lang="en-US"/>
              <a:t>Weather and Climate Basics</a:t>
            </a:r>
          </a:p>
          <a:p>
            <a:r>
              <a:rPr lang="en-US"/>
              <a:t>http://www.eo.ucar.edu/basics/</a:t>
            </a:r>
          </a:p>
        </p:txBody>
      </p:sp>
      <p:sp>
        <p:nvSpPr>
          <p:cNvPr id="266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448C41-4D03-E64A-8E9F-8FE5FAC53A9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46063" y="752475"/>
            <a:ext cx="269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Weather vs Climate</a:t>
            </a:r>
          </a:p>
        </p:txBody>
      </p:sp>
      <p:sp>
        <p:nvSpPr>
          <p:cNvPr id="2150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CD6919-07EE-F74E-8319-A5C05DA4AD4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46075" y="1816100"/>
            <a:ext cx="63230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Weather</a:t>
            </a:r>
            <a:endParaRPr lang="en-US"/>
          </a:p>
          <a:p>
            <a:pPr eaLnBrk="1" hangingPunct="1">
              <a:lnSpc>
                <a:spcPct val="80000"/>
              </a:lnSpc>
            </a:pPr>
            <a:r>
              <a:rPr lang="en-US"/>
              <a:t>  - day-to-day state of the atmosphere in a region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  	(e.g., sunny, cloudy, rain, snow,  hot, cold)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 - short-term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0038" y="3644900"/>
            <a:ext cx="74358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Climate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  - average weather pattern(s) in a region</a:t>
            </a:r>
          </a:p>
          <a:p>
            <a:pPr>
              <a:lnSpc>
                <a:spcPct val="80000"/>
              </a:lnSpc>
            </a:pPr>
            <a:r>
              <a:rPr lang="en-US" sz="2400"/>
              <a:t>	(e.g., tropical, temperate, polar,  dry, wet)</a:t>
            </a:r>
          </a:p>
          <a:p>
            <a:pPr>
              <a:lnSpc>
                <a:spcPct val="80000"/>
              </a:lnSpc>
            </a:pPr>
            <a:r>
              <a:rPr lang="en-US" sz="2400"/>
              <a:t>  - longer-term (~30 years of observations) </a:t>
            </a: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0" y="36513"/>
            <a:ext cx="338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36513"/>
            <a:ext cx="630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Local Examples</a:t>
            </a:r>
          </a:p>
        </p:txBody>
      </p:sp>
      <p:sp>
        <p:nvSpPr>
          <p:cNvPr id="2253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B44A2A-0D53-804E-AFF7-0619C10454C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Picture 1" descr="Screen Shot 2018-02-12 at 12.1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" y="1210234"/>
            <a:ext cx="4273176" cy="5647765"/>
          </a:xfrm>
          <a:prstGeom prst="rect">
            <a:avLst/>
          </a:prstGeom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2765092" y="709800"/>
            <a:ext cx="28132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/>
              <a:t>Weather or Climate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36513"/>
            <a:ext cx="630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Local Examples</a:t>
            </a:r>
          </a:p>
        </p:txBody>
      </p:sp>
      <p:sp>
        <p:nvSpPr>
          <p:cNvPr id="2253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B44A2A-0D53-804E-AFF7-0619C10454C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" name="Picture 1" descr="Screen Shot 2018-02-12 at 12.1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" y="1210234"/>
            <a:ext cx="4273176" cy="5647765"/>
          </a:xfrm>
          <a:prstGeom prst="rect">
            <a:avLst/>
          </a:prstGeom>
        </p:spPr>
      </p:pic>
      <p:pic>
        <p:nvPicPr>
          <p:cNvPr id="5" name="Picture 4" descr="Screen Shot 2018-02-12 at 4.22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42" y="1195294"/>
            <a:ext cx="4611258" cy="56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0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36513"/>
            <a:ext cx="630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Local Examples</a:t>
            </a:r>
          </a:p>
        </p:txBody>
      </p:sp>
      <p:sp>
        <p:nvSpPr>
          <p:cNvPr id="2253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B44A2A-0D53-804E-AFF7-0619C10454C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486275" y="915988"/>
            <a:ext cx="4449763" cy="5494337"/>
            <a:chOff x="4486219" y="915321"/>
            <a:chExt cx="4450417" cy="5494669"/>
          </a:xfrm>
        </p:grpSpPr>
        <p:sp>
          <p:nvSpPr>
            <p:cNvPr id="22538" name="TextBox 9"/>
            <p:cNvSpPr txBox="1">
              <a:spLocks noChangeArrowheads="1"/>
            </p:cNvSpPr>
            <p:nvPr/>
          </p:nvSpPr>
          <p:spPr bwMode="auto">
            <a:xfrm>
              <a:off x="5720582" y="915321"/>
              <a:ext cx="216327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dirty="0"/>
                <a:t>Local RI Climate</a:t>
              </a:r>
            </a:p>
          </p:txBody>
        </p:sp>
        <p:pic>
          <p:nvPicPr>
            <p:cNvPr id="22539" name="Picture 3" descr="Screen Shot 2012-09-30 at 2.07.4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64"/>
            <a:stretch>
              <a:fillRect/>
            </a:stretch>
          </p:blipFill>
          <p:spPr bwMode="auto">
            <a:xfrm>
              <a:off x="4793494" y="4231681"/>
              <a:ext cx="4112414" cy="132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6" descr="Screen Shot 2012-09-30 at 2.07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08" b="23578"/>
            <a:stretch>
              <a:fillRect/>
            </a:stretch>
          </p:blipFill>
          <p:spPr bwMode="auto">
            <a:xfrm>
              <a:off x="4854949" y="1659131"/>
              <a:ext cx="4081687" cy="255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Box 11"/>
            <p:cNvSpPr txBox="1">
              <a:spLocks noChangeArrowheads="1"/>
            </p:cNvSpPr>
            <p:nvPr/>
          </p:nvSpPr>
          <p:spPr bwMode="auto">
            <a:xfrm>
              <a:off x="4486219" y="5591887"/>
              <a:ext cx="775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Winds</a:t>
              </a:r>
            </a:p>
          </p:txBody>
        </p:sp>
        <p:sp>
          <p:nvSpPr>
            <p:cNvPr id="22542" name="TextBox 12"/>
            <p:cNvSpPr txBox="1">
              <a:spLocks noChangeArrowheads="1"/>
            </p:cNvSpPr>
            <p:nvPr/>
          </p:nvSpPr>
          <p:spPr bwMode="auto">
            <a:xfrm>
              <a:off x="5550203" y="5580422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NW</a:t>
              </a:r>
            </a:p>
          </p:txBody>
        </p:sp>
        <p:sp>
          <p:nvSpPr>
            <p:cNvPr id="22543" name="TextBox 13"/>
            <p:cNvSpPr txBox="1">
              <a:spLocks noChangeArrowheads="1"/>
            </p:cNvSpPr>
            <p:nvPr/>
          </p:nvSpPr>
          <p:spPr bwMode="auto">
            <a:xfrm>
              <a:off x="6829279" y="5599682"/>
              <a:ext cx="4960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SW</a:t>
              </a:r>
            </a:p>
          </p:txBody>
        </p:sp>
        <p:sp>
          <p:nvSpPr>
            <p:cNvPr id="22544" name="TextBox 14"/>
            <p:cNvSpPr txBox="1">
              <a:spLocks noChangeArrowheads="1"/>
            </p:cNvSpPr>
            <p:nvPr/>
          </p:nvSpPr>
          <p:spPr bwMode="auto">
            <a:xfrm>
              <a:off x="8263230" y="5630406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NW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1183054">
              <a:off x="5459500" y="6032142"/>
              <a:ext cx="819270" cy="29688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183054">
              <a:off x="8007812" y="6113110"/>
              <a:ext cx="819270" cy="29688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20418995">
              <a:off x="6716985" y="6081358"/>
              <a:ext cx="819270" cy="29688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" name="Picture 2" descr="Screen Shot 2018-02-12 at 7.55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" y="851647"/>
            <a:ext cx="4103649" cy="60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4" name="TextBox 9"/>
          <p:cNvSpPr txBox="1">
            <a:spLocks noChangeArrowheads="1"/>
          </p:cNvSpPr>
          <p:nvPr/>
        </p:nvSpPr>
        <p:spPr bwMode="auto">
          <a:xfrm>
            <a:off x="0" y="36513"/>
            <a:ext cx="688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U.S. Climate Zones</a:t>
            </a: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1909763" y="698500"/>
            <a:ext cx="4700587" cy="3248025"/>
            <a:chOff x="1910138" y="604252"/>
            <a:chExt cx="4700081" cy="3247878"/>
          </a:xfrm>
        </p:grpSpPr>
        <p:pic>
          <p:nvPicPr>
            <p:cNvPr id="2355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9"/>
            <a:stretch>
              <a:fillRect/>
            </a:stretch>
          </p:blipFill>
          <p:spPr bwMode="auto">
            <a:xfrm>
              <a:off x="2083292" y="604252"/>
              <a:ext cx="4526927" cy="32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910138" y="2864750"/>
              <a:ext cx="1438120" cy="98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43494" y="3417175"/>
              <a:ext cx="2334961" cy="339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525463" y="3919538"/>
            <a:ext cx="193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Think-Pair-Share</a:t>
            </a: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952500" y="4318000"/>
            <a:ext cx="469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sz="1800"/>
              <a:t>What patterns do you notice?</a:t>
            </a:r>
          </a:p>
          <a:p>
            <a:pPr eaLnBrk="1" hangingPunct="1">
              <a:buFontTx/>
              <a:buAutoNum type="arabicParenR"/>
            </a:pPr>
            <a:endParaRPr lang="en-US" sz="1800"/>
          </a:p>
          <a:p>
            <a:pPr eaLnBrk="1" hangingPunct="1">
              <a:buFontTx/>
              <a:buAutoNum type="arabicParenR"/>
            </a:pPr>
            <a:r>
              <a:rPr lang="en-US" sz="1800"/>
              <a:t>What are the cause(s) of these patterns?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933825"/>
            <a:ext cx="44069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25060F-A885-5542-B203-3A224F5FE20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0" y="36513"/>
            <a:ext cx="688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U.S. Climate Zones</a:t>
            </a:r>
          </a:p>
        </p:txBody>
      </p:sp>
      <p:grpSp>
        <p:nvGrpSpPr>
          <p:cNvPr id="24581" name="Group 22"/>
          <p:cNvGrpSpPr>
            <a:grpSpLocks/>
          </p:cNvGrpSpPr>
          <p:nvPr/>
        </p:nvGrpSpPr>
        <p:grpSpPr bwMode="auto">
          <a:xfrm>
            <a:off x="1909763" y="698500"/>
            <a:ext cx="4700587" cy="3248025"/>
            <a:chOff x="1910138" y="604252"/>
            <a:chExt cx="4700081" cy="3247878"/>
          </a:xfrm>
        </p:grpSpPr>
        <p:pic>
          <p:nvPicPr>
            <p:cNvPr id="2459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9"/>
            <a:stretch>
              <a:fillRect/>
            </a:stretch>
          </p:blipFill>
          <p:spPr bwMode="auto">
            <a:xfrm>
              <a:off x="2083292" y="604252"/>
              <a:ext cx="4526927" cy="32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910138" y="2864750"/>
              <a:ext cx="1438120" cy="98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43494" y="3417175"/>
              <a:ext cx="2334961" cy="339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0" y="3648075"/>
            <a:ext cx="4494213" cy="3375025"/>
            <a:chOff x="0" y="3648665"/>
            <a:chExt cx="4493645" cy="3373748"/>
          </a:xfrm>
        </p:grpSpPr>
        <p:pic>
          <p:nvPicPr>
            <p:cNvPr id="2459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665"/>
              <a:ext cx="4493645" cy="33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TextBox 25"/>
            <p:cNvSpPr txBox="1">
              <a:spLocks noChangeArrowheads="1"/>
            </p:cNvSpPr>
            <p:nvPr/>
          </p:nvSpPr>
          <p:spPr bwMode="auto">
            <a:xfrm>
              <a:off x="1196459" y="3684195"/>
              <a:ext cx="2319791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200" b="1">
                <a:latin typeface="Helvetica" charset="0"/>
                <a:cs typeface="Helvetica" charset="0"/>
              </a:endParaRPr>
            </a:p>
            <a:p>
              <a:pPr eaLnBrk="1" hangingPunct="1"/>
              <a:r>
                <a:rPr lang="en-US" sz="1200" b="1">
                  <a:latin typeface="Helvetica" charset="0"/>
                  <a:cs typeface="Helvetica" charset="0"/>
                </a:rPr>
                <a:t>Annual Average Precipitation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8185150" y="3789363"/>
            <a:ext cx="958850" cy="2944812"/>
            <a:chOff x="8184933" y="3789561"/>
            <a:chExt cx="959067" cy="2943828"/>
          </a:xfrm>
        </p:grpSpPr>
        <p:sp>
          <p:nvSpPr>
            <p:cNvPr id="24591" name="TextBox 29"/>
            <p:cNvSpPr txBox="1">
              <a:spLocks noChangeArrowheads="1"/>
            </p:cNvSpPr>
            <p:nvPr/>
          </p:nvSpPr>
          <p:spPr bwMode="auto">
            <a:xfrm>
              <a:off x="8184933" y="6271724"/>
              <a:ext cx="959067" cy="461665"/>
            </a:xfrm>
            <a:prstGeom prst="rect">
              <a:avLst/>
            </a:prstGeom>
            <a:solidFill>
              <a:schemeClr val="bg1">
                <a:alpha val="8117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Warm</a:t>
              </a:r>
            </a:p>
          </p:txBody>
        </p:sp>
        <p:sp>
          <p:nvSpPr>
            <p:cNvPr id="24592" name="TextBox 30"/>
            <p:cNvSpPr txBox="1">
              <a:spLocks noChangeArrowheads="1"/>
            </p:cNvSpPr>
            <p:nvPr/>
          </p:nvSpPr>
          <p:spPr bwMode="auto">
            <a:xfrm>
              <a:off x="8399986" y="3789561"/>
              <a:ext cx="744014" cy="461665"/>
            </a:xfrm>
            <a:prstGeom prst="rect">
              <a:avLst/>
            </a:prstGeom>
            <a:solidFill>
              <a:schemeClr val="bg1">
                <a:alpha val="8117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Cool</a:t>
              </a:r>
            </a:p>
          </p:txBody>
        </p:sp>
        <p:sp>
          <p:nvSpPr>
            <p:cNvPr id="34" name="Up Arrow 33"/>
            <p:cNvSpPr/>
            <p:nvPr/>
          </p:nvSpPr>
          <p:spPr>
            <a:xfrm>
              <a:off x="8564432" y="4565589"/>
              <a:ext cx="503351" cy="1815493"/>
            </a:xfrm>
            <a:prstGeom prst="upArrow">
              <a:avLst>
                <a:gd name="adj1" fmla="val 50000"/>
                <a:gd name="adj2" fmla="val 94449"/>
              </a:avLst>
            </a:prstGeom>
            <a:gradFill>
              <a:gsLst>
                <a:gs pos="0">
                  <a:srgbClr val="FB7778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7413"/>
            <a:ext cx="3402013" cy="3290887"/>
            <a:chOff x="0" y="3427239"/>
            <a:chExt cx="3401496" cy="3290374"/>
          </a:xfrm>
        </p:grpSpPr>
        <p:sp>
          <p:nvSpPr>
            <p:cNvPr id="24586" name="TextBox 26"/>
            <p:cNvSpPr txBox="1">
              <a:spLocks noChangeArrowheads="1"/>
            </p:cNvSpPr>
            <p:nvPr/>
          </p:nvSpPr>
          <p:spPr bwMode="auto">
            <a:xfrm>
              <a:off x="2686787" y="5111682"/>
              <a:ext cx="714709" cy="461665"/>
            </a:xfrm>
            <a:prstGeom prst="rect">
              <a:avLst/>
            </a:prstGeom>
            <a:solidFill>
              <a:schemeClr val="bg1">
                <a:alpha val="8117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Wet</a:t>
              </a:r>
            </a:p>
          </p:txBody>
        </p:sp>
        <p:sp>
          <p:nvSpPr>
            <p:cNvPr id="24587" name="TextBox 27"/>
            <p:cNvSpPr txBox="1">
              <a:spLocks noChangeArrowheads="1"/>
            </p:cNvSpPr>
            <p:nvPr/>
          </p:nvSpPr>
          <p:spPr bwMode="auto">
            <a:xfrm>
              <a:off x="1054992" y="5001676"/>
              <a:ext cx="620683" cy="461665"/>
            </a:xfrm>
            <a:prstGeom prst="rect">
              <a:avLst/>
            </a:prstGeom>
            <a:solidFill>
              <a:schemeClr val="bg1">
                <a:alpha val="8117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Dry</a:t>
              </a:r>
            </a:p>
          </p:txBody>
        </p:sp>
        <p:sp>
          <p:nvSpPr>
            <p:cNvPr id="24588" name="TextBox 28"/>
            <p:cNvSpPr txBox="1">
              <a:spLocks noChangeArrowheads="1"/>
            </p:cNvSpPr>
            <p:nvPr/>
          </p:nvSpPr>
          <p:spPr bwMode="auto">
            <a:xfrm>
              <a:off x="0" y="3427239"/>
              <a:ext cx="761747" cy="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/>
                <a:t>Very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/>
                <a:t>Wet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2141213" y="4114519"/>
              <a:ext cx="0" cy="260309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5870" y="3857384"/>
              <a:ext cx="698394" cy="1138061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57263"/>
            <a:ext cx="5956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312308-73FC-7945-89D6-5D0FC510A1B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0" y="36513"/>
            <a:ext cx="688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U.S. Climate Zones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313488" y="1433513"/>
            <a:ext cx="2917825" cy="4078287"/>
            <a:chOff x="6313123" y="1433351"/>
            <a:chExt cx="2918338" cy="4079150"/>
          </a:xfrm>
        </p:grpSpPr>
        <p:sp>
          <p:nvSpPr>
            <p:cNvPr id="27664" name="TextBox 7"/>
            <p:cNvSpPr txBox="1">
              <a:spLocks noChangeArrowheads="1"/>
            </p:cNvSpPr>
            <p:nvPr/>
          </p:nvSpPr>
          <p:spPr bwMode="auto">
            <a:xfrm>
              <a:off x="6360132" y="5143169"/>
              <a:ext cx="2517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Tropical Wet/Dry Season</a:t>
              </a:r>
            </a:p>
          </p:txBody>
        </p:sp>
        <p:sp>
          <p:nvSpPr>
            <p:cNvPr id="27665" name="TextBox 8"/>
            <p:cNvSpPr txBox="1">
              <a:spLocks noChangeArrowheads="1"/>
            </p:cNvSpPr>
            <p:nvPr/>
          </p:nvSpPr>
          <p:spPr bwMode="auto">
            <a:xfrm>
              <a:off x="6313123" y="3952048"/>
              <a:ext cx="1924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Humid Subtropical</a:t>
              </a:r>
            </a:p>
          </p:txBody>
        </p:sp>
        <p:sp>
          <p:nvSpPr>
            <p:cNvPr id="27666" name="TextBox 9"/>
            <p:cNvSpPr txBox="1">
              <a:spLocks noChangeArrowheads="1"/>
            </p:cNvSpPr>
            <p:nvPr/>
          </p:nvSpPr>
          <p:spPr bwMode="auto">
            <a:xfrm>
              <a:off x="6545284" y="2713339"/>
              <a:ext cx="2686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Humid Continental (warm)</a:t>
              </a:r>
            </a:p>
          </p:txBody>
        </p:sp>
        <p:sp>
          <p:nvSpPr>
            <p:cNvPr id="27667" name="TextBox 10"/>
            <p:cNvSpPr txBox="1">
              <a:spLocks noChangeArrowheads="1"/>
            </p:cNvSpPr>
            <p:nvPr/>
          </p:nvSpPr>
          <p:spPr bwMode="auto">
            <a:xfrm>
              <a:off x="6604235" y="1433351"/>
              <a:ext cx="25397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Humid Continental (cool)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43025" y="4502150"/>
            <a:ext cx="1868488" cy="12922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57388" y="5116513"/>
            <a:ext cx="1868487" cy="7302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51288" y="5327650"/>
            <a:ext cx="2020887" cy="5921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-73025" y="1395413"/>
            <a:ext cx="3657600" cy="3497262"/>
            <a:chOff x="-73467" y="1396003"/>
            <a:chExt cx="3657288" cy="3497218"/>
          </a:xfrm>
        </p:grpSpPr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325793" y="4146432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Mid-latitude Desert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104952" y="3180366"/>
              <a:ext cx="160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Mediterranean</a:t>
              </a:r>
            </a:p>
          </p:txBody>
        </p:sp>
        <p:sp>
          <p:nvSpPr>
            <p:cNvPr id="27661" name="TextBox 14"/>
            <p:cNvSpPr txBox="1">
              <a:spLocks noChangeArrowheads="1"/>
            </p:cNvSpPr>
            <p:nvPr/>
          </p:nvSpPr>
          <p:spPr bwMode="auto">
            <a:xfrm>
              <a:off x="-73467" y="1558897"/>
              <a:ext cx="1980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Marine West Coast</a:t>
              </a:r>
            </a:p>
          </p:txBody>
        </p:sp>
        <p:sp>
          <p:nvSpPr>
            <p:cNvPr id="27662" name="TextBox 15"/>
            <p:cNvSpPr txBox="1">
              <a:spLocks noChangeArrowheads="1"/>
            </p:cNvSpPr>
            <p:nvPr/>
          </p:nvSpPr>
          <p:spPr bwMode="auto">
            <a:xfrm>
              <a:off x="2802237" y="1396003"/>
              <a:ext cx="781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Alpine</a:t>
              </a:r>
            </a:p>
          </p:txBody>
        </p:sp>
        <p:sp>
          <p:nvSpPr>
            <p:cNvPr id="27663" name="TextBox 13"/>
            <p:cNvSpPr txBox="1">
              <a:spLocks noChangeArrowheads="1"/>
            </p:cNvSpPr>
            <p:nvPr/>
          </p:nvSpPr>
          <p:spPr bwMode="auto">
            <a:xfrm>
              <a:off x="1584786" y="4523889"/>
              <a:ext cx="17867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Semi-arid Steppe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6616B6-87F7-744C-8D2D-9BE7DBCCE1A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0" y="36513"/>
            <a:ext cx="7999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Climate Comparisons</a:t>
            </a:r>
          </a:p>
        </p:txBody>
      </p:sp>
      <p:pic>
        <p:nvPicPr>
          <p:cNvPr id="25604" name="Picture 2" descr="Screen Shot 2013-09-23 at 9.2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206500"/>
            <a:ext cx="285115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Screen Shot 2013-09-23 at 9.22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2213"/>
            <a:ext cx="2873375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Screen Shot 2013-09-23 at 9.24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189038"/>
            <a:ext cx="286385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Screen Shot 2013-09-23 at 9.26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1189038"/>
            <a:ext cx="2874963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363538" y="1360488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San Francisco, CA</a:t>
            </a:r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3517900" y="1431925"/>
            <a:ext cx="206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Ft. Lauderdale, FL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6592888" y="1404938"/>
            <a:ext cx="1443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Kingston, RI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9867900" y="1412875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Denver, CO</a:t>
            </a:r>
          </a:p>
        </p:txBody>
      </p:sp>
      <p:pic>
        <p:nvPicPr>
          <p:cNvPr id="25612" name="Picture 2" descr="Screen Shot 2013-09-23 at 12.10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3088" y="1181100"/>
            <a:ext cx="28575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388</Words>
  <Application>Microsoft Macintosh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Mederer</dc:creator>
  <cp:lastModifiedBy>Robert Pockalny</cp:lastModifiedBy>
  <cp:revision>122</cp:revision>
  <cp:lastPrinted>2013-09-12T18:13:14Z</cp:lastPrinted>
  <dcterms:created xsi:type="dcterms:W3CDTF">2010-09-09T18:35:39Z</dcterms:created>
  <dcterms:modified xsi:type="dcterms:W3CDTF">2020-01-10T14:14:52Z</dcterms:modified>
</cp:coreProperties>
</file>