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96" r:id="rId3"/>
    <p:sldId id="307" r:id="rId4"/>
    <p:sldId id="335" r:id="rId5"/>
    <p:sldId id="398" r:id="rId6"/>
    <p:sldId id="399" r:id="rId7"/>
    <p:sldId id="400" r:id="rId8"/>
    <p:sldId id="401" r:id="rId9"/>
    <p:sldId id="308" r:id="rId10"/>
    <p:sldId id="328" r:id="rId11"/>
    <p:sldId id="311" r:id="rId12"/>
    <p:sldId id="402" r:id="rId13"/>
    <p:sldId id="403" r:id="rId14"/>
    <p:sldId id="404" r:id="rId15"/>
    <p:sldId id="405" r:id="rId16"/>
    <p:sldId id="312" r:id="rId17"/>
    <p:sldId id="406" r:id="rId18"/>
    <p:sldId id="314" r:id="rId19"/>
    <p:sldId id="315" r:id="rId20"/>
    <p:sldId id="407" r:id="rId21"/>
    <p:sldId id="317" r:id="rId22"/>
    <p:sldId id="318" r:id="rId23"/>
    <p:sldId id="325" r:id="rId24"/>
    <p:sldId id="331" r:id="rId25"/>
    <p:sldId id="332" r:id="rId26"/>
    <p:sldId id="33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1" autoAdjust="0"/>
    <p:restoredTop sz="99881" autoAdjust="0"/>
  </p:normalViewPr>
  <p:slideViewPr>
    <p:cSldViewPr snapToGrid="0">
      <p:cViewPr varScale="1">
        <p:scale>
          <a:sx n="120" d="100"/>
          <a:sy n="120" d="100"/>
        </p:scale>
        <p:origin x="10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472DA-88C6-A342-8657-5DBCB3EF71B7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405E9-BB58-654D-B4FA-2946937C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10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18D6D-B5E4-B344-A77C-091FE3F22E95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0FF3E-5557-9541-9F87-42BC12B1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82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C385D-CE82-5A4A-8E8F-ED18A6D85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8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CF124-BB0E-954B-8CB7-4118EB762CC0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4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6FED-62D2-7143-8C5A-D984A44E8998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41EF8-F21E-0B44-957E-A08C5B000179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8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6AE3-3DA1-1948-8826-66588EB451E6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F1B5-8121-FD43-A4F0-148B63874E5D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2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4D210-0C85-7140-90CD-2996F3D6559C}" type="datetime1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1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8E22-3CAD-4F45-9A4C-E8484F4C3641}" type="datetime1">
              <a:rPr lang="en-US" smtClean="0"/>
              <a:t>2/17/20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7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37DB-68A2-3B42-80A9-04AFA7CAF907}" type="datetime1">
              <a:rPr lang="en-US" smtClean="0"/>
              <a:t>2/17/20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0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5166-8417-DB4C-9E1C-02517C041799}" type="datetime1">
              <a:rPr lang="en-US" smtClean="0"/>
              <a:t>2/17/20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FD72-9107-3E4B-89AD-3B3734DB6784}" type="datetime1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DA1C-C2BF-4640-918C-54D797818CC0}" type="datetime1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2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9E929-C50E-C745-A460-75A44EADB0BF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33F0F-9648-6049-ABE9-8E321B4BA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03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6199" y="0"/>
            <a:ext cx="395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Earth’s Climate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6" y="973342"/>
            <a:ext cx="158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Complexity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276" y="2295190"/>
            <a:ext cx="2307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Recent Changes?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rgbClr val="000000"/>
                </a:solidFill>
              </a:r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276" y="1624630"/>
            <a:ext cx="4541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Causes of Climate Change (Factors)</a:t>
            </a:r>
          </a:p>
        </p:txBody>
      </p:sp>
      <p:pic>
        <p:nvPicPr>
          <p:cNvPr id="1026" name="Picture 2" descr="Image result for climate cartoon">
            <a:extLst>
              <a:ext uri="{FF2B5EF4-FFF2-40B4-BE49-F238E27FC236}">
                <a16:creationId xmlns:a16="http://schemas.microsoft.com/office/drawing/2014/main" id="{9D446AA0-7314-7543-9D30-A9C6AE43E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8" y="995746"/>
            <a:ext cx="4455042" cy="5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31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1386" y="514791"/>
            <a:ext cx="319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Heavenly Bodies Demonstration</a:t>
            </a:r>
          </a:p>
        </p:txBody>
      </p:sp>
    </p:spTree>
    <p:extLst>
      <p:ext uri="{BB962C8B-B14F-4D97-AF65-F5344CB8AC3E}">
        <p14:creationId xmlns:p14="http://schemas.microsoft.com/office/powerpoint/2010/main" val="216082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363" y="2640091"/>
            <a:ext cx="5876635" cy="42179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1464" y="820247"/>
            <a:ext cx="1998113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Orbital Patterns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488" y="1151775"/>
            <a:ext cx="6901499" cy="118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Eccentricity – 	elliptical orbit 	(100,000 &amp; 400,000 years)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Obliquity – 		variable tilt 		(~40,000 years)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Precessions – 	wobbly top		(~20,000 years)</a:t>
            </a:r>
          </a:p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Earth’s Orbit</a:t>
            </a:r>
          </a:p>
        </p:txBody>
      </p:sp>
    </p:spTree>
    <p:extLst>
      <p:ext uri="{BB962C8B-B14F-4D97-AF65-F5344CB8AC3E}">
        <p14:creationId xmlns:p14="http://schemas.microsoft.com/office/powerpoint/2010/main" val="312296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12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1464" y="820247"/>
            <a:ext cx="6889771" cy="369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Eccentricity – 	elliptical orbit 	(100,000 &amp; 400,000 years)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Earth’s Orbit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B8982D1-3DD0-E943-9A8E-E0069B49E9EE}"/>
              </a:ext>
            </a:extLst>
          </p:cNvPr>
          <p:cNvSpPr/>
          <p:nvPr/>
        </p:nvSpPr>
        <p:spPr>
          <a:xfrm>
            <a:off x="776590" y="2548647"/>
            <a:ext cx="2733472" cy="2733472"/>
          </a:xfrm>
          <a:prstGeom prst="ellipse">
            <a:avLst/>
          </a:prstGeom>
          <a:noFill/>
          <a:ln w="3810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74C868-9914-AB48-BA97-96D09EC995EA}"/>
              </a:ext>
            </a:extLst>
          </p:cNvPr>
          <p:cNvSpPr/>
          <p:nvPr/>
        </p:nvSpPr>
        <p:spPr>
          <a:xfrm>
            <a:off x="1976335" y="3748392"/>
            <a:ext cx="333983" cy="33398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B33ACE-AD2B-7A4E-B80B-9081888031A8}"/>
              </a:ext>
            </a:extLst>
          </p:cNvPr>
          <p:cNvSpPr/>
          <p:nvPr/>
        </p:nvSpPr>
        <p:spPr>
          <a:xfrm>
            <a:off x="259403" y="2756171"/>
            <a:ext cx="3767846" cy="2318425"/>
          </a:xfrm>
          <a:prstGeom prst="ellipse">
            <a:avLst/>
          </a:prstGeom>
          <a:noFill/>
          <a:ln w="3810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D27F0C-36FA-8446-92B7-57857A7C148D}"/>
              </a:ext>
            </a:extLst>
          </p:cNvPr>
          <p:cNvSpPr/>
          <p:nvPr/>
        </p:nvSpPr>
        <p:spPr>
          <a:xfrm>
            <a:off x="3904038" y="3816487"/>
            <a:ext cx="210766" cy="21076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7CF0818-DF14-F044-BEA3-ACFF83E7BA3D}"/>
              </a:ext>
            </a:extLst>
          </p:cNvPr>
          <p:cNvSpPr/>
          <p:nvPr/>
        </p:nvSpPr>
        <p:spPr>
          <a:xfrm>
            <a:off x="5384258" y="2516221"/>
            <a:ext cx="2733472" cy="2733472"/>
          </a:xfrm>
          <a:prstGeom prst="ellipse">
            <a:avLst/>
          </a:prstGeom>
          <a:noFill/>
          <a:ln w="3810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317EFB-8A87-1145-B7DB-8D3FD94678E9}"/>
              </a:ext>
            </a:extLst>
          </p:cNvPr>
          <p:cNvSpPr/>
          <p:nvPr/>
        </p:nvSpPr>
        <p:spPr>
          <a:xfrm>
            <a:off x="6584003" y="3715966"/>
            <a:ext cx="333983" cy="33398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F09165C-BA7C-2546-8289-21F6501E7876}"/>
              </a:ext>
            </a:extLst>
          </p:cNvPr>
          <p:cNvSpPr/>
          <p:nvPr/>
        </p:nvSpPr>
        <p:spPr>
          <a:xfrm>
            <a:off x="4487690" y="2723745"/>
            <a:ext cx="3767846" cy="2318425"/>
          </a:xfrm>
          <a:prstGeom prst="ellipse">
            <a:avLst/>
          </a:prstGeom>
          <a:noFill/>
          <a:ln w="3810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61F0ED-07E1-EE43-A28D-CC6146B6DA11}"/>
              </a:ext>
            </a:extLst>
          </p:cNvPr>
          <p:cNvSpPr/>
          <p:nvPr/>
        </p:nvSpPr>
        <p:spPr>
          <a:xfrm>
            <a:off x="8132325" y="3784061"/>
            <a:ext cx="210766" cy="21076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E732-B480-D242-9BF9-0978282ACB60}"/>
              </a:ext>
            </a:extLst>
          </p:cNvPr>
          <p:cNvSpPr txBox="1"/>
          <p:nvPr/>
        </p:nvSpPr>
        <p:spPr>
          <a:xfrm>
            <a:off x="904671" y="5544765"/>
            <a:ext cx="2071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is solar input</a:t>
            </a:r>
          </a:p>
          <a:p>
            <a:pPr marL="285750" indent="-285750">
              <a:buFontTx/>
              <a:buChar char="-"/>
            </a:pPr>
            <a:r>
              <a:rPr lang="en-US" dirty="0"/>
              <a:t>greatest</a:t>
            </a:r>
          </a:p>
          <a:p>
            <a:pPr marL="285750" indent="-285750">
              <a:buFontTx/>
              <a:buChar char="-"/>
            </a:pPr>
            <a:r>
              <a:rPr lang="en-US" dirty="0"/>
              <a:t>lowest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4F6C3-8BBA-954C-AEDC-6C318EEC60FB}"/>
              </a:ext>
            </a:extLst>
          </p:cNvPr>
          <p:cNvSpPr txBox="1"/>
          <p:nvPr/>
        </p:nvSpPr>
        <p:spPr>
          <a:xfrm>
            <a:off x="865762" y="1955260"/>
            <a:ext cx="260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Elliptical vs Circular Orbits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C611B-4EE6-A941-9749-39B997A140ED}"/>
              </a:ext>
            </a:extLst>
          </p:cNvPr>
          <p:cNvSpPr txBox="1"/>
          <p:nvPr/>
        </p:nvSpPr>
        <p:spPr>
          <a:xfrm>
            <a:off x="5337243" y="1955260"/>
            <a:ext cx="303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Sun-centered vs Shifted Orbits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2D9D4-2C02-B949-9785-B7C3A4DBE3BF}"/>
              </a:ext>
            </a:extLst>
          </p:cNvPr>
          <p:cNvSpPr txBox="1"/>
          <p:nvPr/>
        </p:nvSpPr>
        <p:spPr>
          <a:xfrm>
            <a:off x="2237361" y="1079771"/>
            <a:ext cx="387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Cause = proximity to Jupiter and Saturn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482B81-D4C5-4F43-A687-0B8D9804890B}"/>
              </a:ext>
            </a:extLst>
          </p:cNvPr>
          <p:cNvSpPr txBox="1"/>
          <p:nvPr/>
        </p:nvSpPr>
        <p:spPr>
          <a:xfrm>
            <a:off x="5804170" y="5531794"/>
            <a:ext cx="2071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is solar input</a:t>
            </a:r>
          </a:p>
          <a:p>
            <a:pPr marL="285750" indent="-285750">
              <a:buFontTx/>
              <a:buChar char="-"/>
            </a:pPr>
            <a:r>
              <a:rPr lang="en-US" dirty="0"/>
              <a:t>greatest</a:t>
            </a:r>
          </a:p>
          <a:p>
            <a:pPr marL="285750" indent="-285750">
              <a:buFontTx/>
              <a:buChar char="-"/>
            </a:pPr>
            <a:r>
              <a:rPr lang="en-US" dirty="0"/>
              <a:t>lowest</a:t>
            </a:r>
          </a:p>
        </p:txBody>
      </p:sp>
    </p:spTree>
    <p:extLst>
      <p:ext uri="{BB962C8B-B14F-4D97-AF65-F5344CB8AC3E}">
        <p14:creationId xmlns:p14="http://schemas.microsoft.com/office/powerpoint/2010/main" val="2615443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1464" y="820247"/>
            <a:ext cx="5641031" cy="369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Obliquity – 		variable tilt 		(~40,000 years)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Earth’s Orbit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E732-B480-D242-9BF9-0978282ACB60}"/>
              </a:ext>
            </a:extLst>
          </p:cNvPr>
          <p:cNvSpPr txBox="1"/>
          <p:nvPr/>
        </p:nvSpPr>
        <p:spPr>
          <a:xfrm>
            <a:off x="301556" y="5544765"/>
            <a:ext cx="352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tilt =&gt;  more extreme seasons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4F6C3-8BBA-954C-AEDC-6C318EEC60FB}"/>
              </a:ext>
            </a:extLst>
          </p:cNvPr>
          <p:cNvSpPr txBox="1"/>
          <p:nvPr/>
        </p:nvSpPr>
        <p:spPr>
          <a:xfrm>
            <a:off x="4328809" y="1799618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2D9D4-2C02-B949-9785-B7C3A4DBE3BF}"/>
              </a:ext>
            </a:extLst>
          </p:cNvPr>
          <p:cNvSpPr txBox="1"/>
          <p:nvPr/>
        </p:nvSpPr>
        <p:spPr>
          <a:xfrm>
            <a:off x="2237361" y="1079771"/>
            <a:ext cx="387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Cause = proximity to Jupiter and Saturn</a:t>
            </a:r>
          </a:p>
        </p:txBody>
      </p:sp>
      <p:pic>
        <p:nvPicPr>
          <p:cNvPr id="2050" name="Picture 2" descr="Image result for earth tilt">
            <a:extLst>
              <a:ext uri="{FF2B5EF4-FFF2-40B4-BE49-F238E27FC236}">
                <a16:creationId xmlns:a16="http://schemas.microsoft.com/office/drawing/2014/main" id="{3CB9AE1B-72D2-154D-8976-8CBD24208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2" t="11992" r="22659" b="12145"/>
          <a:stretch/>
        </p:blipFill>
        <p:spPr bwMode="auto">
          <a:xfrm>
            <a:off x="3677056" y="2459059"/>
            <a:ext cx="2003897" cy="29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earth tilt">
            <a:extLst>
              <a:ext uri="{FF2B5EF4-FFF2-40B4-BE49-F238E27FC236}">
                <a16:creationId xmlns:a16="http://schemas.microsoft.com/office/drawing/2014/main" id="{1118E6A2-3850-CB45-8D6F-645A82A0A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2" t="11992" r="22659" b="12145"/>
          <a:stretch/>
        </p:blipFill>
        <p:spPr bwMode="auto">
          <a:xfrm rot="21274075">
            <a:off x="6407286" y="2547302"/>
            <a:ext cx="2003897" cy="29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earth tilt">
            <a:extLst>
              <a:ext uri="{FF2B5EF4-FFF2-40B4-BE49-F238E27FC236}">
                <a16:creationId xmlns:a16="http://schemas.microsoft.com/office/drawing/2014/main" id="{4F617F3D-5599-0B49-A86C-50E647BD3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2" t="11992" r="22659" b="12145"/>
          <a:stretch/>
        </p:blipFill>
        <p:spPr bwMode="auto">
          <a:xfrm rot="275120">
            <a:off x="791183" y="2459059"/>
            <a:ext cx="2003897" cy="29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50BCD-78DC-124E-A468-C42239B6CB80}"/>
              </a:ext>
            </a:extLst>
          </p:cNvPr>
          <p:cNvSpPr txBox="1"/>
          <p:nvPr/>
        </p:nvSpPr>
        <p:spPr>
          <a:xfrm>
            <a:off x="7315199" y="2393003"/>
            <a:ext cx="7003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22.1˚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8753FC-C8D7-FD4E-A556-746CA5DC2C35}"/>
              </a:ext>
            </a:extLst>
          </p:cNvPr>
          <p:cNvSpPr txBox="1"/>
          <p:nvPr/>
        </p:nvSpPr>
        <p:spPr>
          <a:xfrm>
            <a:off x="4724399" y="2315179"/>
            <a:ext cx="7003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23.5˚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7D14B9-2127-954D-BDB2-5F3440F60F1E}"/>
              </a:ext>
            </a:extLst>
          </p:cNvPr>
          <p:cNvSpPr txBox="1"/>
          <p:nvPr/>
        </p:nvSpPr>
        <p:spPr>
          <a:xfrm>
            <a:off x="1942289" y="2344363"/>
            <a:ext cx="7003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24.5˚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2817DA-C050-354D-8383-97F3F4565A1A}"/>
              </a:ext>
            </a:extLst>
          </p:cNvPr>
          <p:cNvSpPr txBox="1"/>
          <p:nvPr/>
        </p:nvSpPr>
        <p:spPr>
          <a:xfrm>
            <a:off x="6874213" y="1786648"/>
            <a:ext cx="160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20,000 years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D47632-A6DA-6541-8908-3B314D5E498B}"/>
              </a:ext>
            </a:extLst>
          </p:cNvPr>
          <p:cNvSpPr txBox="1"/>
          <p:nvPr/>
        </p:nvSpPr>
        <p:spPr>
          <a:xfrm>
            <a:off x="888460" y="1783405"/>
            <a:ext cx="1819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20,000 years ago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05E2E2-1985-C64C-B37E-C40A6B20F4FB}"/>
              </a:ext>
            </a:extLst>
          </p:cNvPr>
          <p:cNvSpPr txBox="1"/>
          <p:nvPr/>
        </p:nvSpPr>
        <p:spPr>
          <a:xfrm>
            <a:off x="4918952" y="5541522"/>
            <a:ext cx="406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tilt =&gt;  colder poles, warmer equator</a:t>
            </a:r>
          </a:p>
        </p:txBody>
      </p:sp>
    </p:spTree>
    <p:extLst>
      <p:ext uri="{BB962C8B-B14F-4D97-AF65-F5344CB8AC3E}">
        <p14:creationId xmlns:p14="http://schemas.microsoft.com/office/powerpoint/2010/main" val="1203654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1464" y="820247"/>
            <a:ext cx="5641031" cy="369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Precessions – 	wobbly top		(~20,000 years)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Earth’s Orbit</a:t>
            </a:r>
          </a:p>
        </p:txBody>
      </p:sp>
      <p:pic>
        <p:nvPicPr>
          <p:cNvPr id="3074" name="Picture 2" descr="Image result for earth's precession">
            <a:extLst>
              <a:ext uri="{FF2B5EF4-FFF2-40B4-BE49-F238E27FC236}">
                <a16:creationId xmlns:a16="http://schemas.microsoft.com/office/drawing/2014/main" id="{DA63CF48-9397-BF4B-82E6-749891DCC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10003" r="8510" b="8671"/>
          <a:stretch/>
        </p:blipFill>
        <p:spPr bwMode="auto">
          <a:xfrm>
            <a:off x="184825" y="1840466"/>
            <a:ext cx="7393021" cy="488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A35AD1-0BAE-2747-B468-BBB9BA92FE8F}"/>
              </a:ext>
            </a:extLst>
          </p:cNvPr>
          <p:cNvSpPr txBox="1"/>
          <p:nvPr/>
        </p:nvSpPr>
        <p:spPr>
          <a:xfrm>
            <a:off x="1663430" y="1167319"/>
            <a:ext cx="5378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timing of equinox and solstice</a:t>
            </a:r>
          </a:p>
          <a:p>
            <a:r>
              <a:rPr lang="en-US" dirty="0"/>
              <a:t>(e.g., in 10,000 years, our summer will be in December)</a:t>
            </a:r>
          </a:p>
        </p:txBody>
      </p:sp>
    </p:spTree>
    <p:extLst>
      <p:ext uri="{BB962C8B-B14F-4D97-AF65-F5344CB8AC3E}">
        <p14:creationId xmlns:p14="http://schemas.microsoft.com/office/powerpoint/2010/main" val="57746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15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1464" y="820247"/>
            <a:ext cx="1998113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Orbital Patterns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488" y="1151775"/>
            <a:ext cx="6901499" cy="118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Eccentricity – 	elliptical orbit 	(100,000 &amp; 400,000 years)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Obliquity – 		variable tilt 		(~40,000 years)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Precessions – 	wobbly top		(~20,000 years)</a:t>
            </a:r>
          </a:p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Earth’s Orbit</a:t>
            </a:r>
          </a:p>
        </p:txBody>
      </p:sp>
      <p:pic>
        <p:nvPicPr>
          <p:cNvPr id="4098" name="Picture 2" descr="Image result for earth's precession">
            <a:extLst>
              <a:ext uri="{FF2B5EF4-FFF2-40B4-BE49-F238E27FC236}">
                <a16:creationId xmlns:a16="http://schemas.microsoft.com/office/drawing/2014/main" id="{DA1D2642-A7CF-124B-866B-9F5537F1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5" y="2257897"/>
            <a:ext cx="7933081" cy="309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0DE97-316E-9545-985B-12388C0DC5E5}"/>
              </a:ext>
            </a:extLst>
          </p:cNvPr>
          <p:cNvSpPr txBox="1"/>
          <p:nvPr/>
        </p:nvSpPr>
        <p:spPr>
          <a:xfrm>
            <a:off x="2315183" y="5719863"/>
            <a:ext cx="4771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Impacts amount of solar radiation reaching Earth</a:t>
            </a:r>
          </a:p>
          <a:p>
            <a:r>
              <a:rPr lang="en-US" dirty="0"/>
              <a:t>Impacts distribution</a:t>
            </a:r>
          </a:p>
          <a:p>
            <a:r>
              <a:rPr lang="en-US" dirty="0"/>
              <a:t>Impacts timing</a:t>
            </a:r>
          </a:p>
        </p:txBody>
      </p:sp>
    </p:spTree>
    <p:extLst>
      <p:ext uri="{BB962C8B-B14F-4D97-AF65-F5344CB8AC3E}">
        <p14:creationId xmlns:p14="http://schemas.microsoft.com/office/powerpoint/2010/main" val="720902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47138"/>
          <a:stretch/>
        </p:blipFill>
        <p:spPr>
          <a:xfrm>
            <a:off x="2825403" y="1220586"/>
            <a:ext cx="6083300" cy="24370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7704" y="759287"/>
            <a:ext cx="3655756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Orbital Patterns Through Time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51099" b="29507"/>
          <a:stretch/>
        </p:blipFill>
        <p:spPr>
          <a:xfrm>
            <a:off x="2825403" y="4114800"/>
            <a:ext cx="6083300" cy="894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1154"/>
          <a:stretch/>
        </p:blipFill>
        <p:spPr>
          <a:xfrm>
            <a:off x="2825403" y="5486400"/>
            <a:ext cx="6083300" cy="1329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4206240"/>
            <a:ext cx="1432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Solar Variability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77760" y="1920240"/>
            <a:ext cx="114808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7920" y="2651760"/>
            <a:ext cx="114808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6960" y="3352800"/>
            <a:ext cx="169672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7924800" y="3505200"/>
            <a:ext cx="274320" cy="558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Earth’s Orbit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916F5-A09E-C043-8992-9D34FA1908DF}"/>
              </a:ext>
            </a:extLst>
          </p:cNvPr>
          <p:cNvSpPr txBox="1"/>
          <p:nvPr/>
        </p:nvSpPr>
        <p:spPr>
          <a:xfrm>
            <a:off x="1456195" y="1605064"/>
            <a:ext cx="137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20,000 years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CE3A87-E859-8F46-8F96-768CFFD2E83A}"/>
              </a:ext>
            </a:extLst>
          </p:cNvPr>
          <p:cNvSpPr txBox="1"/>
          <p:nvPr/>
        </p:nvSpPr>
        <p:spPr>
          <a:xfrm>
            <a:off x="1456195" y="2457856"/>
            <a:ext cx="137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40,000 years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346AA4-7EAF-9948-AFB8-6D76483B79E1}"/>
              </a:ext>
            </a:extLst>
          </p:cNvPr>
          <p:cNvSpPr txBox="1"/>
          <p:nvPr/>
        </p:nvSpPr>
        <p:spPr>
          <a:xfrm>
            <a:off x="1339175" y="3041515"/>
            <a:ext cx="1490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100,000 years</a:t>
            </a:r>
          </a:p>
          <a:p>
            <a:r>
              <a:rPr lang="en-US" dirty="0"/>
              <a:t>400,000 years</a:t>
            </a:r>
          </a:p>
        </p:txBody>
      </p:sp>
    </p:spTree>
    <p:extLst>
      <p:ext uri="{BB962C8B-B14F-4D97-AF65-F5344CB8AC3E}">
        <p14:creationId xmlns:p14="http://schemas.microsoft.com/office/powerpoint/2010/main" val="247762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47138"/>
          <a:stretch/>
        </p:blipFill>
        <p:spPr>
          <a:xfrm>
            <a:off x="2825403" y="1220586"/>
            <a:ext cx="6083300" cy="24370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7704" y="759287"/>
            <a:ext cx="3655756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Orbital Patterns Through Time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1154"/>
          <a:stretch/>
        </p:blipFill>
        <p:spPr>
          <a:xfrm>
            <a:off x="2825403" y="3725693"/>
            <a:ext cx="6083300" cy="1329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4206240"/>
            <a:ext cx="1432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Solar Variability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77760" y="1920240"/>
            <a:ext cx="114808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7920" y="2651760"/>
            <a:ext cx="114808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6960" y="3352800"/>
            <a:ext cx="169672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7924800" y="3505200"/>
            <a:ext cx="274320" cy="558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Earth’s Orbit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916F5-A09E-C043-8992-9D34FA1908DF}"/>
              </a:ext>
            </a:extLst>
          </p:cNvPr>
          <p:cNvSpPr txBox="1"/>
          <p:nvPr/>
        </p:nvSpPr>
        <p:spPr>
          <a:xfrm>
            <a:off x="1456195" y="1605064"/>
            <a:ext cx="137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20,000 years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CE3A87-E859-8F46-8F96-768CFFD2E83A}"/>
              </a:ext>
            </a:extLst>
          </p:cNvPr>
          <p:cNvSpPr txBox="1"/>
          <p:nvPr/>
        </p:nvSpPr>
        <p:spPr>
          <a:xfrm>
            <a:off x="1456195" y="2457856"/>
            <a:ext cx="137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40,000 years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346AA4-7EAF-9948-AFB8-6D76483B79E1}"/>
              </a:ext>
            </a:extLst>
          </p:cNvPr>
          <p:cNvSpPr txBox="1"/>
          <p:nvPr/>
        </p:nvSpPr>
        <p:spPr>
          <a:xfrm>
            <a:off x="1339175" y="3041515"/>
            <a:ext cx="1490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100,000 years</a:t>
            </a:r>
          </a:p>
          <a:p>
            <a:r>
              <a:rPr lang="en-US" dirty="0"/>
              <a:t>400,000 years</a:t>
            </a:r>
          </a:p>
        </p:txBody>
      </p:sp>
    </p:spTree>
    <p:extLst>
      <p:ext uri="{BB962C8B-B14F-4D97-AF65-F5344CB8AC3E}">
        <p14:creationId xmlns:p14="http://schemas.microsoft.com/office/powerpoint/2010/main" val="2155112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46" name="Picture 2" descr="Slide 11202 straightened.jpg                                   002BACD4Macintosh HD                   C2BB4E5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3" t="7198" r="12090" b="56224"/>
          <a:stretch>
            <a:fillRect/>
          </a:stretch>
        </p:blipFill>
        <p:spPr bwMode="auto">
          <a:xfrm>
            <a:off x="290513" y="838200"/>
            <a:ext cx="4008437" cy="4962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Slide 11202 straightened.jpg                                   002BACD4Macintosh HD                   C2BB4E5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55557" r="53258" b="11723"/>
          <a:stretch>
            <a:fillRect/>
          </a:stretch>
        </p:blipFill>
        <p:spPr bwMode="auto">
          <a:xfrm>
            <a:off x="4419600" y="839788"/>
            <a:ext cx="4513263" cy="4935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Sun’s Strength</a:t>
            </a:r>
          </a:p>
        </p:txBody>
      </p:sp>
    </p:spTree>
    <p:extLst>
      <p:ext uri="{BB962C8B-B14F-4D97-AF65-F5344CB8AC3E}">
        <p14:creationId xmlns:p14="http://schemas.microsoft.com/office/powerpoint/2010/main" val="1316782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lide 1192.jpg                                                 002BACD4Macintosh HD                   C2BB4E5B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19025" r="9700" b="56505"/>
          <a:stretch/>
        </p:blipFill>
        <p:spPr bwMode="auto">
          <a:xfrm>
            <a:off x="203516" y="3596640"/>
            <a:ext cx="8461378" cy="326136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Sun’s Strength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10112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Sunspot Numbers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740" y="744220"/>
            <a:ext cx="3937000" cy="275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08E78-C768-9F4F-B2BA-B3EE90907C11}"/>
              </a:ext>
            </a:extLst>
          </p:cNvPr>
          <p:cNvSpPr txBox="1"/>
          <p:nvPr/>
        </p:nvSpPr>
        <p:spPr>
          <a:xfrm>
            <a:off x="564204" y="1673157"/>
            <a:ext cx="333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changes in magnetic field of Sun</a:t>
            </a:r>
          </a:p>
        </p:txBody>
      </p:sp>
    </p:spTree>
    <p:extLst>
      <p:ext uri="{BB962C8B-B14F-4D97-AF65-F5344CB8AC3E}">
        <p14:creationId xmlns:p14="http://schemas.microsoft.com/office/powerpoint/2010/main" val="1155153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Screen Shot 2016-02-22 at 6.44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60" y="4182110"/>
            <a:ext cx="4236720" cy="25501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965" y="0"/>
            <a:ext cx="6122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Time Scales of Temperature Change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rgbClr val="000000"/>
                </a:solidFill>
              </a:r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640" y="721360"/>
            <a:ext cx="17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Millions of Years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6120" y="3798570"/>
            <a:ext cx="191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Hundreds of Years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8973" y="3802380"/>
            <a:ext cx="141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Tens of Years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A61479-25FF-BA4C-AB22-D02A2FDFCE48}"/>
              </a:ext>
            </a:extLst>
          </p:cNvPr>
          <p:cNvGrpSpPr/>
          <p:nvPr/>
        </p:nvGrpSpPr>
        <p:grpSpPr>
          <a:xfrm>
            <a:off x="187034" y="1115210"/>
            <a:ext cx="4192795" cy="1753719"/>
            <a:chOff x="861404" y="2109620"/>
            <a:chExt cx="7625241" cy="318940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481348C-6734-234C-AA53-2CF4B62A5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59" b="58662"/>
            <a:stretch/>
          </p:blipFill>
          <p:spPr>
            <a:xfrm>
              <a:off x="861404" y="2109620"/>
              <a:ext cx="7625241" cy="286789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566F013-C936-BF43-B7E4-C7303F11D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5596"/>
            <a:stretch/>
          </p:blipFill>
          <p:spPr>
            <a:xfrm>
              <a:off x="861404" y="4969074"/>
              <a:ext cx="7625241" cy="32995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1127C6-AD15-934C-A20A-611C7CC6DD53}"/>
              </a:ext>
            </a:extLst>
          </p:cNvPr>
          <p:cNvGrpSpPr/>
          <p:nvPr/>
        </p:nvGrpSpPr>
        <p:grpSpPr>
          <a:xfrm>
            <a:off x="4549139" y="682856"/>
            <a:ext cx="4354831" cy="2311804"/>
            <a:chOff x="401140" y="1421839"/>
            <a:chExt cx="7877331" cy="349663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CB6CB3A-2785-8245-AD67-4E063F1FE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15154" b="16331"/>
            <a:stretch/>
          </p:blipFill>
          <p:spPr>
            <a:xfrm>
              <a:off x="650772" y="1805945"/>
              <a:ext cx="7627699" cy="282073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BEA4E4F-684D-C048-90A0-A18641FB8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796" b="58662"/>
            <a:stretch/>
          </p:blipFill>
          <p:spPr>
            <a:xfrm>
              <a:off x="401140" y="1421839"/>
              <a:ext cx="351484" cy="33953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E0E07C8-7537-E34A-862A-68B92D69A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t="87080" r="15154" b="1024"/>
            <a:stretch/>
          </p:blipFill>
          <p:spPr>
            <a:xfrm>
              <a:off x="625965" y="4517417"/>
              <a:ext cx="7627699" cy="4010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72677F-E035-AA48-8D43-B0E71468D827}"/>
              </a:ext>
            </a:extLst>
          </p:cNvPr>
          <p:cNvGrpSpPr/>
          <p:nvPr/>
        </p:nvGrpSpPr>
        <p:grpSpPr>
          <a:xfrm>
            <a:off x="159928" y="4514850"/>
            <a:ext cx="3794852" cy="2112544"/>
            <a:chOff x="457191" y="1511299"/>
            <a:chExt cx="8128022" cy="454459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7B45789-08BA-B34C-949C-A4FFDE492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110"/>
            <a:stretch/>
          </p:blipFill>
          <p:spPr>
            <a:xfrm>
              <a:off x="1497264" y="1511299"/>
              <a:ext cx="7087949" cy="454459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514176-973D-6E47-A766-4F1FEF7408A4}"/>
                </a:ext>
              </a:extLst>
            </p:cNvPr>
            <p:cNvSpPr txBox="1"/>
            <p:nvPr/>
          </p:nvSpPr>
          <p:spPr>
            <a:xfrm>
              <a:off x="796777" y="1605315"/>
              <a:ext cx="841869" cy="728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15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FC57011-5739-0F49-BC4A-D77FC51C7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796" b="58662"/>
            <a:stretch/>
          </p:blipFill>
          <p:spPr>
            <a:xfrm>
              <a:off x="457191" y="1995699"/>
              <a:ext cx="320599" cy="309703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86B1B0D-EB49-7347-B8EF-8136AE6F4988}"/>
                </a:ext>
              </a:extLst>
            </p:cNvPr>
            <p:cNvSpPr txBox="1"/>
            <p:nvPr/>
          </p:nvSpPr>
          <p:spPr>
            <a:xfrm>
              <a:off x="796777" y="3292104"/>
              <a:ext cx="841869" cy="728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EB44D3-11A1-AC44-A7B0-3F0181AF3D85}"/>
                </a:ext>
              </a:extLst>
            </p:cNvPr>
            <p:cNvSpPr txBox="1"/>
            <p:nvPr/>
          </p:nvSpPr>
          <p:spPr>
            <a:xfrm>
              <a:off x="796777" y="4978892"/>
              <a:ext cx="841869" cy="728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13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700643" y="680720"/>
            <a:ext cx="20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Thousands of Years</a:t>
            </a:r>
          </a:p>
        </p:txBody>
      </p:sp>
    </p:spTree>
    <p:extLst>
      <p:ext uri="{BB962C8B-B14F-4D97-AF65-F5344CB8AC3E}">
        <p14:creationId xmlns:p14="http://schemas.microsoft.com/office/powerpoint/2010/main" val="1159778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lide 1192.jpg                                                 002BACD4Macintosh HD                   C2BB4E5B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19025" r="9700" b="56505"/>
          <a:stretch/>
        </p:blipFill>
        <p:spPr bwMode="auto">
          <a:xfrm>
            <a:off x="203516" y="3596640"/>
            <a:ext cx="8461378" cy="326136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Changes in Sun’s Strength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10112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Sunspot Cycle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08E78-C768-9F4F-B2BA-B3EE90907C11}"/>
              </a:ext>
            </a:extLst>
          </p:cNvPr>
          <p:cNvSpPr txBox="1"/>
          <p:nvPr/>
        </p:nvSpPr>
        <p:spPr>
          <a:xfrm>
            <a:off x="564204" y="1468877"/>
            <a:ext cx="3807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changes in magnetic polarity of Sun</a:t>
            </a:r>
          </a:p>
          <a:p>
            <a:pPr marL="285750" indent="-285750">
              <a:buFontTx/>
              <a:buChar char="-"/>
            </a:pPr>
            <a:r>
              <a:rPr lang="en-US" dirty="0"/>
              <a:t>11 year cycle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C8377AF-E92A-FA46-95F9-C5493CFE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986" y="807395"/>
            <a:ext cx="3554489" cy="197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27C17DF-6356-984E-9B51-E6185FE1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02" y="1916349"/>
            <a:ext cx="2879248" cy="22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119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60"/>
          <a:stretch/>
        </p:blipFill>
        <p:spPr>
          <a:xfrm>
            <a:off x="376382" y="2397760"/>
            <a:ext cx="3722255" cy="4460240"/>
          </a:xfrm>
          <a:prstGeom prst="rect">
            <a:avLst/>
          </a:prstGeom>
        </p:spPr>
      </p:pic>
      <p:sp>
        <p:nvSpPr>
          <p:cNvPr id="10" name="Donut 9"/>
          <p:cNvSpPr/>
          <p:nvPr/>
        </p:nvSpPr>
        <p:spPr>
          <a:xfrm>
            <a:off x="1666240" y="2590800"/>
            <a:ext cx="2336800" cy="924560"/>
          </a:xfrm>
          <a:prstGeom prst="donut">
            <a:avLst>
              <a:gd name="adj" fmla="val 1048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Volcanic Eruptions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88" y="977900"/>
            <a:ext cx="4959711" cy="36169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5078" y="780409"/>
            <a:ext cx="3123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Climate Change Factors</a:t>
            </a:r>
          </a:p>
        </p:txBody>
      </p:sp>
      <p:pic>
        <p:nvPicPr>
          <p:cNvPr id="11" name="Picture 4" descr="Slide 10201.jpg                                                002BACD4Macintosh HD                   C2BB4E5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6" t="53273" r="15234" b="25731"/>
          <a:stretch>
            <a:fillRect/>
          </a:stretch>
        </p:blipFill>
        <p:spPr bwMode="auto">
          <a:xfrm>
            <a:off x="5194300" y="4611688"/>
            <a:ext cx="3168650" cy="22463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00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22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60"/>
          <a:stretch/>
        </p:blipFill>
        <p:spPr>
          <a:xfrm>
            <a:off x="376382" y="2397760"/>
            <a:ext cx="3722255" cy="446024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/>
          <a:srcRect l="6627" t="10186" b="13143"/>
          <a:stretch/>
        </p:blipFill>
        <p:spPr>
          <a:xfrm>
            <a:off x="5968999" y="4283372"/>
            <a:ext cx="3090763" cy="2020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909" y="759691"/>
            <a:ext cx="4595091" cy="33927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4999180" y="5149285"/>
            <a:ext cx="16059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Sulfate Aerosol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6546" y="628085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08352" y="62808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9151" y="62808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08751" y="62808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9728" y="6488668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2996" y="4537362"/>
            <a:ext cx="1082348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Volcanic</a:t>
            </a:r>
          </a:p>
          <a:p>
            <a:pPr>
              <a:lnSpc>
                <a:spcPct val="80000"/>
              </a:lnSpc>
            </a:pPr>
            <a:r>
              <a:rPr lang="en-US" dirty="0"/>
              <a:t>Eruptions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078" y="780409"/>
            <a:ext cx="3123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Climate Change Factors</a:t>
            </a:r>
          </a:p>
        </p:txBody>
      </p:sp>
      <p:sp>
        <p:nvSpPr>
          <p:cNvPr id="10" name="Donut 9"/>
          <p:cNvSpPr/>
          <p:nvPr/>
        </p:nvSpPr>
        <p:spPr>
          <a:xfrm>
            <a:off x="1666240" y="2590800"/>
            <a:ext cx="2336800" cy="924560"/>
          </a:xfrm>
          <a:prstGeom prst="donut">
            <a:avLst>
              <a:gd name="adj" fmla="val 1048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– Volcanic Eruptions</a:t>
            </a:r>
          </a:p>
        </p:txBody>
      </p:sp>
    </p:spTree>
    <p:extLst>
      <p:ext uri="{BB962C8B-B14F-4D97-AF65-F5344CB8AC3E}">
        <p14:creationId xmlns:p14="http://schemas.microsoft.com/office/powerpoint/2010/main" val="105062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6721" r="34512" b="72032"/>
          <a:stretch/>
        </p:blipFill>
        <p:spPr bwMode="auto">
          <a:xfrm>
            <a:off x="9144000" y="751466"/>
            <a:ext cx="6072822" cy="313421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676" name="Text Box 4"/>
          <p:cNvSpPr txBox="1">
            <a:spLocks noChangeArrowheads="1"/>
          </p:cNvSpPr>
          <p:nvPr/>
        </p:nvSpPr>
        <p:spPr bwMode="auto">
          <a:xfrm>
            <a:off x="695960" y="5383703"/>
            <a:ext cx="725932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Increased ice and snow cover will lead to cooling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Reduced ice and snow cover will lead to warming</a:t>
            </a:r>
          </a:p>
        </p:txBody>
      </p:sp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Change Factors - Albedo Effects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713228"/>
            <a:ext cx="5775036" cy="45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5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6648" r="2716" b="62131"/>
          <a:stretch>
            <a:fillRect/>
          </a:stretch>
        </p:blipFill>
        <p:spPr bwMode="auto">
          <a:xfrm>
            <a:off x="3662362" y="685800"/>
            <a:ext cx="5481638" cy="28146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39101" r="3043" b="14958"/>
          <a:stretch>
            <a:fillRect/>
          </a:stretch>
        </p:blipFill>
        <p:spPr bwMode="auto">
          <a:xfrm>
            <a:off x="157480" y="685800"/>
            <a:ext cx="3152775" cy="49149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3733800" y="3937000"/>
            <a:ext cx="4953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BLAG (</a:t>
            </a:r>
            <a:r>
              <a:rPr lang="en-US" sz="2000" dirty="0" err="1"/>
              <a:t>Berner</a:t>
            </a:r>
            <a:r>
              <a:rPr lang="en-US" sz="2000" dirty="0"/>
              <a:t>, </a:t>
            </a:r>
            <a:r>
              <a:rPr lang="en-US" sz="2000" dirty="0" err="1"/>
              <a:t>Lasaga</a:t>
            </a:r>
            <a:r>
              <a:rPr lang="en-US" sz="2000" dirty="0"/>
              <a:t> &amp; </a:t>
            </a:r>
            <a:r>
              <a:rPr lang="en-US" sz="2000" dirty="0" err="1"/>
              <a:t>Garrels</a:t>
            </a:r>
            <a:r>
              <a:rPr lang="en-US" sz="2000" dirty="0"/>
              <a:t>)  </a:t>
            </a:r>
            <a:r>
              <a:rPr lang="en-US" sz="2000" b="0" dirty="0">
                <a:solidFill>
                  <a:schemeClr val="tx1"/>
                </a:solidFill>
              </a:rPr>
              <a:t>Hypothesis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Faster spreading increases rate of CO</a:t>
            </a:r>
            <a:r>
              <a:rPr lang="en-US" sz="2000" b="0" baseline="-25000" dirty="0">
                <a:solidFill>
                  <a:schemeClr val="tx1"/>
                </a:solidFill>
              </a:rPr>
              <a:t>2</a:t>
            </a:r>
            <a:r>
              <a:rPr lang="en-US" sz="2000" b="0" dirty="0">
                <a:solidFill>
                  <a:schemeClr val="tx1"/>
                </a:solidFill>
              </a:rPr>
              <a:t> input to the atmosphere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Slower spreading decreases rate of CO</a:t>
            </a:r>
            <a:r>
              <a:rPr lang="en-US" sz="2000" b="0" baseline="-25000" dirty="0">
                <a:solidFill>
                  <a:schemeClr val="tx1"/>
                </a:solidFill>
              </a:rPr>
              <a:t>2</a:t>
            </a:r>
            <a:r>
              <a:rPr lang="en-US" sz="2000" b="0" dirty="0">
                <a:solidFill>
                  <a:schemeClr val="tx1"/>
                </a:solidFill>
              </a:rPr>
              <a:t> input to the atmosphere</a:t>
            </a:r>
          </a:p>
        </p:txBody>
      </p:sp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- Plate Tectonics</a:t>
            </a:r>
          </a:p>
        </p:txBody>
      </p:sp>
    </p:spTree>
    <p:extLst>
      <p:ext uri="{BB962C8B-B14F-4D97-AF65-F5344CB8AC3E}">
        <p14:creationId xmlns:p14="http://schemas.microsoft.com/office/powerpoint/2010/main" val="3324053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6648" r="2716" b="62131"/>
          <a:stretch>
            <a:fillRect/>
          </a:stretch>
        </p:blipFill>
        <p:spPr bwMode="auto">
          <a:xfrm>
            <a:off x="9347200" y="614680"/>
            <a:ext cx="5481638" cy="28146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39101" r="3043" b="14958"/>
          <a:stretch>
            <a:fillRect/>
          </a:stretch>
        </p:blipFill>
        <p:spPr bwMode="auto">
          <a:xfrm>
            <a:off x="157480" y="685800"/>
            <a:ext cx="3152775" cy="49149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3733800" y="3937000"/>
            <a:ext cx="4953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1"/>
                </a:solidFill>
              </a:rPr>
              <a:t>Think-Pair-Share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Would you predict the atmospheric CO</a:t>
            </a:r>
            <a:r>
              <a:rPr lang="en-US" sz="2000" baseline="-25000" dirty="0"/>
              <a:t>2</a:t>
            </a:r>
            <a:r>
              <a:rPr lang="en-US" sz="2000" dirty="0"/>
              <a:t> concentration to be higher, lower, or about the same ~100 Million years ago?</a:t>
            </a:r>
          </a:p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chemeClr val="tx1"/>
                </a:solidFill>
              </a:rPr>
              <a:t>Would you expect the climate to be warmer, cooler, or about the same?</a:t>
            </a:r>
          </a:p>
        </p:txBody>
      </p:sp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External </a:t>
            </a:r>
            <a:r>
              <a:rPr lang="en-US" sz="2800" dirty="0" err="1"/>
              <a:t>Forcings</a:t>
            </a:r>
            <a:r>
              <a:rPr lang="en-US" sz="2800" dirty="0"/>
              <a:t> - Plate Tectonics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56660" y="1127760"/>
            <a:ext cx="5248814" cy="2661920"/>
            <a:chOff x="3858260" y="1363980"/>
            <a:chExt cx="4442460" cy="22529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76840"/>
            <a:stretch/>
          </p:blipFill>
          <p:spPr>
            <a:xfrm>
              <a:off x="3858260" y="1363980"/>
              <a:ext cx="4178300" cy="15824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6079" t="91561" r="-6079" b="-1673"/>
            <a:stretch/>
          </p:blipFill>
          <p:spPr>
            <a:xfrm>
              <a:off x="4122420" y="2926080"/>
              <a:ext cx="4178300" cy="69088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4856480" y="2418080"/>
            <a:ext cx="30683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Seafloor spreading rates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3760" y="1635760"/>
            <a:ext cx="76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3760" y="20828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Slower</a:t>
            </a:r>
          </a:p>
        </p:txBody>
      </p:sp>
    </p:spTree>
    <p:extLst>
      <p:ext uri="{BB962C8B-B14F-4D97-AF65-F5344CB8AC3E}">
        <p14:creationId xmlns:p14="http://schemas.microsoft.com/office/powerpoint/2010/main" val="3058787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6560" y="26382"/>
            <a:ext cx="599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Global Warming – What’s Missing?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01573" y="1213506"/>
            <a:ext cx="3670629" cy="2169069"/>
            <a:chOff x="3333826" y="1213506"/>
            <a:chExt cx="5638377" cy="3289560"/>
          </a:xfrm>
        </p:grpSpPr>
        <p:pic>
          <p:nvPicPr>
            <p:cNvPr id="3" name="Picture 2" descr="Screen Shot 2016-02-22 at 6.44.1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826" y="1213506"/>
              <a:ext cx="5017693" cy="32895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351520" y="1446046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15˚C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51520" y="3484786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14˚C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0398" y="785442"/>
            <a:ext cx="476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do you think is causing this recent change?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47150" r="11763" b="25374"/>
          <a:stretch/>
        </p:blipFill>
        <p:spPr bwMode="auto">
          <a:xfrm>
            <a:off x="0" y="3540869"/>
            <a:ext cx="7516621" cy="3392334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6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7454" r="11763" b="52998"/>
          <a:stretch/>
        </p:blipFill>
        <p:spPr bwMode="auto">
          <a:xfrm>
            <a:off x="197289" y="1357070"/>
            <a:ext cx="8468266" cy="550093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4585570" y="949203"/>
            <a:ext cx="4639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</a:rPr>
              <a:t>A Very Complex System</a:t>
            </a: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System</a:t>
            </a:r>
          </a:p>
        </p:txBody>
      </p:sp>
    </p:spTree>
    <p:extLst>
      <p:ext uri="{BB962C8B-B14F-4D97-AF65-F5344CB8AC3E}">
        <p14:creationId xmlns:p14="http://schemas.microsoft.com/office/powerpoint/2010/main" val="313133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7454" r="11763" b="52998"/>
          <a:stretch/>
        </p:blipFill>
        <p:spPr bwMode="auto">
          <a:xfrm>
            <a:off x="5692833" y="733246"/>
            <a:ext cx="3268287" cy="2123058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379330" y="1132083"/>
            <a:ext cx="463971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</a:rPr>
              <a:t>Complex System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000" dirty="0"/>
              <a:t>internal interactions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System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t="47150" r="34305" b="25374"/>
          <a:stretch/>
        </p:blipFill>
        <p:spPr bwMode="auto">
          <a:xfrm>
            <a:off x="2670048" y="2838796"/>
            <a:ext cx="3998976" cy="394714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783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7454" r="11763" b="52998"/>
          <a:stretch/>
        </p:blipFill>
        <p:spPr bwMode="auto">
          <a:xfrm>
            <a:off x="5692833" y="733246"/>
            <a:ext cx="3268287" cy="2123058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379330" y="1132083"/>
            <a:ext cx="4639710" cy="120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</a:rPr>
              <a:t>Complex System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sz="2000" dirty="0"/>
              <a:t>internal interactions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external </a:t>
            </a:r>
            <a:r>
              <a:rPr lang="en-US" sz="2000" dirty="0" err="1">
                <a:solidFill>
                  <a:schemeClr val="tx1"/>
                </a:solidFill>
              </a:rPr>
              <a:t>forcings</a:t>
            </a:r>
            <a:r>
              <a:rPr lang="en-US" sz="2000" dirty="0">
                <a:solidFill>
                  <a:schemeClr val="tx1"/>
                </a:solidFill>
              </a:rPr>
              <a:t> (causes of change)</a:t>
            </a: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System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47150" r="34306" b="25374"/>
          <a:stretch/>
        </p:blipFill>
        <p:spPr bwMode="auto">
          <a:xfrm>
            <a:off x="369651" y="2838796"/>
            <a:ext cx="6299373" cy="394714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43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7454" r="11763" b="52998"/>
          <a:stretch/>
        </p:blipFill>
        <p:spPr bwMode="auto">
          <a:xfrm>
            <a:off x="5692833" y="733246"/>
            <a:ext cx="3268287" cy="2123058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379330" y="1132083"/>
            <a:ext cx="4639710" cy="200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</a:rPr>
              <a:t>Complex System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sz="2000" dirty="0"/>
              <a:t>internal interactions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external </a:t>
            </a:r>
            <a:r>
              <a:rPr lang="en-US" sz="2000" dirty="0" err="1">
                <a:solidFill>
                  <a:schemeClr val="tx1"/>
                </a:solidFill>
              </a:rPr>
              <a:t>forcings</a:t>
            </a:r>
            <a:r>
              <a:rPr lang="en-US" sz="2000" dirty="0">
                <a:solidFill>
                  <a:schemeClr val="tx1"/>
                </a:solidFill>
              </a:rPr>
              <a:t> (causes of change)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sz="2000" dirty="0"/>
              <a:t>internal response (climate change)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System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47150" r="12646" b="25374"/>
          <a:stretch/>
        </p:blipFill>
        <p:spPr bwMode="auto">
          <a:xfrm>
            <a:off x="369651" y="2838796"/>
            <a:ext cx="8560340" cy="394714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91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7454" r="11763" b="52998"/>
          <a:stretch/>
        </p:blipFill>
        <p:spPr bwMode="auto">
          <a:xfrm>
            <a:off x="5692833" y="733246"/>
            <a:ext cx="3268287" cy="2123058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379330" y="1132083"/>
            <a:ext cx="5116798" cy="157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</a:rPr>
              <a:t>What happens if Greenhouse Gases Increase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Atmosphere?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/>
              <a:t>Ice?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Ocean?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/>
              <a:t>Land?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Vegetation?</a:t>
            </a: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System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47150" r="12646" b="25374"/>
          <a:stretch/>
        </p:blipFill>
        <p:spPr bwMode="auto">
          <a:xfrm>
            <a:off x="369651" y="2838796"/>
            <a:ext cx="8560340" cy="394714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97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7454" r="11763" b="52998"/>
          <a:stretch/>
        </p:blipFill>
        <p:spPr bwMode="auto">
          <a:xfrm>
            <a:off x="5692833" y="733246"/>
            <a:ext cx="3268287" cy="2123058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369603" y="1063989"/>
            <a:ext cx="5116798" cy="145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1"/>
                </a:solidFill>
              </a:rPr>
              <a:t>Pick one and generate a “Causal Chain”</a:t>
            </a:r>
          </a:p>
          <a:p>
            <a:pPr marL="457200" indent="-457200">
              <a:lnSpc>
                <a:spcPct val="80000"/>
              </a:lnSpc>
              <a:buAutoNum type="arabicParenR"/>
            </a:pPr>
            <a:r>
              <a:rPr lang="en-US" sz="2200" dirty="0"/>
              <a:t>Remove paved roads?</a:t>
            </a:r>
          </a:p>
          <a:p>
            <a:pPr marL="457200" indent="-457200">
              <a:lnSpc>
                <a:spcPct val="80000"/>
              </a:lnSpc>
              <a:buAutoNum type="arabicParenR"/>
            </a:pPr>
            <a:r>
              <a:rPr lang="en-US" sz="2200" dirty="0">
                <a:solidFill>
                  <a:schemeClr val="tx1"/>
                </a:solidFill>
              </a:rPr>
              <a:t>Plant a trillion trees?</a:t>
            </a:r>
          </a:p>
          <a:p>
            <a:pPr marL="457200" indent="-457200">
              <a:lnSpc>
                <a:spcPct val="80000"/>
              </a:lnSpc>
              <a:buAutoNum type="arabicParenR"/>
            </a:pPr>
            <a:r>
              <a:rPr lang="en-US" sz="2200" dirty="0"/>
              <a:t>Move continents to poles?</a:t>
            </a:r>
          </a:p>
          <a:p>
            <a:pPr marL="457200" indent="-457200">
              <a:lnSpc>
                <a:spcPct val="80000"/>
              </a:lnSpc>
              <a:buAutoNum type="arabicParenR"/>
            </a:pPr>
            <a:r>
              <a:rPr lang="en-US" sz="2200" dirty="0">
                <a:solidFill>
                  <a:schemeClr val="tx1"/>
                </a:solidFill>
              </a:rPr>
              <a:t>Stop Gulf Stream?</a:t>
            </a: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System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47150" r="12646" b="25374"/>
          <a:stretch/>
        </p:blipFill>
        <p:spPr bwMode="auto">
          <a:xfrm>
            <a:off x="369651" y="2838796"/>
            <a:ext cx="8560340" cy="394714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487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67164" y="3591560"/>
            <a:ext cx="618835" cy="16325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13001" y="2926540"/>
            <a:ext cx="4560454" cy="1496292"/>
          </a:xfrm>
          <a:prstGeom prst="rect">
            <a:avLst/>
          </a:prstGeom>
          <a:solidFill>
            <a:srgbClr val="FECB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47092" y="1490287"/>
            <a:ext cx="6084454" cy="4271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08546" y="588910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92229" y="588910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92906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3619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7598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71579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38219" y="412804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21225" y="277799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07000" y="2933468"/>
            <a:ext cx="1743364" cy="7158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89037" y="2947322"/>
            <a:ext cx="1602510" cy="7158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04231" y="1427942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87818" y="3062777"/>
            <a:ext cx="159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Plate Tectonics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65948" y="306277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Orbital Patterns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49090" y="3926377"/>
            <a:ext cx="200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House Gases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78182" y="4826923"/>
            <a:ext cx="1162858" cy="531091"/>
          </a:xfrm>
          <a:prstGeom prst="rect">
            <a:avLst/>
          </a:prstGeom>
          <a:solidFill>
            <a:srgbClr val="FECB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117896" y="4903585"/>
            <a:ext cx="103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Sunspots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62953" y="547809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1226126" y="4228868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Volcanoes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066636" y="3649284"/>
            <a:ext cx="2713181" cy="68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925616" y="3619265"/>
            <a:ext cx="85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Albedo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40480" y="6309360"/>
            <a:ext cx="186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Span (Years)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-683835" y="3119121"/>
            <a:ext cx="255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Change (˚C)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36542"/>
            <a:ext cx="41034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Climate Change Factors </a:t>
            </a:r>
          </a:p>
        </p:txBody>
      </p:sp>
    </p:spTree>
    <p:extLst>
      <p:ext uri="{BB962C8B-B14F-4D97-AF65-F5344CB8AC3E}">
        <p14:creationId xmlns:p14="http://schemas.microsoft.com/office/powerpoint/2010/main" val="1472839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5923</TotalTime>
  <Words>664</Words>
  <Application>Microsoft Macintosh PowerPoint</Application>
  <PresentationFormat>On-screen Show (4:3)</PresentationFormat>
  <Paragraphs>171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155</cp:revision>
  <dcterms:created xsi:type="dcterms:W3CDTF">2012-09-30T13:19:13Z</dcterms:created>
  <dcterms:modified xsi:type="dcterms:W3CDTF">2020-02-17T23:04:40Z</dcterms:modified>
</cp:coreProperties>
</file>