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92" r:id="rId2"/>
    <p:sldId id="386" r:id="rId3"/>
    <p:sldId id="396" r:id="rId4"/>
    <p:sldId id="397" r:id="rId5"/>
    <p:sldId id="398" r:id="rId6"/>
    <p:sldId id="388" r:id="rId7"/>
    <p:sldId id="399" r:id="rId8"/>
    <p:sldId id="389" r:id="rId9"/>
    <p:sldId id="403" r:id="rId10"/>
    <p:sldId id="400" r:id="rId11"/>
    <p:sldId id="404" r:id="rId12"/>
    <p:sldId id="395" r:id="rId13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A696D"/>
    <a:srgbClr val="FECBCC"/>
    <a:srgbClr val="F74C54"/>
    <a:srgbClr val="FC9EA1"/>
    <a:srgbClr val="A9CEFF"/>
    <a:srgbClr val="4FA4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938" autoAdjust="0"/>
    <p:restoredTop sz="94660"/>
  </p:normalViewPr>
  <p:slideViewPr>
    <p:cSldViewPr snapToGrid="0">
      <p:cViewPr>
        <p:scale>
          <a:sx n="90" d="100"/>
          <a:sy n="90" d="100"/>
        </p:scale>
        <p:origin x="-792" y="-2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3A3827-05CA-C244-B78A-E8B0649DE729}" type="datetimeFigureOut">
              <a:rPr lang="en-US" smtClean="0"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FC7D733-3DFB-7D47-B928-9DF6FC2BBA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408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F9176E-AC30-0D41-B416-5BA69D3779D0}" type="datetimeFigureOut">
              <a:rPr lang="en-US" smtClean="0"/>
              <a:t>2/19/18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2C385D-CE82-5A4A-8E8F-ED18A6D856C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265513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2C385D-CE82-5A4A-8E8F-ED18A6D856C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9977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6CD00-616F-0B40-8DAA-417AE1B1DFC9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0009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FAC1D6-FF40-334E-96D5-C36D3FCB2DFF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721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EE9ED-6465-7B48-B24C-052E3684CE26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6305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0327EF-8375-0846-84F1-C683F6F2A20A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7003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8D6AB-69D3-294E-91DD-5A27F5D41C1F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22589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BB2591-03C3-9640-BCC3-D32F1F4E7AA3}" type="datetime1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17136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DBCCB-2167-2048-89DC-BF00C95F057F}" type="datetime1">
              <a:rPr lang="en-US" smtClean="0"/>
              <a:t>2/19/18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4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3E85C-0E27-4443-A2D2-AF7C0D09566C}" type="datetime1">
              <a:rPr lang="en-US" smtClean="0"/>
              <a:t>2/19/18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281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6158DD-A580-D148-A352-BF0B3C8E3066}" type="datetime1">
              <a:rPr lang="en-US" smtClean="0"/>
              <a:t>2/19/18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822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322BE-9784-CB4F-9CB3-9741B3B37E48}" type="datetime1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999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F94247-3E34-9342-8167-3C7E394160FD}" type="datetime1">
              <a:rPr lang="en-US" smtClean="0"/>
              <a:t>2/19/18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6957D6-D2D6-0941-9E0D-4EEE1EF7CE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674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9E583-F3AA-B343-8F3C-6BDE3968BDAA}" type="datetime1">
              <a:rPr lang="en-US" smtClean="0"/>
              <a:t>2/19/18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10400" y="920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 b="1">
                <a:solidFill>
                  <a:schemeClr val="tx1"/>
                </a:solidFill>
              </a:defRPr>
            </a:lvl1pPr>
          </a:lstStyle>
          <a:p>
            <a:fld id="{0B6957D6-D2D6-0941-9E0D-4EEE1EF7CE7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9811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4" Type="http://schemas.microsoft.com/office/2007/relationships/hdphoto" Target="../media/hdphoto1.wdp"/><Relationship Id="rId5" Type="http://schemas.openxmlformats.org/officeDocument/2006/relationships/image" Target="../media/image17.emf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9.png"/><Relationship Id="rId3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emf"/><Relationship Id="rId3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2.png"/><Relationship Id="rId3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5.jpeg"/><Relationship Id="rId5" Type="http://schemas.microsoft.com/office/2007/relationships/hdphoto" Target="../media/hdphoto1.wdp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965" y="0"/>
            <a:ext cx="8376211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Earth’s Temperature History – How do we know?</a:t>
            </a:r>
            <a:endParaRPr lang="en-US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4960" y="2282613"/>
            <a:ext cx="37654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History Review</a:t>
            </a:r>
            <a:endParaRPr lang="en-US" sz="24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1498397"/>
            <a:ext cx="4114800" cy="528340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314960" y="3315546"/>
            <a:ext cx="28040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Temperature Proxies</a:t>
            </a:r>
            <a:endParaRPr lang="en-US" sz="2400" dirty="0"/>
          </a:p>
        </p:txBody>
      </p:sp>
      <p:sp>
        <p:nvSpPr>
          <p:cNvPr id="16" name="TextBox 15"/>
          <p:cNvSpPr txBox="1"/>
          <p:nvPr/>
        </p:nvSpPr>
        <p:spPr>
          <a:xfrm>
            <a:off x="314960" y="4348480"/>
            <a:ext cx="22108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Ice Core Activity</a:t>
            </a:r>
            <a:endParaRPr lang="en-US" sz="2400" dirty="0"/>
          </a:p>
        </p:txBody>
      </p:sp>
      <p:sp>
        <p:nvSpPr>
          <p:cNvPr id="19" name="TextBox 18"/>
          <p:cNvSpPr txBox="1"/>
          <p:nvPr/>
        </p:nvSpPr>
        <p:spPr>
          <a:xfrm>
            <a:off x="406400" y="1249680"/>
            <a:ext cx="30849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Climate System Review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9789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-1706022" y="2512303"/>
            <a:ext cx="6084055" cy="2282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893" y="262376"/>
            <a:ext cx="12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ABCDEFGH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42056"/>
            <a:ext cx="5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527214" y="4134556"/>
            <a:ext cx="2498701" cy="9910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80000"/>
              </a:lnSpc>
            </a:pPr>
            <a:r>
              <a:rPr lang="en-US" sz="2400" dirty="0" smtClean="0"/>
              <a:t>Volcanic Eruptions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sz="2400" dirty="0" smtClean="0"/>
              <a:t>1720</a:t>
            </a:r>
          </a:p>
          <a:p>
            <a:pPr marL="285750" indent="-285750">
              <a:lnSpc>
                <a:spcPct val="80000"/>
              </a:lnSpc>
              <a:buFontTx/>
              <a:buChar char="-"/>
            </a:pPr>
            <a:r>
              <a:rPr lang="en-US" sz="2400" dirty="0" smtClean="0"/>
              <a:t>1760</a:t>
            </a:r>
            <a:endParaRPr lang="en-US" sz="2400" dirty="0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866809"/>
            <a:ext cx="752463" cy="28226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1627102"/>
            <a:ext cx="752463" cy="2822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2387395"/>
            <a:ext cx="752463" cy="2822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3147688"/>
            <a:ext cx="752463" cy="28226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725320" y="84328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725320" y="1603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725320" y="23643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725320" y="3124927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725320" y="3885476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725320" y="4646025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725320" y="540657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725320" y="616712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3912998"/>
            <a:ext cx="752463" cy="2822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4673291"/>
            <a:ext cx="752463" cy="2822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5433584"/>
            <a:ext cx="752463" cy="28226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6193877"/>
            <a:ext cx="752463" cy="28226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13378" y="309035"/>
            <a:ext cx="5486400" cy="3270738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3570111" y="237066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38" name="TextBox 37"/>
          <p:cNvSpPr txBox="1"/>
          <p:nvPr/>
        </p:nvSpPr>
        <p:spPr>
          <a:xfrm>
            <a:off x="3994584" y="23706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54" name="TextBox 53"/>
          <p:cNvSpPr txBox="1"/>
          <p:nvPr/>
        </p:nvSpPr>
        <p:spPr>
          <a:xfrm>
            <a:off x="4406233" y="23706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55" name="TextBox 54"/>
          <p:cNvSpPr txBox="1"/>
          <p:nvPr/>
        </p:nvSpPr>
        <p:spPr>
          <a:xfrm>
            <a:off x="4817882" y="2370669"/>
            <a:ext cx="33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5246801" y="2370669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66" name="TextBox 65"/>
          <p:cNvSpPr txBox="1"/>
          <p:nvPr/>
        </p:nvSpPr>
        <p:spPr>
          <a:xfrm>
            <a:off x="5642921" y="2370669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67" name="TextBox 66"/>
          <p:cNvSpPr txBox="1"/>
          <p:nvPr/>
        </p:nvSpPr>
        <p:spPr>
          <a:xfrm>
            <a:off x="6462888" y="2370669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70" name="TextBox 69"/>
          <p:cNvSpPr txBox="1"/>
          <p:nvPr/>
        </p:nvSpPr>
        <p:spPr>
          <a:xfrm>
            <a:off x="6032391" y="2370669"/>
            <a:ext cx="33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  <a:endParaRPr lang="en-US" b="1" dirty="0"/>
          </a:p>
        </p:txBody>
      </p:sp>
      <p:cxnSp>
        <p:nvCxnSpPr>
          <p:cNvPr id="71" name="Straight Connector 70"/>
          <p:cNvCxnSpPr/>
          <p:nvPr/>
        </p:nvCxnSpPr>
        <p:spPr>
          <a:xfrm>
            <a:off x="3781779" y="1255889"/>
            <a:ext cx="0" cy="145344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73"/>
          <p:cNvCxnSpPr/>
          <p:nvPr/>
        </p:nvCxnSpPr>
        <p:spPr>
          <a:xfrm>
            <a:off x="5912555" y="1326444"/>
            <a:ext cx="11289" cy="140828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5" name="Rectangle 74"/>
          <p:cNvSpPr/>
          <p:nvPr/>
        </p:nvSpPr>
        <p:spPr>
          <a:xfrm>
            <a:off x="3469568" y="930112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1760</a:t>
            </a:r>
            <a:endParaRPr lang="en-US" b="1" dirty="0"/>
          </a:p>
        </p:txBody>
      </p:sp>
      <p:sp>
        <p:nvSpPr>
          <p:cNvPr id="76" name="Rectangle 75"/>
          <p:cNvSpPr/>
          <p:nvPr/>
        </p:nvSpPr>
        <p:spPr>
          <a:xfrm>
            <a:off x="5569300" y="930112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1720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49973327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3378" y="3554590"/>
            <a:ext cx="5486400" cy="32707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-1706022" y="2512303"/>
            <a:ext cx="6084055" cy="2282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893" y="262376"/>
            <a:ext cx="12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ABCDEFGH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42056"/>
            <a:ext cx="5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3378" y="309035"/>
            <a:ext cx="5486400" cy="3270738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866809"/>
            <a:ext cx="752463" cy="28226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1627102"/>
            <a:ext cx="752463" cy="28226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2387395"/>
            <a:ext cx="752463" cy="2822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3147688"/>
            <a:ext cx="752463" cy="282261"/>
          </a:xfrm>
          <a:prstGeom prst="rect">
            <a:avLst/>
          </a:prstGeom>
        </p:spPr>
      </p:pic>
      <p:sp>
        <p:nvSpPr>
          <p:cNvPr id="42" name="TextBox 41"/>
          <p:cNvSpPr txBox="1"/>
          <p:nvPr/>
        </p:nvSpPr>
        <p:spPr>
          <a:xfrm>
            <a:off x="8725320" y="84328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8725320" y="1603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8725320" y="23643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8725320" y="3124927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8725320" y="3885476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8725320" y="4646025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8725320" y="540657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725320" y="616712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3912998"/>
            <a:ext cx="752463" cy="282261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4673291"/>
            <a:ext cx="752463" cy="282261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5433584"/>
            <a:ext cx="752463" cy="28226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6193877"/>
            <a:ext cx="752463" cy="28226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570111" y="2370669"/>
            <a:ext cx="3257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A</a:t>
            </a:r>
            <a:endParaRPr lang="en-US" b="1" dirty="0"/>
          </a:p>
        </p:txBody>
      </p:sp>
      <p:sp>
        <p:nvSpPr>
          <p:cNvPr id="7" name="TextBox 6"/>
          <p:cNvSpPr txBox="1"/>
          <p:nvPr/>
        </p:nvSpPr>
        <p:spPr>
          <a:xfrm>
            <a:off x="3994584" y="23706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4406233" y="237066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4817882" y="2370669"/>
            <a:ext cx="3301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D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246801" y="2370669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5642921" y="2370669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F</a:t>
            </a:r>
            <a:endParaRPr lang="en-US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6462888" y="2370669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H</a:t>
            </a:r>
            <a:endParaRPr lang="en-US" b="1" dirty="0"/>
          </a:p>
        </p:txBody>
      </p:sp>
      <p:sp>
        <p:nvSpPr>
          <p:cNvPr id="56" name="TextBox 55"/>
          <p:cNvSpPr txBox="1"/>
          <p:nvPr/>
        </p:nvSpPr>
        <p:spPr>
          <a:xfrm>
            <a:off x="6032391" y="2370669"/>
            <a:ext cx="331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</a:t>
            </a:r>
            <a:endParaRPr lang="en-US" b="1" dirty="0"/>
          </a:p>
        </p:txBody>
      </p:sp>
      <p:cxnSp>
        <p:nvCxnSpPr>
          <p:cNvPr id="32" name="Straight Connector 31"/>
          <p:cNvCxnSpPr/>
          <p:nvPr/>
        </p:nvCxnSpPr>
        <p:spPr>
          <a:xfrm>
            <a:off x="3781779" y="1255889"/>
            <a:ext cx="0" cy="145344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5912555" y="1326444"/>
            <a:ext cx="11289" cy="140828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3469568" y="930112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1760</a:t>
            </a:r>
            <a:endParaRPr lang="en-US" b="1" dirty="0"/>
          </a:p>
        </p:txBody>
      </p:sp>
      <p:sp>
        <p:nvSpPr>
          <p:cNvPr id="35" name="Rectangle 34"/>
          <p:cNvSpPr/>
          <p:nvPr/>
        </p:nvSpPr>
        <p:spPr>
          <a:xfrm>
            <a:off x="5569300" y="930112"/>
            <a:ext cx="65264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1720</a:t>
            </a:r>
            <a:endParaRPr lang="en-US" b="1" dirty="0"/>
          </a:p>
        </p:txBody>
      </p:sp>
      <p:cxnSp>
        <p:nvCxnSpPr>
          <p:cNvPr id="36" name="Straight Connector 35"/>
          <p:cNvCxnSpPr/>
          <p:nvPr/>
        </p:nvCxnSpPr>
        <p:spPr>
          <a:xfrm>
            <a:off x="3778956" y="4498622"/>
            <a:ext cx="0" cy="1453444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5952065" y="4569177"/>
            <a:ext cx="11289" cy="1408289"/>
          </a:xfrm>
          <a:prstGeom prst="line">
            <a:avLst/>
          </a:prstGeom>
          <a:ln>
            <a:solidFill>
              <a:schemeClr val="tx1"/>
            </a:solidFill>
            <a:prstDash val="sys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47597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379445" y="0"/>
            <a:ext cx="282902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Ice Core Results</a:t>
            </a:r>
            <a:endParaRPr lang="en-US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12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880" y="2990328"/>
            <a:ext cx="5786120" cy="386767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06440" y="746760"/>
            <a:ext cx="3337560" cy="3337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611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40405" y="0"/>
            <a:ext cx="27945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Climate Change</a:t>
            </a:r>
            <a:endParaRPr lang="en-US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0" y="961539"/>
            <a:ext cx="92384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Climate System</a:t>
            </a:r>
          </a:p>
          <a:p>
            <a:r>
              <a:rPr lang="en-US" sz="2400" dirty="0" smtClean="0"/>
              <a:t>- external </a:t>
            </a:r>
            <a:r>
              <a:rPr lang="en-US" sz="2400" dirty="0" err="1" smtClean="0"/>
              <a:t>forcings</a:t>
            </a:r>
            <a:r>
              <a:rPr lang="en-US" sz="2400" dirty="0" smtClean="0"/>
              <a:t> (plate tectonics, orbit, solar input, volcanoes &amp; man)</a:t>
            </a:r>
          </a:p>
          <a:p>
            <a:r>
              <a:rPr lang="en-US" sz="2400" dirty="0" smtClean="0"/>
              <a:t>- internal interactions (air, sea, land, ice, vegetation)</a:t>
            </a:r>
          </a:p>
          <a:p>
            <a:r>
              <a:rPr lang="en-US" sz="2400" dirty="0" smtClean="0"/>
              <a:t>- internal responses (changes in climate system)</a:t>
            </a:r>
            <a:endParaRPr lang="en-US" sz="24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4160" y="5557520"/>
            <a:ext cx="16073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Causal Chains</a:t>
            </a:r>
            <a:endParaRPr lang="en-US" sz="2000" dirty="0"/>
          </a:p>
        </p:txBody>
      </p:sp>
      <p:sp>
        <p:nvSpPr>
          <p:cNvPr id="3" name="TextBox 2"/>
          <p:cNvSpPr txBox="1"/>
          <p:nvPr/>
        </p:nvSpPr>
        <p:spPr>
          <a:xfrm>
            <a:off x="436880" y="5963920"/>
            <a:ext cx="83541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More sunspots =&gt; global warming =&gt; melts ice =&gt; sea level rises =&gt; land area decreases </a:t>
            </a:r>
          </a:p>
          <a:p>
            <a:r>
              <a:rPr lang="en-US" dirty="0"/>
              <a:t>	</a:t>
            </a:r>
            <a:r>
              <a:rPr lang="en-US" dirty="0" smtClean="0"/>
              <a:t>=&gt; less room for land plants ………</a:t>
            </a:r>
            <a:endParaRPr lang="en-US" dirty="0"/>
          </a:p>
        </p:txBody>
      </p:sp>
      <p:pic>
        <p:nvPicPr>
          <p:cNvPr id="4" name="Picture 3" descr="Screen Shot 2016-02-24 at 8.06.34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45" y="2480200"/>
            <a:ext cx="7140845" cy="3161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667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Picture 42" descr="Screen Shot 2016-02-22 at 6.44.14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760" y="4307840"/>
            <a:ext cx="4236720" cy="255016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94965" y="0"/>
            <a:ext cx="495901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 History Review</a:t>
            </a:r>
            <a:endParaRPr lang="en-US" sz="3200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3</a:t>
            </a:fld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69" r="9707"/>
          <a:stretch/>
        </p:blipFill>
        <p:spPr bwMode="auto">
          <a:xfrm>
            <a:off x="0" y="1160296"/>
            <a:ext cx="4202325" cy="2944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5"/>
          <a:srcRect l="-1" r="15154" b="16331"/>
          <a:stretch/>
        </p:blipFill>
        <p:spPr>
          <a:xfrm>
            <a:off x="396565" y="4551681"/>
            <a:ext cx="3901116" cy="2086549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62985" y="5214311"/>
            <a:ext cx="37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0</a:t>
            </a:r>
            <a:endParaRPr lang="en-US" sz="1400" dirty="0"/>
          </a:p>
        </p:txBody>
      </p:sp>
      <p:sp>
        <p:nvSpPr>
          <p:cNvPr id="22" name="TextBox 21"/>
          <p:cNvSpPr txBox="1"/>
          <p:nvPr/>
        </p:nvSpPr>
        <p:spPr>
          <a:xfrm>
            <a:off x="373145" y="4612772"/>
            <a:ext cx="3767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5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04801" y="5805691"/>
            <a:ext cx="34349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-5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 rot="16200000">
            <a:off x="-609600" y="5242561"/>
            <a:ext cx="15751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Temp. Anomaly (C)</a:t>
            </a:r>
            <a:endParaRPr lang="en-US" sz="1400" dirty="0"/>
          </a:p>
        </p:txBody>
      </p:sp>
      <p:sp>
        <p:nvSpPr>
          <p:cNvPr id="4" name="TextBox 3"/>
          <p:cNvSpPr txBox="1"/>
          <p:nvPr/>
        </p:nvSpPr>
        <p:spPr>
          <a:xfrm>
            <a:off x="802640" y="721360"/>
            <a:ext cx="3417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Plate Tectonics (Millions of Years)</a:t>
            </a:r>
            <a:endParaRPr lang="en-US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381760" y="6550223"/>
            <a:ext cx="192050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Thousands of Years Ago</a:t>
            </a:r>
            <a:endParaRPr lang="en-US" sz="1400" dirty="0"/>
          </a:p>
        </p:txBody>
      </p:sp>
      <p:sp>
        <p:nvSpPr>
          <p:cNvPr id="24" name="TextBox 23"/>
          <p:cNvSpPr txBox="1"/>
          <p:nvPr/>
        </p:nvSpPr>
        <p:spPr>
          <a:xfrm>
            <a:off x="568960" y="4267200"/>
            <a:ext cx="3766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Orbital Patterns (Thousands of Years)</a:t>
            </a:r>
            <a:endParaRPr lang="en-US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4521200" y="680720"/>
            <a:ext cx="39063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Sunspots/Volcanoes (10-100s of Years)</a:t>
            </a:r>
            <a:endParaRPr lang="en-US" b="1" dirty="0"/>
          </a:p>
        </p:txBody>
      </p:sp>
      <p:sp>
        <p:nvSpPr>
          <p:cNvPr id="59" name="TextBox 58"/>
          <p:cNvSpPr txBox="1"/>
          <p:nvPr/>
        </p:nvSpPr>
        <p:spPr>
          <a:xfrm>
            <a:off x="5767493" y="4053840"/>
            <a:ext cx="27534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Instrumentation</a:t>
            </a:r>
            <a:r>
              <a:rPr lang="en-US" b="1" dirty="0" smtClean="0"/>
              <a:t> </a:t>
            </a:r>
            <a:r>
              <a:rPr lang="en-US" b="1" dirty="0" smtClean="0"/>
              <a:t>(Decades)</a:t>
            </a:r>
            <a:endParaRPr lang="en-US" b="1" dirty="0"/>
          </a:p>
        </p:txBody>
      </p:sp>
      <p:grpSp>
        <p:nvGrpSpPr>
          <p:cNvPr id="69" name="Group 68"/>
          <p:cNvGrpSpPr/>
          <p:nvPr/>
        </p:nvGrpSpPr>
        <p:grpSpPr>
          <a:xfrm>
            <a:off x="4429760" y="1125219"/>
            <a:ext cx="4609203" cy="2596318"/>
            <a:chOff x="4429760" y="1125219"/>
            <a:chExt cx="4609203" cy="2596318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 rotWithShape="1"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110" b="9154"/>
            <a:stretch/>
          </p:blipFill>
          <p:spPr>
            <a:xfrm>
              <a:off x="4532789" y="1125219"/>
              <a:ext cx="3981304" cy="2319021"/>
            </a:xfrm>
            <a:prstGeom prst="rect">
              <a:avLst/>
            </a:prstGeom>
          </p:spPr>
        </p:pic>
        <p:sp>
          <p:nvSpPr>
            <p:cNvPr id="34" name="TextBox 33"/>
            <p:cNvSpPr txBox="1"/>
            <p:nvPr/>
          </p:nvSpPr>
          <p:spPr>
            <a:xfrm>
              <a:off x="8452223" y="1137388"/>
              <a:ext cx="41197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0.5</a:t>
              </a:r>
              <a:endParaRPr lang="en-US" sz="1400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8462758" y="2216938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36" name="TextBox 35"/>
            <p:cNvSpPr txBox="1"/>
            <p:nvPr/>
          </p:nvSpPr>
          <p:spPr>
            <a:xfrm>
              <a:off x="8462758" y="3205048"/>
              <a:ext cx="46694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-0.5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 rot="16200000">
              <a:off x="8097521" y="2174242"/>
              <a:ext cx="157510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Temp. Anomaly (C)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4429760" y="3413760"/>
              <a:ext cx="27566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0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6208426" y="3413760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1000</a:t>
              </a:r>
              <a:endParaRPr lang="en-US" sz="1400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8168640" y="3413760"/>
              <a:ext cx="54864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2</a:t>
              </a:r>
              <a:r>
                <a:rPr lang="en-US" sz="1400" dirty="0" smtClean="0"/>
                <a:t>000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5100320" y="3410783"/>
              <a:ext cx="87388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Year (AD)</a:t>
              </a:r>
              <a:endParaRPr lang="en-US" sz="1400" dirty="0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724400" y="1391920"/>
              <a:ext cx="2296160" cy="42672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62" name="Straight Connector 61"/>
          <p:cNvCxnSpPr/>
          <p:nvPr/>
        </p:nvCxnSpPr>
        <p:spPr>
          <a:xfrm flipV="1">
            <a:off x="7843520" y="1361440"/>
            <a:ext cx="0" cy="1940560"/>
          </a:xfrm>
          <a:prstGeom prst="line">
            <a:avLst/>
          </a:prstGeom>
          <a:ln>
            <a:solidFill>
              <a:srgbClr val="800000"/>
            </a:solidFill>
            <a:prstDash val="sys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3" name="TextBox 62"/>
          <p:cNvSpPr txBox="1"/>
          <p:nvPr/>
        </p:nvSpPr>
        <p:spPr>
          <a:xfrm>
            <a:off x="436880" y="3637280"/>
            <a:ext cx="8369875" cy="523220"/>
          </a:xfrm>
          <a:prstGeom prst="rect">
            <a:avLst/>
          </a:prstGeom>
          <a:solidFill>
            <a:srgbClr val="FFFFFF"/>
          </a:solidFill>
          <a:ln w="57150" cmpd="sng">
            <a:solidFill>
              <a:srgbClr val="800000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dirty="0" smtClean="0"/>
              <a:t>Which time-frame do you believe is the most accurate?</a:t>
            </a:r>
            <a:endParaRPr lang="en-US" sz="2800" dirty="0"/>
          </a:p>
        </p:txBody>
      </p:sp>
      <p:sp>
        <p:nvSpPr>
          <p:cNvPr id="65" name="TextBox 64"/>
          <p:cNvSpPr txBox="1"/>
          <p:nvPr/>
        </p:nvSpPr>
        <p:spPr>
          <a:xfrm rot="16200000">
            <a:off x="7477760" y="2245360"/>
            <a:ext cx="1326004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Instruments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5801360" y="1493520"/>
            <a:ext cx="864339" cy="369332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Proxies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46759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2" grpId="0"/>
      <p:bldP spid="23" grpId="0"/>
      <p:bldP spid="3" grpId="0"/>
      <p:bldP spid="4" grpId="0"/>
      <p:bldP spid="5" grpId="0"/>
      <p:bldP spid="24" grpId="0"/>
      <p:bldP spid="26" grpId="0"/>
      <p:bldP spid="59" grpId="0"/>
      <p:bldP spid="63" grpId="0" animBg="1"/>
      <p:bldP spid="65" grpId="0" animBg="1"/>
      <p:bldP spid="6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4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86080" y="20320"/>
            <a:ext cx="340409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 Proxy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80" y="3657598"/>
            <a:ext cx="3136900" cy="2590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32857" y="3580190"/>
            <a:ext cx="459619" cy="1765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>
            <a:off x="3780970" y="3635828"/>
            <a:ext cx="459619" cy="176590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350761" y="1002454"/>
            <a:ext cx="8515049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Temperature </a:t>
            </a:r>
            <a:r>
              <a:rPr lang="en-US" sz="2400" dirty="0" smtClean="0"/>
              <a:t>Proxy – </a:t>
            </a:r>
          </a:p>
          <a:p>
            <a:r>
              <a:rPr lang="en-US" sz="2400" dirty="0" smtClean="0"/>
              <a:t>	- preserved physical characteristic (e.g., tree ring)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that can be used as a measure of past temperature</a:t>
            </a:r>
          </a:p>
          <a:p>
            <a:r>
              <a:rPr lang="en-US" sz="2400" dirty="0"/>
              <a:t>	</a:t>
            </a:r>
            <a:r>
              <a:rPr lang="en-US" sz="2400" dirty="0" smtClean="0"/>
              <a:t>- if properly calibrated.</a:t>
            </a:r>
            <a:endParaRPr lang="en-US" sz="2400" dirty="0"/>
          </a:p>
          <a:p>
            <a:endParaRPr lang="en-US" sz="2200" dirty="0"/>
          </a:p>
        </p:txBody>
      </p:sp>
      <p:grpSp>
        <p:nvGrpSpPr>
          <p:cNvPr id="44" name="Group 43"/>
          <p:cNvGrpSpPr/>
          <p:nvPr/>
        </p:nvGrpSpPr>
        <p:grpSpPr>
          <a:xfrm>
            <a:off x="4930022" y="3563257"/>
            <a:ext cx="3329645" cy="2938361"/>
            <a:chOff x="4930022" y="3563257"/>
            <a:chExt cx="3329645" cy="2938361"/>
          </a:xfrm>
        </p:grpSpPr>
        <p:cxnSp>
          <p:nvCxnSpPr>
            <p:cNvPr id="19" name="Elbow Connector 18"/>
            <p:cNvCxnSpPr/>
            <p:nvPr/>
          </p:nvCxnSpPr>
          <p:spPr>
            <a:xfrm>
              <a:off x="5636382" y="3580189"/>
              <a:ext cx="2443240" cy="2140862"/>
            </a:xfrm>
            <a:prstGeom prst="bentConnector3">
              <a:avLst>
                <a:gd name="adj1" fmla="val 0"/>
              </a:avLst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/>
          </p:nvSpPr>
          <p:spPr>
            <a:xfrm>
              <a:off x="6204857" y="6132286"/>
              <a:ext cx="141750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Temperature</a:t>
              </a:r>
              <a:endParaRPr lang="en-US" dirty="0"/>
            </a:p>
          </p:txBody>
        </p:sp>
        <p:sp>
          <p:nvSpPr>
            <p:cNvPr id="25" name="TextBox 24"/>
            <p:cNvSpPr txBox="1"/>
            <p:nvPr/>
          </p:nvSpPr>
          <p:spPr>
            <a:xfrm rot="16200000">
              <a:off x="4337353" y="4373639"/>
              <a:ext cx="15546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Height of Fluid</a:t>
              </a:r>
              <a:endParaRPr lang="en-US" dirty="0"/>
            </a:p>
          </p:txBody>
        </p:sp>
        <p:cxnSp>
          <p:nvCxnSpPr>
            <p:cNvPr id="27" name="Straight Connector 26"/>
            <p:cNvCxnSpPr/>
            <p:nvPr/>
          </p:nvCxnSpPr>
          <p:spPr>
            <a:xfrm flipV="1">
              <a:off x="5805714" y="3676952"/>
              <a:ext cx="1862667" cy="1862667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TextBox 27"/>
            <p:cNvSpPr txBox="1"/>
            <p:nvPr/>
          </p:nvSpPr>
          <p:spPr>
            <a:xfrm>
              <a:off x="5829905" y="576942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7724019" y="5769429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150</a:t>
              </a:r>
              <a:endParaRPr lang="en-US" dirty="0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344282" y="5769429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975653" y="5769429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</a:t>
              </a:r>
              <a:endParaRPr lang="en-US" dirty="0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5317067" y="5256591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3" name="TextBox 32"/>
            <p:cNvSpPr txBox="1"/>
            <p:nvPr/>
          </p:nvSpPr>
          <p:spPr>
            <a:xfrm>
              <a:off x="5317067" y="469214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5317067" y="4127702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5317067" y="3563257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994228" y="3570514"/>
            <a:ext cx="301660" cy="2062666"/>
            <a:chOff x="994228" y="3570514"/>
            <a:chExt cx="301660" cy="2062666"/>
          </a:xfrm>
        </p:grpSpPr>
        <p:sp>
          <p:nvSpPr>
            <p:cNvPr id="36" name="TextBox 35"/>
            <p:cNvSpPr txBox="1"/>
            <p:nvPr/>
          </p:nvSpPr>
          <p:spPr>
            <a:xfrm>
              <a:off x="994228" y="526384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1</a:t>
              </a: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994228" y="469940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2</a:t>
              </a:r>
              <a:endParaRPr lang="en-US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994228" y="4134959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3</a:t>
              </a:r>
              <a:endParaRPr lang="en-US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994228" y="3570514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4</a:t>
              </a:r>
              <a:endParaRPr lang="en-US" dirty="0"/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1659470" y="3570514"/>
            <a:ext cx="535648" cy="2062666"/>
            <a:chOff x="1659470" y="3570514"/>
            <a:chExt cx="535648" cy="2062666"/>
          </a:xfrm>
        </p:grpSpPr>
        <p:sp>
          <p:nvSpPr>
            <p:cNvPr id="40" name="TextBox 39"/>
            <p:cNvSpPr txBox="1"/>
            <p:nvPr/>
          </p:nvSpPr>
          <p:spPr>
            <a:xfrm>
              <a:off x="1893458" y="5263848"/>
              <a:ext cx="301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0</a:t>
              </a:r>
              <a:endParaRPr lang="en-US" dirty="0"/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1659470" y="3570514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150</a:t>
              </a:r>
              <a:endParaRPr lang="en-US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1776464" y="4699404"/>
              <a:ext cx="41865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50</a:t>
              </a:r>
              <a:endParaRPr lang="en-US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659470" y="4134959"/>
              <a:ext cx="53564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100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2323514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8667" y="3351389"/>
            <a:ext cx="4895144" cy="31129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433F0F-9648-6049-ABE9-8E321B4BA083}" type="slidenum">
              <a:rPr lang="en-US" smtClean="0">
                <a:solidFill>
                  <a:srgbClr val="000000"/>
                </a:solidFill>
              </a:rPr>
              <a:t>5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96240" y="30480"/>
            <a:ext cx="55244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 Proxy – Tree Rings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42184" b="41808"/>
          <a:stretch/>
        </p:blipFill>
        <p:spPr>
          <a:xfrm flipH="1">
            <a:off x="1666240" y="2309142"/>
            <a:ext cx="7193280" cy="86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rot="17100000">
            <a:off x="8402320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2012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8747760" y="2065302"/>
            <a:ext cx="0" cy="25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823200" y="2065302"/>
            <a:ext cx="0" cy="25400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 rot="17100000">
            <a:off x="7498081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2007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 rot="17100000">
            <a:off x="6797040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2002</a:t>
            </a:r>
            <a:endParaRPr lang="en-US" dirty="0"/>
          </a:p>
        </p:txBody>
      </p:sp>
      <p:cxnSp>
        <p:nvCxnSpPr>
          <p:cNvPr id="60" name="Straight Connector 59"/>
          <p:cNvCxnSpPr/>
          <p:nvPr/>
        </p:nvCxnSpPr>
        <p:spPr>
          <a:xfrm>
            <a:off x="7142480" y="207546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>
            <a:off x="7955280" y="2197382"/>
            <a:ext cx="0" cy="121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8107680" y="2197382"/>
            <a:ext cx="0" cy="121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>
            <a:off x="8321040" y="2197382"/>
            <a:ext cx="0" cy="121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Connector 64"/>
          <p:cNvCxnSpPr/>
          <p:nvPr/>
        </p:nvCxnSpPr>
        <p:spPr>
          <a:xfrm>
            <a:off x="8503920" y="2197382"/>
            <a:ext cx="0" cy="12192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421120" y="212626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5882640" y="209578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5608320" y="210594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5394960" y="207546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5222240" y="210594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5029200" y="210594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>
            <a:off x="4795520" y="210594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439920" y="209578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4084320" y="209578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Connector 28"/>
          <p:cNvCxnSpPr/>
          <p:nvPr/>
        </p:nvCxnSpPr>
        <p:spPr>
          <a:xfrm>
            <a:off x="3637280" y="210594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/>
          <p:nvPr/>
        </p:nvCxnSpPr>
        <p:spPr>
          <a:xfrm>
            <a:off x="3261360" y="212626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2753360" y="208562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2113280" y="2116102"/>
            <a:ext cx="0" cy="2438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 rot="17100000">
            <a:off x="6197601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1997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 rot="17100000">
            <a:off x="5689600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1992</a:t>
            </a:r>
            <a:endParaRPr lang="en-US" dirty="0"/>
          </a:p>
        </p:txBody>
      </p:sp>
      <p:sp>
        <p:nvSpPr>
          <p:cNvPr id="35" name="TextBox 34"/>
          <p:cNvSpPr txBox="1"/>
          <p:nvPr/>
        </p:nvSpPr>
        <p:spPr>
          <a:xfrm rot="17100000">
            <a:off x="5374642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1987</a:t>
            </a:r>
            <a:endParaRPr lang="en-US" dirty="0"/>
          </a:p>
        </p:txBody>
      </p:sp>
      <p:sp>
        <p:nvSpPr>
          <p:cNvPr id="36" name="TextBox 35"/>
          <p:cNvSpPr txBox="1"/>
          <p:nvPr/>
        </p:nvSpPr>
        <p:spPr>
          <a:xfrm rot="17100000">
            <a:off x="5161280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1982</a:t>
            </a:r>
            <a:endParaRPr lang="en-US" dirty="0"/>
          </a:p>
        </p:txBody>
      </p:sp>
      <p:sp>
        <p:nvSpPr>
          <p:cNvPr id="37" name="TextBox 36"/>
          <p:cNvSpPr txBox="1"/>
          <p:nvPr/>
        </p:nvSpPr>
        <p:spPr>
          <a:xfrm rot="17100000">
            <a:off x="4958082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1977</a:t>
            </a:r>
            <a:endParaRPr lang="en-US" dirty="0"/>
          </a:p>
        </p:txBody>
      </p:sp>
      <p:sp>
        <p:nvSpPr>
          <p:cNvPr id="38" name="TextBox 37"/>
          <p:cNvSpPr txBox="1"/>
          <p:nvPr/>
        </p:nvSpPr>
        <p:spPr>
          <a:xfrm rot="17100000">
            <a:off x="4744720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1972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 rot="17100000">
            <a:off x="4450082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1967</a:t>
            </a:r>
            <a:endParaRPr lang="en-US" dirty="0"/>
          </a:p>
        </p:txBody>
      </p:sp>
      <p:sp>
        <p:nvSpPr>
          <p:cNvPr id="40" name="TextBox 39"/>
          <p:cNvSpPr txBox="1"/>
          <p:nvPr/>
        </p:nvSpPr>
        <p:spPr>
          <a:xfrm rot="17100000">
            <a:off x="4236720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1962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 rot="17100000">
            <a:off x="3749042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1957</a:t>
            </a:r>
            <a:endParaRPr lang="en-US" dirty="0"/>
          </a:p>
        </p:txBody>
      </p:sp>
      <p:sp>
        <p:nvSpPr>
          <p:cNvPr id="47" name="TextBox 46"/>
          <p:cNvSpPr txBox="1"/>
          <p:nvPr/>
        </p:nvSpPr>
        <p:spPr>
          <a:xfrm rot="17100000">
            <a:off x="3362961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1952</a:t>
            </a:r>
            <a:endParaRPr lang="en-US" dirty="0"/>
          </a:p>
        </p:txBody>
      </p:sp>
      <p:sp>
        <p:nvSpPr>
          <p:cNvPr id="48" name="TextBox 47"/>
          <p:cNvSpPr txBox="1"/>
          <p:nvPr/>
        </p:nvSpPr>
        <p:spPr>
          <a:xfrm rot="17100000">
            <a:off x="2966722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1947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 rot="17100000">
            <a:off x="2479040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1942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 rot="17100000">
            <a:off x="1767842" y="1618262"/>
            <a:ext cx="6526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1937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-7337" y="3758072"/>
            <a:ext cx="2794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Growing Conditions?</a:t>
            </a:r>
            <a:endParaRPr lang="en-US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94263" y="1608102"/>
            <a:ext cx="1907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Tree Ring Age</a:t>
            </a:r>
            <a:endParaRPr lang="en-US" sz="2400" dirty="0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890895" y="6081889"/>
            <a:ext cx="2201333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/>
          <p:cNvCxnSpPr/>
          <p:nvPr/>
        </p:nvCxnSpPr>
        <p:spPr>
          <a:xfrm flipV="1">
            <a:off x="1890895" y="4247445"/>
            <a:ext cx="0" cy="183444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229563" y="6460446"/>
            <a:ext cx="1441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Temperature</a:t>
            </a:r>
            <a:endParaRPr lang="en-US" b="1" dirty="0"/>
          </a:p>
        </p:txBody>
      </p:sp>
      <p:sp>
        <p:nvSpPr>
          <p:cNvPr id="52" name="TextBox 51"/>
          <p:cNvSpPr txBox="1"/>
          <p:nvPr/>
        </p:nvSpPr>
        <p:spPr>
          <a:xfrm>
            <a:off x="886185" y="5020732"/>
            <a:ext cx="909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Rainfall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3131433" y="6093176"/>
            <a:ext cx="9607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Warmer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1890895" y="6093176"/>
            <a:ext cx="80021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Colder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1107677" y="5751687"/>
            <a:ext cx="706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Dryer</a:t>
            </a:r>
            <a:endParaRPr 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968028" y="4397020"/>
            <a:ext cx="8466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Wetter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316117" y="4346222"/>
            <a:ext cx="761747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Wider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Rings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1824096" y="5444066"/>
            <a:ext cx="1087257" cy="5447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dirty="0" smtClean="0"/>
              <a:t>Narrower</a:t>
            </a:r>
          </a:p>
          <a:p>
            <a:pPr algn="ctr">
              <a:lnSpc>
                <a:spcPct val="80000"/>
              </a:lnSpc>
            </a:pPr>
            <a:r>
              <a:rPr lang="en-US" dirty="0" smtClean="0"/>
              <a:t>Rings</a:t>
            </a:r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4783667" y="1326445"/>
            <a:ext cx="874889" cy="1552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Rectangle 61"/>
          <p:cNvSpPr/>
          <p:nvPr/>
        </p:nvSpPr>
        <p:spPr>
          <a:xfrm>
            <a:off x="6643512" y="5486402"/>
            <a:ext cx="874889" cy="155223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01144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  <p:bldP spid="52" grpId="0"/>
      <p:bldP spid="13" grpId="0"/>
      <p:bldP spid="54" grpId="0"/>
      <p:bldP spid="55" grpId="0"/>
      <p:bldP spid="56" grpId="0"/>
      <p:bldP spid="16" grpId="0"/>
      <p:bldP spid="58" grpId="0"/>
      <p:bldP spid="42" grpId="0" animBg="1"/>
      <p:bldP spid="6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233" y="782183"/>
            <a:ext cx="3861334" cy="320347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26805" b="58526"/>
          <a:stretch/>
        </p:blipFill>
        <p:spPr>
          <a:xfrm>
            <a:off x="101233" y="4207030"/>
            <a:ext cx="5949243" cy="2122668"/>
          </a:xfrm>
          <a:prstGeom prst="rect">
            <a:avLst/>
          </a:prstGeom>
        </p:spPr>
      </p:pic>
      <p:grpSp>
        <p:nvGrpSpPr>
          <p:cNvPr id="27" name="Group 26"/>
          <p:cNvGrpSpPr/>
          <p:nvPr/>
        </p:nvGrpSpPr>
        <p:grpSpPr>
          <a:xfrm>
            <a:off x="2135164" y="756734"/>
            <a:ext cx="5116099" cy="5856741"/>
            <a:chOff x="2135164" y="665294"/>
            <a:chExt cx="5116099" cy="585674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 rotWithShape="1">
            <a:blip r:embed="rId4"/>
            <a:srcRect t="23941" b="14080"/>
            <a:stretch/>
          </p:blipFill>
          <p:spPr>
            <a:xfrm rot="5400000">
              <a:off x="3649620" y="2920391"/>
              <a:ext cx="5856740" cy="1346547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2135164" y="5536006"/>
              <a:ext cx="297648" cy="505979"/>
            </a:xfrm>
            <a:prstGeom prst="rect">
              <a:avLst/>
            </a:prstGeom>
            <a:noFill/>
            <a:ln w="28575" cmpd="sng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 </a:t>
              </a:r>
              <a:endParaRPr lang="en-US" dirty="0"/>
            </a:p>
          </p:txBody>
        </p:sp>
        <p:cxnSp>
          <p:nvCxnSpPr>
            <p:cNvPr id="11" name="Straight Connector 10"/>
            <p:cNvCxnSpPr/>
            <p:nvPr/>
          </p:nvCxnSpPr>
          <p:spPr>
            <a:xfrm flipV="1">
              <a:off x="2135164" y="665294"/>
              <a:ext cx="3750367" cy="4870712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>
              <a:off x="2135164" y="6041986"/>
              <a:ext cx="3750367" cy="480049"/>
            </a:xfrm>
            <a:prstGeom prst="line">
              <a:avLst/>
            </a:prstGeom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6" name="Group 25"/>
          <p:cNvGrpSpPr/>
          <p:nvPr/>
        </p:nvGrpSpPr>
        <p:grpSpPr>
          <a:xfrm>
            <a:off x="4434518" y="2420763"/>
            <a:ext cx="1800268" cy="721489"/>
            <a:chOff x="4434518" y="2420763"/>
            <a:chExt cx="1800268" cy="721489"/>
          </a:xfrm>
        </p:grpSpPr>
        <p:sp>
          <p:nvSpPr>
            <p:cNvPr id="16" name="TextBox 15"/>
            <p:cNvSpPr txBox="1"/>
            <p:nvPr/>
          </p:nvSpPr>
          <p:spPr>
            <a:xfrm>
              <a:off x="4434518" y="2493166"/>
              <a:ext cx="845604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dirty="0" smtClean="0"/>
                <a:t>Annual</a:t>
              </a:r>
            </a:p>
            <a:p>
              <a:pPr algn="ctr"/>
              <a:r>
                <a:rPr lang="en-US" dirty="0" smtClean="0"/>
                <a:t>Rings</a:t>
              </a:r>
              <a:endParaRPr lang="en-US" dirty="0"/>
            </a:p>
          </p:txBody>
        </p:sp>
        <p:cxnSp>
          <p:nvCxnSpPr>
            <p:cNvPr id="19" name="Straight Arrow Connector 18"/>
            <p:cNvCxnSpPr/>
            <p:nvPr/>
          </p:nvCxnSpPr>
          <p:spPr>
            <a:xfrm>
              <a:off x="5371607" y="2420763"/>
              <a:ext cx="8631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/>
            <p:cNvCxnSpPr/>
            <p:nvPr/>
          </p:nvCxnSpPr>
          <p:spPr>
            <a:xfrm>
              <a:off x="5371607" y="2801351"/>
              <a:ext cx="8631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/>
            <p:cNvCxnSpPr/>
            <p:nvPr/>
          </p:nvCxnSpPr>
          <p:spPr>
            <a:xfrm>
              <a:off x="5371607" y="3142252"/>
              <a:ext cx="863179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6240" y="30480"/>
            <a:ext cx="5310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 Proxy – Ice Cores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1305817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/>
          <a:srcRect t="23941" b="14080"/>
          <a:stretch/>
        </p:blipFill>
        <p:spPr>
          <a:xfrm rot="5400000">
            <a:off x="5346340" y="3011832"/>
            <a:ext cx="5856740" cy="1346547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0"/>
            <a:ext cx="9144000" cy="637979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396240" y="30480"/>
            <a:ext cx="531086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/>
              <a:t>Temperature Proxy – Ice Cores</a:t>
            </a:r>
            <a:endParaRPr lang="en-US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b="13550"/>
          <a:stretch/>
        </p:blipFill>
        <p:spPr>
          <a:xfrm>
            <a:off x="289560" y="779780"/>
            <a:ext cx="2828475" cy="17500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89280" y="2682240"/>
            <a:ext cx="59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/>
              <a:t>16</a:t>
            </a:r>
            <a:r>
              <a:rPr lang="en-US" sz="2400" dirty="0" smtClean="0"/>
              <a:t>O</a:t>
            </a:r>
            <a:endParaRPr lang="en-US" sz="2400" dirty="0"/>
          </a:p>
        </p:txBody>
      </p:sp>
      <p:sp>
        <p:nvSpPr>
          <p:cNvPr id="18" name="TextBox 17"/>
          <p:cNvSpPr txBox="1"/>
          <p:nvPr/>
        </p:nvSpPr>
        <p:spPr>
          <a:xfrm>
            <a:off x="2103120" y="2682240"/>
            <a:ext cx="5964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aseline="30000" dirty="0" smtClean="0">
                <a:solidFill>
                  <a:srgbClr val="008000"/>
                </a:solidFill>
              </a:rPr>
              <a:t>18</a:t>
            </a:r>
            <a:r>
              <a:rPr lang="en-US" sz="2400" dirty="0" smtClean="0">
                <a:solidFill>
                  <a:srgbClr val="008000"/>
                </a:solidFill>
              </a:rPr>
              <a:t>O</a:t>
            </a:r>
            <a:endParaRPr lang="en-US" sz="2400" dirty="0">
              <a:solidFill>
                <a:srgbClr val="008000"/>
              </a:solidFill>
            </a:endParaRPr>
          </a:p>
        </p:txBody>
      </p:sp>
      <p:grpSp>
        <p:nvGrpSpPr>
          <p:cNvPr id="67" name="Group 66"/>
          <p:cNvGrpSpPr/>
          <p:nvPr/>
        </p:nvGrpSpPr>
        <p:grpSpPr>
          <a:xfrm>
            <a:off x="528320" y="3078480"/>
            <a:ext cx="2583364" cy="430887"/>
            <a:chOff x="528320" y="3078480"/>
            <a:chExt cx="2583364" cy="430887"/>
          </a:xfrm>
        </p:grpSpPr>
        <p:sp>
          <p:nvSpPr>
            <p:cNvPr id="6" name="TextBox 5"/>
            <p:cNvSpPr txBox="1"/>
            <p:nvPr/>
          </p:nvSpPr>
          <p:spPr>
            <a:xfrm>
              <a:off x="2042160" y="3078480"/>
              <a:ext cx="1069524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200" dirty="0" smtClean="0">
                  <a:solidFill>
                    <a:srgbClr val="008000"/>
                  </a:solidFill>
                </a:rPr>
                <a:t>Heavier</a:t>
              </a:r>
              <a:endParaRPr lang="en-US" sz="2200" dirty="0">
                <a:solidFill>
                  <a:srgbClr val="008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528320" y="3078480"/>
              <a:ext cx="697627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Lighter</a:t>
              </a:r>
              <a:endParaRPr lang="en-US" sz="1400" dirty="0"/>
            </a:p>
          </p:txBody>
        </p:sp>
      </p:grpSp>
      <p:cxnSp>
        <p:nvCxnSpPr>
          <p:cNvPr id="37" name="Straight Connector 36"/>
          <p:cNvCxnSpPr/>
          <p:nvPr/>
        </p:nvCxnSpPr>
        <p:spPr>
          <a:xfrm flipH="1">
            <a:off x="406400" y="5140960"/>
            <a:ext cx="497840" cy="73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/>
          <p:nvPr/>
        </p:nvCxnSpPr>
        <p:spPr>
          <a:xfrm>
            <a:off x="934720" y="5100320"/>
            <a:ext cx="497840" cy="73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5" name="Group 4"/>
          <p:cNvGrpSpPr/>
          <p:nvPr/>
        </p:nvGrpSpPr>
        <p:grpSpPr>
          <a:xfrm>
            <a:off x="578243" y="4826000"/>
            <a:ext cx="670560" cy="650240"/>
            <a:chOff x="1066800" y="5506720"/>
            <a:chExt cx="670560" cy="650240"/>
          </a:xfrm>
        </p:grpSpPr>
        <p:sp>
          <p:nvSpPr>
            <p:cNvPr id="12" name="Oval 11"/>
            <p:cNvSpPr/>
            <p:nvPr/>
          </p:nvSpPr>
          <p:spPr>
            <a:xfrm>
              <a:off x="1087120" y="5506720"/>
              <a:ext cx="650240" cy="6502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1066800" y="5557520"/>
              <a:ext cx="596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/>
                <a:t>16</a:t>
              </a:r>
              <a:r>
                <a:rPr lang="en-US" sz="2400" dirty="0" smtClean="0"/>
                <a:t>O</a:t>
              </a:r>
              <a:endParaRPr lang="en-US" sz="2400" dirty="0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201446" y="5618480"/>
            <a:ext cx="377674" cy="461665"/>
            <a:chOff x="729766" y="4815840"/>
            <a:chExt cx="377674" cy="461665"/>
          </a:xfrm>
        </p:grpSpPr>
        <p:sp>
          <p:nvSpPr>
            <p:cNvPr id="10" name="Oval 9"/>
            <p:cNvSpPr/>
            <p:nvPr/>
          </p:nvSpPr>
          <p:spPr>
            <a:xfrm>
              <a:off x="731520" y="4897120"/>
              <a:ext cx="375920" cy="3759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729766" y="4815840"/>
              <a:ext cx="376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  <p:sp>
        <p:nvSpPr>
          <p:cNvPr id="57" name="TextBox 56"/>
          <p:cNvSpPr txBox="1"/>
          <p:nvPr/>
        </p:nvSpPr>
        <p:spPr>
          <a:xfrm>
            <a:off x="284480" y="4297680"/>
            <a:ext cx="23684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 smtClean="0"/>
              <a:t>Water Molecules</a:t>
            </a:r>
            <a:endParaRPr lang="en-US" sz="2400" b="1" dirty="0"/>
          </a:p>
        </p:txBody>
      </p:sp>
      <p:sp>
        <p:nvSpPr>
          <p:cNvPr id="58" name="TextBox 57"/>
          <p:cNvSpPr txBox="1"/>
          <p:nvPr/>
        </p:nvSpPr>
        <p:spPr>
          <a:xfrm>
            <a:off x="4551680" y="782320"/>
            <a:ext cx="2197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Warmer Temps.</a:t>
            </a:r>
            <a:endParaRPr lang="en-US" sz="2400" u="sng" dirty="0"/>
          </a:p>
        </p:txBody>
      </p:sp>
      <p:sp>
        <p:nvSpPr>
          <p:cNvPr id="59" name="TextBox 58"/>
          <p:cNvSpPr txBox="1"/>
          <p:nvPr/>
        </p:nvSpPr>
        <p:spPr>
          <a:xfrm>
            <a:off x="4856480" y="1097280"/>
            <a:ext cx="2516584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Ice enriched in </a:t>
            </a:r>
            <a:r>
              <a:rPr lang="en-US" sz="2400" baseline="30000" dirty="0" smtClean="0">
                <a:solidFill>
                  <a:srgbClr val="008000"/>
                </a:solidFill>
              </a:rPr>
              <a:t>18</a:t>
            </a:r>
            <a:r>
              <a:rPr lang="en-US" sz="2400" dirty="0" smtClean="0">
                <a:solidFill>
                  <a:srgbClr val="008000"/>
                </a:solidFill>
              </a:rPr>
              <a:t>O</a:t>
            </a:r>
          </a:p>
          <a:p>
            <a:r>
              <a:rPr lang="en-US" sz="2400" dirty="0"/>
              <a:t>Ice </a:t>
            </a:r>
            <a:r>
              <a:rPr lang="en-US" sz="2400" dirty="0" smtClean="0"/>
              <a:t>depleted in 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</a:t>
            </a:r>
          </a:p>
          <a:p>
            <a:endParaRPr lang="en-US" sz="1600" dirty="0" smtClean="0"/>
          </a:p>
          <a:p>
            <a:r>
              <a:rPr lang="en-US" sz="2400" baseline="30000" dirty="0" smtClean="0">
                <a:solidFill>
                  <a:srgbClr val="008000"/>
                </a:solidFill>
              </a:rPr>
              <a:t>18</a:t>
            </a:r>
            <a:r>
              <a:rPr lang="en-US" sz="2400" dirty="0" smtClean="0">
                <a:solidFill>
                  <a:srgbClr val="008000"/>
                </a:solidFill>
              </a:rPr>
              <a:t>O</a:t>
            </a:r>
            <a:r>
              <a:rPr lang="en-US" sz="2400" dirty="0" smtClean="0"/>
              <a:t>/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 increases</a:t>
            </a:r>
            <a:endParaRPr lang="en-US" sz="2400" dirty="0"/>
          </a:p>
          <a:p>
            <a:endParaRPr lang="en-US" sz="2400" dirty="0"/>
          </a:p>
        </p:txBody>
      </p:sp>
      <p:sp>
        <p:nvSpPr>
          <p:cNvPr id="63" name="TextBox 62"/>
          <p:cNvSpPr txBox="1"/>
          <p:nvPr/>
        </p:nvSpPr>
        <p:spPr>
          <a:xfrm>
            <a:off x="4551680" y="2976880"/>
            <a:ext cx="19827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u="sng" dirty="0" smtClean="0"/>
              <a:t>Cooler Temps.</a:t>
            </a:r>
            <a:endParaRPr lang="en-US" sz="2400" u="sng" dirty="0"/>
          </a:p>
        </p:txBody>
      </p:sp>
      <p:sp>
        <p:nvSpPr>
          <p:cNvPr id="64" name="TextBox 63"/>
          <p:cNvSpPr txBox="1"/>
          <p:nvPr/>
        </p:nvSpPr>
        <p:spPr>
          <a:xfrm>
            <a:off x="4856480" y="3312160"/>
            <a:ext cx="2516584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Ice depleted in </a:t>
            </a:r>
            <a:r>
              <a:rPr lang="en-US" sz="2400" baseline="30000" dirty="0" smtClean="0">
                <a:solidFill>
                  <a:srgbClr val="008000"/>
                </a:solidFill>
              </a:rPr>
              <a:t>18</a:t>
            </a:r>
            <a:r>
              <a:rPr lang="en-US" sz="2400" dirty="0" smtClean="0">
                <a:solidFill>
                  <a:srgbClr val="008000"/>
                </a:solidFill>
              </a:rPr>
              <a:t>O</a:t>
            </a:r>
          </a:p>
          <a:p>
            <a:r>
              <a:rPr lang="en-US" sz="2400" dirty="0"/>
              <a:t>Ice enriched in </a:t>
            </a:r>
            <a:r>
              <a:rPr lang="en-US" sz="2400" baseline="30000" dirty="0" smtClean="0"/>
              <a:t>16</a:t>
            </a:r>
            <a:r>
              <a:rPr lang="en-US" sz="2400" dirty="0" smtClean="0"/>
              <a:t>O</a:t>
            </a:r>
          </a:p>
          <a:p>
            <a:endParaRPr lang="en-US" sz="1600" dirty="0"/>
          </a:p>
          <a:p>
            <a:r>
              <a:rPr lang="en-US" sz="2400" baseline="30000" dirty="0">
                <a:solidFill>
                  <a:srgbClr val="008000"/>
                </a:solidFill>
              </a:rPr>
              <a:t>18</a:t>
            </a:r>
            <a:r>
              <a:rPr lang="en-US" sz="2400" dirty="0">
                <a:solidFill>
                  <a:srgbClr val="008000"/>
                </a:solidFill>
              </a:rPr>
              <a:t>O</a:t>
            </a:r>
            <a:r>
              <a:rPr lang="en-US" sz="2400" dirty="0"/>
              <a:t>/</a:t>
            </a:r>
            <a:r>
              <a:rPr lang="en-US" sz="2400" baseline="30000" dirty="0"/>
              <a:t>16</a:t>
            </a:r>
            <a:r>
              <a:rPr lang="en-US" sz="2400" dirty="0"/>
              <a:t>O </a:t>
            </a:r>
            <a:r>
              <a:rPr lang="en-US" sz="2400" dirty="0" smtClean="0"/>
              <a:t>decreases</a:t>
            </a:r>
            <a:endParaRPr lang="en-US" sz="2400" dirty="0"/>
          </a:p>
        </p:txBody>
      </p:sp>
      <p:sp>
        <p:nvSpPr>
          <p:cNvPr id="65" name="TextBox 64"/>
          <p:cNvSpPr txBox="1"/>
          <p:nvPr/>
        </p:nvSpPr>
        <p:spPr>
          <a:xfrm>
            <a:off x="487680" y="6360160"/>
            <a:ext cx="8386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Lighter</a:t>
            </a:r>
            <a:endParaRPr lang="en-US" dirty="0"/>
          </a:p>
        </p:txBody>
      </p:sp>
      <p:sp>
        <p:nvSpPr>
          <p:cNvPr id="66" name="TextBox 65"/>
          <p:cNvSpPr txBox="1"/>
          <p:nvPr/>
        </p:nvSpPr>
        <p:spPr>
          <a:xfrm>
            <a:off x="2885440" y="6360160"/>
            <a:ext cx="9064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Heavier</a:t>
            </a:r>
            <a:endParaRPr lang="en-US" dirty="0"/>
          </a:p>
        </p:txBody>
      </p:sp>
      <p:grpSp>
        <p:nvGrpSpPr>
          <p:cNvPr id="60" name="Group 59"/>
          <p:cNvGrpSpPr/>
          <p:nvPr/>
        </p:nvGrpSpPr>
        <p:grpSpPr>
          <a:xfrm>
            <a:off x="1247926" y="5618480"/>
            <a:ext cx="377674" cy="461665"/>
            <a:chOff x="729766" y="4815840"/>
            <a:chExt cx="377674" cy="461665"/>
          </a:xfrm>
        </p:grpSpPr>
        <p:sp>
          <p:nvSpPr>
            <p:cNvPr id="61" name="Oval 60"/>
            <p:cNvSpPr/>
            <p:nvPr/>
          </p:nvSpPr>
          <p:spPr>
            <a:xfrm>
              <a:off x="731520" y="4897120"/>
              <a:ext cx="375920" cy="3759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TextBox 61"/>
            <p:cNvSpPr txBox="1"/>
            <p:nvPr/>
          </p:nvSpPr>
          <p:spPr>
            <a:xfrm>
              <a:off x="729766" y="4815840"/>
              <a:ext cx="376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  <p:cxnSp>
        <p:nvCxnSpPr>
          <p:cNvPr id="68" name="Straight Connector 67"/>
          <p:cNvCxnSpPr/>
          <p:nvPr/>
        </p:nvCxnSpPr>
        <p:spPr>
          <a:xfrm flipH="1">
            <a:off x="2804160" y="5130800"/>
            <a:ext cx="497840" cy="73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Connector 68"/>
          <p:cNvCxnSpPr/>
          <p:nvPr/>
        </p:nvCxnSpPr>
        <p:spPr>
          <a:xfrm>
            <a:off x="3332480" y="5090160"/>
            <a:ext cx="497840" cy="73152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70" name="Group 69"/>
          <p:cNvGrpSpPr/>
          <p:nvPr/>
        </p:nvGrpSpPr>
        <p:grpSpPr>
          <a:xfrm>
            <a:off x="2976003" y="4815840"/>
            <a:ext cx="670560" cy="650240"/>
            <a:chOff x="1066800" y="5506720"/>
            <a:chExt cx="670560" cy="650240"/>
          </a:xfrm>
        </p:grpSpPr>
        <p:sp>
          <p:nvSpPr>
            <p:cNvPr id="71" name="Oval 70"/>
            <p:cNvSpPr/>
            <p:nvPr/>
          </p:nvSpPr>
          <p:spPr>
            <a:xfrm>
              <a:off x="1087120" y="5506720"/>
              <a:ext cx="650240" cy="650240"/>
            </a:xfrm>
            <a:prstGeom prst="ellipse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1066800" y="5557520"/>
              <a:ext cx="59643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aseline="30000" dirty="0" smtClean="0">
                  <a:solidFill>
                    <a:srgbClr val="008000"/>
                  </a:solidFill>
                </a:rPr>
                <a:t>18</a:t>
              </a:r>
              <a:r>
                <a:rPr lang="en-US" sz="2400" dirty="0" smtClean="0">
                  <a:solidFill>
                    <a:srgbClr val="008000"/>
                  </a:solidFill>
                </a:rPr>
                <a:t>O</a:t>
              </a:r>
              <a:endParaRPr lang="en-US" sz="2400" dirty="0">
                <a:solidFill>
                  <a:srgbClr val="008000"/>
                </a:solidFill>
              </a:endParaRPr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2599206" y="5608320"/>
            <a:ext cx="377674" cy="461665"/>
            <a:chOff x="729766" y="4815840"/>
            <a:chExt cx="377674" cy="461665"/>
          </a:xfrm>
        </p:grpSpPr>
        <p:sp>
          <p:nvSpPr>
            <p:cNvPr id="74" name="Oval 73"/>
            <p:cNvSpPr/>
            <p:nvPr/>
          </p:nvSpPr>
          <p:spPr>
            <a:xfrm>
              <a:off x="731520" y="4897120"/>
              <a:ext cx="375920" cy="3759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729766" y="4815840"/>
              <a:ext cx="376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3645686" y="5608320"/>
            <a:ext cx="377674" cy="461665"/>
            <a:chOff x="729766" y="4815840"/>
            <a:chExt cx="377674" cy="461665"/>
          </a:xfrm>
        </p:grpSpPr>
        <p:sp>
          <p:nvSpPr>
            <p:cNvPr id="77" name="Oval 76"/>
            <p:cNvSpPr/>
            <p:nvPr/>
          </p:nvSpPr>
          <p:spPr>
            <a:xfrm>
              <a:off x="731520" y="4897120"/>
              <a:ext cx="375920" cy="375920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8" name="TextBox 77"/>
            <p:cNvSpPr txBox="1"/>
            <p:nvPr/>
          </p:nvSpPr>
          <p:spPr>
            <a:xfrm>
              <a:off x="729766" y="4815840"/>
              <a:ext cx="3764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/>
                <a:t>H</a:t>
              </a:r>
              <a:endParaRPr lang="en-US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4303319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/>
      <p:bldP spid="58" grpId="0"/>
      <p:bldP spid="59" grpId="0"/>
      <p:bldP spid="63" grpId="0"/>
      <p:bldP spid="64" grpId="0"/>
      <p:bldP spid="65" grpId="0"/>
      <p:bldP spid="6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16186"/>
          <a:stretch/>
        </p:blipFill>
        <p:spPr>
          <a:xfrm>
            <a:off x="0" y="1"/>
            <a:ext cx="3840481" cy="3048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t="23941" b="14080"/>
          <a:stretch/>
        </p:blipFill>
        <p:spPr>
          <a:xfrm rot="5400000">
            <a:off x="1662991" y="3143915"/>
            <a:ext cx="5856740" cy="13465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5521183" y="2884776"/>
            <a:ext cx="4902379" cy="183896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/>
          <a:srcRect t="23941" b="14080"/>
          <a:stretch/>
        </p:blipFill>
        <p:spPr>
          <a:xfrm rot="16200000" flipH="1">
            <a:off x="3009539" y="3143916"/>
            <a:ext cx="5856740" cy="1346547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294958" y="60961"/>
            <a:ext cx="19393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Split Ice Cores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4148308" y="577334"/>
            <a:ext cx="8896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Archive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499588" y="577334"/>
            <a:ext cx="980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Working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7052893" y="60961"/>
            <a:ext cx="17761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Split Ice Tray</a:t>
            </a:r>
            <a:endParaRPr lang="en-US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6608043" y="2600960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6608043" y="299061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2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608043" y="3266718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608043" y="3552984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08043" y="389183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5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6608043" y="4224656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6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608043" y="447397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7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608043" y="4758452"/>
            <a:ext cx="301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452350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8"/>
                                        </p:tgtEl>
                                      </p:cBhvr>
                                      <p:by x="10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866809"/>
            <a:ext cx="752463" cy="28226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1627102"/>
            <a:ext cx="752463" cy="28226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2387395"/>
            <a:ext cx="752463" cy="28226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7802" y="3147688"/>
            <a:ext cx="752463" cy="282261"/>
          </a:xfrm>
          <a:prstGeom prst="rect">
            <a:avLst/>
          </a:prstGeom>
        </p:spPr>
      </p:pic>
      <p:sp>
        <p:nvSpPr>
          <p:cNvPr id="48" name="TextBox 47"/>
          <p:cNvSpPr txBox="1"/>
          <p:nvPr/>
        </p:nvSpPr>
        <p:spPr>
          <a:xfrm>
            <a:off x="8725320" y="843280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8725320" y="1603829"/>
            <a:ext cx="3129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8725320" y="2364378"/>
            <a:ext cx="3182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8725320" y="3124927"/>
            <a:ext cx="3266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8725320" y="3885476"/>
            <a:ext cx="297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8725320" y="4646025"/>
            <a:ext cx="2907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</a:t>
            </a:r>
            <a:endParaRPr 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8725320" y="5406574"/>
            <a:ext cx="3302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</a:t>
            </a:r>
            <a:endParaRPr 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8725320" y="6167120"/>
            <a:ext cx="328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</a:t>
            </a:r>
            <a:endParaRPr lang="en-US" dirty="0"/>
          </a:p>
        </p:txBody>
      </p:sp>
      <p:graphicFrame>
        <p:nvGraphicFramePr>
          <p:cNvPr id="39" name="Table 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64365573"/>
              </p:ext>
            </p:extLst>
          </p:nvPr>
        </p:nvGraphicFramePr>
        <p:xfrm>
          <a:off x="2682240" y="145123"/>
          <a:ext cx="5669280" cy="63318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320"/>
                <a:gridCol w="1417320"/>
                <a:gridCol w="1330960"/>
                <a:gridCol w="1503680"/>
              </a:tblGrid>
              <a:tr h="955544"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Green Beads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en-US" baseline="30000" dirty="0" smtClean="0"/>
                        <a:t>18</a:t>
                      </a:r>
                      <a:r>
                        <a:rPr lang="en-US" dirty="0" smtClean="0"/>
                        <a:t>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Black Beads</a:t>
                      </a:r>
                    </a:p>
                    <a:p>
                      <a:pPr marL="0" marR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dirty="0" smtClean="0"/>
                        <a:t>(</a:t>
                      </a:r>
                      <a:r>
                        <a:rPr lang="en-US" baseline="30000" dirty="0" smtClean="0"/>
                        <a:t>16</a:t>
                      </a:r>
                      <a:r>
                        <a:rPr lang="en-US" dirty="0" smtClean="0"/>
                        <a:t>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err="1" smtClean="0"/>
                        <a:t>Green:Black</a:t>
                      </a:r>
                      <a:endParaRPr lang="en-US" dirty="0" smtClean="0"/>
                    </a:p>
                    <a:p>
                      <a:pPr algn="ctr"/>
                      <a:r>
                        <a:rPr lang="en-US" dirty="0" smtClean="0"/>
                        <a:t>Ratio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Temperature</a:t>
                      </a:r>
                      <a:endParaRPr lang="en-US" dirty="0"/>
                    </a:p>
                  </a:txBody>
                  <a:tcPr/>
                </a:tc>
              </a:tr>
              <a:tr h="672036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5:1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17</a:t>
                      </a:r>
                      <a:endParaRPr lang="en-US" sz="2400" dirty="0"/>
                    </a:p>
                  </a:txBody>
                  <a:tcPr/>
                </a:tc>
              </a:tr>
              <a:tr h="6720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6720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036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0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0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0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672036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-1706022" y="2512303"/>
            <a:ext cx="6084055" cy="228222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94893" y="262376"/>
            <a:ext cx="1217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ABCDEFGH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828800" y="242056"/>
            <a:ext cx="5401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Top</a:t>
            </a:r>
            <a:endParaRPr lang="en-US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3912998"/>
            <a:ext cx="752463" cy="282261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4673291"/>
            <a:ext cx="752463" cy="282261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5433584"/>
            <a:ext cx="752463" cy="282261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rcRect l="3134" t="27423" r="4297" b="28296"/>
          <a:stretch/>
        </p:blipFill>
        <p:spPr>
          <a:xfrm rot="5400000">
            <a:off x="8155990" y="6193877"/>
            <a:ext cx="752463" cy="282261"/>
          </a:xfrm>
          <a:prstGeom prst="rect">
            <a:avLst/>
          </a:prstGeom>
        </p:spPr>
      </p:pic>
      <p:pic>
        <p:nvPicPr>
          <p:cNvPr id="3" name="Picture 2" descr="Screen Shot 2018-02-19 at 6.23.58 A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0329" y="3302000"/>
            <a:ext cx="4817126" cy="3416300"/>
          </a:xfrm>
          <a:prstGeom prst="rect">
            <a:avLst/>
          </a:prstGeom>
        </p:spPr>
      </p:pic>
      <p:sp>
        <p:nvSpPr>
          <p:cNvPr id="45" name="TextBox 44"/>
          <p:cNvSpPr txBox="1"/>
          <p:nvPr/>
        </p:nvSpPr>
        <p:spPr>
          <a:xfrm>
            <a:off x="2793999" y="1594555"/>
            <a:ext cx="460504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1) Count Number of Green Beads (</a:t>
            </a:r>
            <a:r>
              <a:rPr lang="en-US" sz="2200" baseline="30000" dirty="0" smtClean="0"/>
              <a:t>18</a:t>
            </a:r>
            <a:r>
              <a:rPr lang="en-US" sz="2200" dirty="0" smtClean="0"/>
              <a:t>O) </a:t>
            </a:r>
            <a:endParaRPr lang="en-US" sz="2200" dirty="0"/>
          </a:p>
        </p:txBody>
      </p:sp>
      <p:sp>
        <p:nvSpPr>
          <p:cNvPr id="46" name="TextBox 45"/>
          <p:cNvSpPr txBox="1"/>
          <p:nvPr/>
        </p:nvSpPr>
        <p:spPr>
          <a:xfrm>
            <a:off x="2793999" y="1983081"/>
            <a:ext cx="4630256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2) Count Number of Black Beads (</a:t>
            </a:r>
            <a:r>
              <a:rPr lang="en-US" sz="2200" baseline="30000" dirty="0" smtClean="0"/>
              <a:t>16</a:t>
            </a:r>
            <a:r>
              <a:rPr lang="en-US" sz="2200" dirty="0" smtClean="0"/>
              <a:t>O) </a:t>
            </a:r>
            <a:endParaRPr lang="en-US" sz="2200" dirty="0"/>
          </a:p>
        </p:txBody>
      </p:sp>
      <p:sp>
        <p:nvSpPr>
          <p:cNvPr id="47" name="TextBox 46"/>
          <p:cNvSpPr txBox="1"/>
          <p:nvPr/>
        </p:nvSpPr>
        <p:spPr>
          <a:xfrm>
            <a:off x="2793999" y="2371607"/>
            <a:ext cx="3837734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3) Calculate Ratio (Green/Black) </a:t>
            </a:r>
            <a:endParaRPr lang="en-US" sz="2200" dirty="0"/>
          </a:p>
        </p:txBody>
      </p:sp>
      <p:sp>
        <p:nvSpPr>
          <p:cNvPr id="80" name="TextBox 79"/>
          <p:cNvSpPr txBox="1"/>
          <p:nvPr/>
        </p:nvSpPr>
        <p:spPr>
          <a:xfrm>
            <a:off x="2793999" y="2760134"/>
            <a:ext cx="5463693" cy="43088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2200" dirty="0" smtClean="0"/>
              <a:t>4) Use “Look-up Table” to obtain temperature</a:t>
            </a:r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197556" y="762000"/>
            <a:ext cx="2286000" cy="818444"/>
          </a:xfrm>
          <a:prstGeom prst="rect">
            <a:avLst/>
          </a:prstGeom>
          <a:noFill/>
          <a:ln w="57150" cmpd="sng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700900" y="832556"/>
            <a:ext cx="1324063" cy="64530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>
              <a:lnSpc>
                <a:spcPct val="80000"/>
              </a:lnSpc>
            </a:pPr>
            <a:r>
              <a:rPr lang="en-US" sz="2200" dirty="0" smtClean="0"/>
              <a:t>Count</a:t>
            </a:r>
          </a:p>
          <a:p>
            <a:pPr algn="ctr">
              <a:lnSpc>
                <a:spcPct val="80000"/>
              </a:lnSpc>
            </a:pPr>
            <a:r>
              <a:rPr lang="en-US" sz="2200" dirty="0" smtClean="0"/>
              <a:t>Both Cells</a:t>
            </a:r>
            <a:endParaRPr lang="en-US" sz="2200" dirty="0"/>
          </a:p>
        </p:txBody>
      </p:sp>
      <p:sp>
        <p:nvSpPr>
          <p:cNvPr id="2" name="TextBox 1"/>
          <p:cNvSpPr txBox="1"/>
          <p:nvPr/>
        </p:nvSpPr>
        <p:spPr>
          <a:xfrm>
            <a:off x="-2060222" y="4967111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29563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8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10703</TotalTime>
  <Words>425</Words>
  <Application>Microsoft Macintosh PowerPoint</Application>
  <PresentationFormat>On-screen Show (4:3)</PresentationFormat>
  <Paragraphs>204</Paragraphs>
  <Slides>12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GSO/URI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Robert Pockalny</dc:creator>
  <cp:lastModifiedBy>Robert Pockalny</cp:lastModifiedBy>
  <cp:revision>512</cp:revision>
  <cp:lastPrinted>2012-04-17T15:53:37Z</cp:lastPrinted>
  <dcterms:created xsi:type="dcterms:W3CDTF">2012-03-29T20:23:04Z</dcterms:created>
  <dcterms:modified xsi:type="dcterms:W3CDTF">2018-02-19T14:33:44Z</dcterms:modified>
</cp:coreProperties>
</file>