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3" r:id="rId3"/>
    <p:sldId id="283" r:id="rId4"/>
    <p:sldId id="284" r:id="rId5"/>
    <p:sldId id="285" r:id="rId6"/>
    <p:sldId id="286" r:id="rId7"/>
    <p:sldId id="292" r:id="rId8"/>
    <p:sldId id="288" r:id="rId9"/>
    <p:sldId id="289" r:id="rId10"/>
    <p:sldId id="290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3"/>
  </p:normalViewPr>
  <p:slideViewPr>
    <p:cSldViewPr snapToGrid="0">
      <p:cViewPr varScale="1">
        <p:scale>
          <a:sx n="112" d="100"/>
          <a:sy n="112" d="100"/>
        </p:scale>
        <p:origin x="13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1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9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7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0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2F1D6-6D11-C04D-BF8F-3AAED0FFFB78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990" y="931925"/>
            <a:ext cx="2639056" cy="1872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Greenhouse effect?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Greenhouse gases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70419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Climate Box Review &amp; Greenhouse Gases</a:t>
            </a:r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112"/>
          <a:stretch/>
        </p:blipFill>
        <p:spPr>
          <a:xfrm>
            <a:off x="3268458" y="1726684"/>
            <a:ext cx="5875542" cy="4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18" y="2726258"/>
            <a:ext cx="3251200" cy="2501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2153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Video – Questions</a:t>
            </a:r>
            <a:endParaRPr lang="en-US" sz="28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650" y="990987"/>
            <a:ext cx="7020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Why do the radiation wavelengths change from short to long?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84038" flipV="1">
            <a:off x="7139474" y="1805310"/>
            <a:ext cx="327990" cy="1361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956" y="2774018"/>
            <a:ext cx="1129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Electrical</a:t>
            </a:r>
          </a:p>
          <a:p>
            <a:r>
              <a:rPr lang="en-US" sz="2000" dirty="0"/>
              <a:t>Current</a:t>
            </a:r>
          </a:p>
        </p:txBody>
      </p:sp>
      <p:sp>
        <p:nvSpPr>
          <p:cNvPr id="14" name="Freeform 13"/>
          <p:cNvSpPr/>
          <p:nvPr/>
        </p:nvSpPr>
        <p:spPr>
          <a:xfrm>
            <a:off x="1400978" y="3050910"/>
            <a:ext cx="2618650" cy="301163"/>
          </a:xfrm>
          <a:custGeom>
            <a:avLst/>
            <a:gdLst>
              <a:gd name="connsiteX0" fmla="*/ 0 w 2618650"/>
              <a:gd name="connsiteY0" fmla="*/ 301163 h 301163"/>
              <a:gd name="connsiteX1" fmla="*/ 39280 w 2618650"/>
              <a:gd name="connsiteY1" fmla="*/ 157128 h 301163"/>
              <a:gd name="connsiteX2" fmla="*/ 117839 w 2618650"/>
              <a:gd name="connsiteY2" fmla="*/ 104752 h 301163"/>
              <a:gd name="connsiteX3" fmla="*/ 196399 w 2618650"/>
              <a:gd name="connsiteY3" fmla="*/ 78564 h 301163"/>
              <a:gd name="connsiteX4" fmla="*/ 353518 w 2618650"/>
              <a:gd name="connsiteY4" fmla="*/ 91658 h 301163"/>
              <a:gd name="connsiteX5" fmla="*/ 432077 w 2618650"/>
              <a:gd name="connsiteY5" fmla="*/ 144034 h 301163"/>
              <a:gd name="connsiteX6" fmla="*/ 471357 w 2618650"/>
              <a:gd name="connsiteY6" fmla="*/ 157128 h 301163"/>
              <a:gd name="connsiteX7" fmla="*/ 589196 w 2618650"/>
              <a:gd name="connsiteY7" fmla="*/ 235692 h 301163"/>
              <a:gd name="connsiteX8" fmla="*/ 628476 w 2618650"/>
              <a:gd name="connsiteY8" fmla="*/ 261880 h 301163"/>
              <a:gd name="connsiteX9" fmla="*/ 693942 w 2618650"/>
              <a:gd name="connsiteY9" fmla="*/ 274974 h 301163"/>
              <a:gd name="connsiteX10" fmla="*/ 1021274 w 2618650"/>
              <a:gd name="connsiteY10" fmla="*/ 261880 h 301163"/>
              <a:gd name="connsiteX11" fmla="*/ 1060553 w 2618650"/>
              <a:gd name="connsiteY11" fmla="*/ 248786 h 301163"/>
              <a:gd name="connsiteX12" fmla="*/ 1139113 w 2618650"/>
              <a:gd name="connsiteY12" fmla="*/ 196410 h 301163"/>
              <a:gd name="connsiteX13" fmla="*/ 1165299 w 2618650"/>
              <a:gd name="connsiteY13" fmla="*/ 157128 h 301163"/>
              <a:gd name="connsiteX14" fmla="*/ 1204579 w 2618650"/>
              <a:gd name="connsiteY14" fmla="*/ 144034 h 301163"/>
              <a:gd name="connsiteX15" fmla="*/ 1256952 w 2618650"/>
              <a:gd name="connsiteY15" fmla="*/ 117846 h 301163"/>
              <a:gd name="connsiteX16" fmla="*/ 1296232 w 2618650"/>
              <a:gd name="connsiteY16" fmla="*/ 91658 h 301163"/>
              <a:gd name="connsiteX17" fmla="*/ 1348605 w 2618650"/>
              <a:gd name="connsiteY17" fmla="*/ 65470 h 301163"/>
              <a:gd name="connsiteX18" fmla="*/ 1387885 w 2618650"/>
              <a:gd name="connsiteY18" fmla="*/ 39282 h 301163"/>
              <a:gd name="connsiteX19" fmla="*/ 1466444 w 2618650"/>
              <a:gd name="connsiteY19" fmla="*/ 0 h 301163"/>
              <a:gd name="connsiteX20" fmla="*/ 1689030 w 2618650"/>
              <a:gd name="connsiteY20" fmla="*/ 26188 h 301163"/>
              <a:gd name="connsiteX21" fmla="*/ 1741403 w 2618650"/>
              <a:gd name="connsiteY21" fmla="*/ 39282 h 301163"/>
              <a:gd name="connsiteX22" fmla="*/ 1833055 w 2618650"/>
              <a:gd name="connsiteY22" fmla="*/ 157128 h 301163"/>
              <a:gd name="connsiteX23" fmla="*/ 1898522 w 2618650"/>
              <a:gd name="connsiteY23" fmla="*/ 222598 h 301163"/>
              <a:gd name="connsiteX24" fmla="*/ 2016361 w 2618650"/>
              <a:gd name="connsiteY24" fmla="*/ 235692 h 301163"/>
              <a:gd name="connsiteX25" fmla="*/ 2435345 w 2618650"/>
              <a:gd name="connsiteY25" fmla="*/ 209504 h 301163"/>
              <a:gd name="connsiteX26" fmla="*/ 2553184 w 2618650"/>
              <a:gd name="connsiteY26" fmla="*/ 157128 h 301163"/>
              <a:gd name="connsiteX27" fmla="*/ 2618650 w 2618650"/>
              <a:gd name="connsiteY27" fmla="*/ 130940 h 30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18650" h="301163">
                <a:moveTo>
                  <a:pt x="0" y="301163"/>
                </a:moveTo>
                <a:cubicBezTo>
                  <a:pt x="6080" y="252517"/>
                  <a:pt x="-2417" y="193615"/>
                  <a:pt x="39280" y="157128"/>
                </a:cubicBezTo>
                <a:cubicBezTo>
                  <a:pt x="62965" y="136402"/>
                  <a:pt x="87982" y="114705"/>
                  <a:pt x="117839" y="104752"/>
                </a:cubicBezTo>
                <a:lnTo>
                  <a:pt x="196399" y="78564"/>
                </a:lnTo>
                <a:cubicBezTo>
                  <a:pt x="248772" y="82929"/>
                  <a:pt x="302881" y="77591"/>
                  <a:pt x="353518" y="91658"/>
                </a:cubicBezTo>
                <a:cubicBezTo>
                  <a:pt x="383842" y="100082"/>
                  <a:pt x="402220" y="134081"/>
                  <a:pt x="432077" y="144034"/>
                </a:cubicBezTo>
                <a:cubicBezTo>
                  <a:pt x="445170" y="148399"/>
                  <a:pt x="459292" y="150425"/>
                  <a:pt x="471357" y="157128"/>
                </a:cubicBezTo>
                <a:cubicBezTo>
                  <a:pt x="471374" y="157137"/>
                  <a:pt x="569548" y="222592"/>
                  <a:pt x="589196" y="235692"/>
                </a:cubicBezTo>
                <a:cubicBezTo>
                  <a:pt x="602289" y="244421"/>
                  <a:pt x="613045" y="258794"/>
                  <a:pt x="628476" y="261880"/>
                </a:cubicBezTo>
                <a:lnTo>
                  <a:pt x="693942" y="274974"/>
                </a:lnTo>
                <a:cubicBezTo>
                  <a:pt x="803053" y="270609"/>
                  <a:pt x="912354" y="269660"/>
                  <a:pt x="1021274" y="261880"/>
                </a:cubicBezTo>
                <a:cubicBezTo>
                  <a:pt x="1035040" y="260897"/>
                  <a:pt x="1048489" y="255489"/>
                  <a:pt x="1060553" y="248786"/>
                </a:cubicBezTo>
                <a:cubicBezTo>
                  <a:pt x="1088065" y="233501"/>
                  <a:pt x="1139113" y="196410"/>
                  <a:pt x="1139113" y="196410"/>
                </a:cubicBezTo>
                <a:cubicBezTo>
                  <a:pt x="1147842" y="183316"/>
                  <a:pt x="1153011" y="166959"/>
                  <a:pt x="1165299" y="157128"/>
                </a:cubicBezTo>
                <a:cubicBezTo>
                  <a:pt x="1176076" y="148506"/>
                  <a:pt x="1191893" y="149471"/>
                  <a:pt x="1204579" y="144034"/>
                </a:cubicBezTo>
                <a:cubicBezTo>
                  <a:pt x="1222519" y="136345"/>
                  <a:pt x="1240005" y="127530"/>
                  <a:pt x="1256952" y="117846"/>
                </a:cubicBezTo>
                <a:cubicBezTo>
                  <a:pt x="1270615" y="110038"/>
                  <a:pt x="1282569" y="99466"/>
                  <a:pt x="1296232" y="91658"/>
                </a:cubicBezTo>
                <a:cubicBezTo>
                  <a:pt x="1313179" y="81974"/>
                  <a:pt x="1331658" y="75154"/>
                  <a:pt x="1348605" y="65470"/>
                </a:cubicBezTo>
                <a:cubicBezTo>
                  <a:pt x="1362268" y="57662"/>
                  <a:pt x="1373810" y="46320"/>
                  <a:pt x="1387885" y="39282"/>
                </a:cubicBezTo>
                <a:cubicBezTo>
                  <a:pt x="1496302" y="-14930"/>
                  <a:pt x="1353871" y="75053"/>
                  <a:pt x="1466444" y="0"/>
                </a:cubicBezTo>
                <a:cubicBezTo>
                  <a:pt x="1540639" y="8729"/>
                  <a:pt x="1615074" y="15622"/>
                  <a:pt x="1689030" y="26188"/>
                </a:cubicBezTo>
                <a:cubicBezTo>
                  <a:pt x="1706844" y="28733"/>
                  <a:pt x="1725779" y="30354"/>
                  <a:pt x="1741403" y="39282"/>
                </a:cubicBezTo>
                <a:cubicBezTo>
                  <a:pt x="1774535" y="58216"/>
                  <a:pt x="1818684" y="135571"/>
                  <a:pt x="1833055" y="157128"/>
                </a:cubicBezTo>
                <a:cubicBezTo>
                  <a:pt x="1850512" y="183315"/>
                  <a:pt x="1863607" y="213869"/>
                  <a:pt x="1898522" y="222598"/>
                </a:cubicBezTo>
                <a:cubicBezTo>
                  <a:pt x="1936863" y="232184"/>
                  <a:pt x="1977081" y="231327"/>
                  <a:pt x="2016361" y="235692"/>
                </a:cubicBezTo>
                <a:cubicBezTo>
                  <a:pt x="2048814" y="234394"/>
                  <a:pt x="2327645" y="234359"/>
                  <a:pt x="2435345" y="209504"/>
                </a:cubicBezTo>
                <a:cubicBezTo>
                  <a:pt x="2611783" y="168785"/>
                  <a:pt x="2443647" y="204075"/>
                  <a:pt x="2553184" y="157128"/>
                </a:cubicBezTo>
                <a:cubicBezTo>
                  <a:pt x="2629782" y="124298"/>
                  <a:pt x="2586578" y="163015"/>
                  <a:pt x="2618650" y="13094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4037" flipV="1">
            <a:off x="5671176" y="1528419"/>
            <a:ext cx="327990" cy="13611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8870" flipV="1">
            <a:off x="4563449" y="1404438"/>
            <a:ext cx="327990" cy="1361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9351" y="5275546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Electrical heater “converts” electric waves to heat (IR radiation)</a:t>
            </a:r>
          </a:p>
        </p:txBody>
      </p:sp>
    </p:spTree>
    <p:extLst>
      <p:ext uri="{BB962C8B-B14F-4D97-AF65-F5344CB8AC3E}">
        <p14:creationId xmlns:p14="http://schemas.microsoft.com/office/powerpoint/2010/main" val="24557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4720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Greenhouse Effect -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05250" y="6460460"/>
            <a:ext cx="2133600" cy="365125"/>
          </a:xfrm>
        </p:spPr>
        <p:txBody>
          <a:bodyPr/>
          <a:lstStyle/>
          <a:p>
            <a:fld id="{0B6957D6-D2D6-0941-9E0D-4EEE1EF7CE7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Water Vapor (H</a:t>
            </a:r>
            <a:r>
              <a:rPr lang="en-US" sz="2000" baseline="-25000" dirty="0"/>
              <a:t>2</a:t>
            </a:r>
            <a:r>
              <a:rPr lang="en-US" sz="2000" dirty="0"/>
              <a:t>O)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Carbon Dioxide (CO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Nitrous Oxide (N</a:t>
            </a:r>
            <a:r>
              <a:rPr lang="en-US" sz="2000" baseline="-25000" dirty="0"/>
              <a:t>2</a:t>
            </a:r>
            <a:r>
              <a:rPr lang="en-US" sz="2000" dirty="0"/>
              <a:t>O)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Methane (CH</a:t>
            </a:r>
            <a:r>
              <a:rPr lang="en-US" sz="2000" baseline="-25000" dirty="0"/>
              <a:t>4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Ozone (O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</p:txBody>
      </p:sp>
      <p:pic>
        <p:nvPicPr>
          <p:cNvPr id="13" name="Picture 12" descr="Screen Shot 2016-02-22 at 6.4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1" y="3277102"/>
            <a:ext cx="8481619" cy="35694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0332" y="742264"/>
            <a:ext cx="3825353" cy="28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676E-6 0.06163 L 1.07676E-6 0.35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Greenhouse Effect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7" y="1419372"/>
            <a:ext cx="8940800" cy="53021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280" y="872974"/>
            <a:ext cx="4099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What is the greenhouse effect?</a:t>
            </a:r>
          </a:p>
        </p:txBody>
      </p:sp>
    </p:spTree>
    <p:extLst>
      <p:ext uri="{BB962C8B-B14F-4D97-AF65-F5344CB8AC3E}">
        <p14:creationId xmlns:p14="http://schemas.microsoft.com/office/powerpoint/2010/main" val="264546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Greenhouse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Water Vapor (H</a:t>
            </a:r>
            <a:r>
              <a:rPr lang="en-US" sz="2000" baseline="-25000" dirty="0"/>
              <a:t>2</a:t>
            </a:r>
            <a:r>
              <a:rPr lang="en-US" sz="2000" dirty="0"/>
              <a:t>O)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Carbon Dioxide (CO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Nitrous Oxide (N</a:t>
            </a:r>
            <a:r>
              <a:rPr lang="en-US" sz="2000" baseline="-25000" dirty="0"/>
              <a:t>2</a:t>
            </a:r>
            <a:r>
              <a:rPr lang="en-US" sz="2000" dirty="0"/>
              <a:t>O)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Methane (CH</a:t>
            </a:r>
            <a:r>
              <a:rPr lang="en-US" sz="2000" baseline="-25000" dirty="0"/>
              <a:t>4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Ozone (O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43" y="1028223"/>
            <a:ext cx="3721100" cy="556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453" t="14993" r="22272" b="3895"/>
          <a:stretch/>
        </p:blipFill>
        <p:spPr>
          <a:xfrm>
            <a:off x="572555" y="2706125"/>
            <a:ext cx="4018311" cy="4137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27795" y="5300196"/>
            <a:ext cx="55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180938" y="4930864"/>
            <a:ext cx="635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00571" y="30234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72879" y="265407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189284" y="2386116"/>
            <a:ext cx="56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6477" y="6473910"/>
            <a:ext cx="34163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Contribution to Greenhouse Effect</a:t>
            </a:r>
          </a:p>
        </p:txBody>
      </p:sp>
    </p:spTree>
    <p:extLst>
      <p:ext uri="{BB962C8B-B14F-4D97-AF65-F5344CB8AC3E}">
        <p14:creationId xmlns:p14="http://schemas.microsoft.com/office/powerpoint/2010/main" val="32929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689926"/>
            <a:ext cx="474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Electromagnetic Radiation Spectrum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3632"/>
          <a:stretch/>
        </p:blipFill>
        <p:spPr>
          <a:xfrm>
            <a:off x="279400" y="1446536"/>
            <a:ext cx="8572500" cy="286346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6542"/>
            <a:ext cx="67621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Greenhouse Effect – How does it work?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7864" y="1499129"/>
            <a:ext cx="26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8093" y="1499129"/>
            <a:ext cx="26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8191" y="1588838"/>
            <a:ext cx="520507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0603" y="4606076"/>
            <a:ext cx="1394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 Waves</a:t>
            </a:r>
          </a:p>
          <a:p>
            <a:r>
              <a:rPr lang="en-US" dirty="0"/>
              <a:t>Infrared</a:t>
            </a:r>
          </a:p>
          <a:p>
            <a:r>
              <a:rPr lang="en-US" dirty="0"/>
              <a:t>Visible Light</a:t>
            </a:r>
          </a:p>
          <a:p>
            <a:r>
              <a:rPr lang="en-US" dirty="0"/>
              <a:t>Ultraviolet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529662" y="4970448"/>
            <a:ext cx="364355" cy="6038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1681" y="5087690"/>
            <a:ext cx="314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Penetrate Earth’s Atmosphere</a:t>
            </a:r>
          </a:p>
        </p:txBody>
      </p:sp>
    </p:spTree>
    <p:extLst>
      <p:ext uri="{BB962C8B-B14F-4D97-AF65-F5344CB8AC3E}">
        <p14:creationId xmlns:p14="http://schemas.microsoft.com/office/powerpoint/2010/main" val="10019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Greenhouse Effect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4761" y="3131127"/>
            <a:ext cx="754759" cy="369332"/>
          </a:xfrm>
          <a:prstGeom prst="rect">
            <a:avLst/>
          </a:prstGeom>
          <a:solidFill>
            <a:srgbClr val="FECB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O-C-O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2518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Greenhouse Gases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707270">
            <a:off x="1027546" y="1985819"/>
            <a:ext cx="525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UV</a:t>
            </a:r>
          </a:p>
        </p:txBody>
      </p:sp>
      <p:sp>
        <p:nvSpPr>
          <p:cNvPr id="14" name="TextBox 13"/>
          <p:cNvSpPr txBox="1"/>
          <p:nvPr/>
        </p:nvSpPr>
        <p:spPr>
          <a:xfrm rot="2707270">
            <a:off x="1168402" y="1664852"/>
            <a:ext cx="937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Visible</a:t>
            </a:r>
          </a:p>
        </p:txBody>
      </p:sp>
      <p:sp>
        <p:nvSpPr>
          <p:cNvPr id="16" name="TextBox 15"/>
          <p:cNvSpPr txBox="1"/>
          <p:nvPr/>
        </p:nvSpPr>
        <p:spPr>
          <a:xfrm rot="2707270">
            <a:off x="1999678" y="1687946"/>
            <a:ext cx="4089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31171">
            <a:off x="1074040" y="3137335"/>
            <a:ext cx="2914225" cy="837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909" y="3452091"/>
            <a:ext cx="124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Incoming</a:t>
            </a:r>
          </a:p>
          <a:p>
            <a:pPr algn="ctr"/>
            <a:r>
              <a:rPr lang="en-US" sz="2200" dirty="0"/>
              <a:t>Sunlight</a:t>
            </a:r>
          </a:p>
        </p:txBody>
      </p:sp>
      <p:sp>
        <p:nvSpPr>
          <p:cNvPr id="17" name="Down Arrow 16"/>
          <p:cNvSpPr/>
          <p:nvPr/>
        </p:nvSpPr>
        <p:spPr>
          <a:xfrm rot="19943095">
            <a:off x="2701637" y="4941453"/>
            <a:ext cx="1258454" cy="877455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4725" y="3706090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O-C-O</a:t>
            </a:r>
          </a:p>
        </p:txBody>
      </p:sp>
      <p:sp>
        <p:nvSpPr>
          <p:cNvPr id="21" name="Oval 20"/>
          <p:cNvSpPr/>
          <p:nvPr/>
        </p:nvSpPr>
        <p:spPr>
          <a:xfrm>
            <a:off x="0" y="5738091"/>
            <a:ext cx="10100139" cy="63730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23797" y="5821219"/>
            <a:ext cx="3159138" cy="645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/>
              <a:t>Heats up Earth</a:t>
            </a:r>
          </a:p>
          <a:p>
            <a:pPr algn="ctr">
              <a:lnSpc>
                <a:spcPct val="80000"/>
              </a:lnSpc>
            </a:pPr>
            <a:r>
              <a:rPr lang="en-US" sz="2200" dirty="0"/>
              <a:t>“Converts” UV &amp; Vis to IR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13363" y="2355272"/>
            <a:ext cx="1751914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IR warms up CO</a:t>
            </a:r>
            <a:r>
              <a:rPr lang="en-US" baseline="-25000" dirty="0"/>
              <a:t>2</a:t>
            </a:r>
          </a:p>
          <a:p>
            <a:pPr>
              <a:lnSpc>
                <a:spcPct val="80000"/>
              </a:lnSpc>
            </a:pPr>
            <a:r>
              <a:rPr lang="en-US" dirty="0"/>
              <a:t>Re-radiates heat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664" y="3186545"/>
            <a:ext cx="885961" cy="10390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45853" y="4354944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O-C-O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1400" y="4759036"/>
            <a:ext cx="1341871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/>
              <a:t>UV &amp; Visible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No effect</a:t>
            </a:r>
          </a:p>
        </p:txBody>
      </p:sp>
    </p:spTree>
    <p:extLst>
      <p:ext uri="{BB962C8B-B14F-4D97-AF65-F5344CB8AC3E}">
        <p14:creationId xmlns:p14="http://schemas.microsoft.com/office/powerpoint/2010/main" val="57466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84761" y="3131127"/>
            <a:ext cx="754759" cy="369332"/>
          </a:xfrm>
          <a:prstGeom prst="rect">
            <a:avLst/>
          </a:prstGeom>
          <a:solidFill>
            <a:srgbClr val="FECB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O-C-O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2518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Greenhouse Gases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707270">
            <a:off x="1027546" y="1985819"/>
            <a:ext cx="525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UV</a:t>
            </a:r>
          </a:p>
        </p:txBody>
      </p:sp>
      <p:sp>
        <p:nvSpPr>
          <p:cNvPr id="14" name="TextBox 13"/>
          <p:cNvSpPr txBox="1"/>
          <p:nvPr/>
        </p:nvSpPr>
        <p:spPr>
          <a:xfrm rot="2707270">
            <a:off x="1168402" y="1664852"/>
            <a:ext cx="937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Visible</a:t>
            </a:r>
          </a:p>
        </p:txBody>
      </p:sp>
      <p:sp>
        <p:nvSpPr>
          <p:cNvPr id="16" name="TextBox 15"/>
          <p:cNvSpPr txBox="1"/>
          <p:nvPr/>
        </p:nvSpPr>
        <p:spPr>
          <a:xfrm rot="2707270">
            <a:off x="1999678" y="1687946"/>
            <a:ext cx="4089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31171">
            <a:off x="1074040" y="3137335"/>
            <a:ext cx="2914225" cy="837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909" y="3452091"/>
            <a:ext cx="124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Incoming</a:t>
            </a:r>
          </a:p>
          <a:p>
            <a:pPr algn="ctr"/>
            <a:r>
              <a:rPr lang="en-US" sz="2200" dirty="0"/>
              <a:t>Sunlight</a:t>
            </a:r>
          </a:p>
        </p:txBody>
      </p:sp>
      <p:sp>
        <p:nvSpPr>
          <p:cNvPr id="17" name="Down Arrow 16"/>
          <p:cNvSpPr/>
          <p:nvPr/>
        </p:nvSpPr>
        <p:spPr>
          <a:xfrm rot="19943095">
            <a:off x="2701637" y="4941453"/>
            <a:ext cx="1258454" cy="877455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4725" y="3706090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O-C-O</a:t>
            </a:r>
          </a:p>
        </p:txBody>
      </p:sp>
      <p:sp>
        <p:nvSpPr>
          <p:cNvPr id="21" name="Oval 20"/>
          <p:cNvSpPr/>
          <p:nvPr/>
        </p:nvSpPr>
        <p:spPr>
          <a:xfrm>
            <a:off x="0" y="5738091"/>
            <a:ext cx="10100139" cy="63730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23797" y="5821219"/>
            <a:ext cx="3159138" cy="645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/>
              <a:t>Heats up Earth</a:t>
            </a:r>
          </a:p>
          <a:p>
            <a:pPr algn="ctr">
              <a:lnSpc>
                <a:spcPct val="80000"/>
              </a:lnSpc>
            </a:pPr>
            <a:r>
              <a:rPr lang="en-US" sz="2200" dirty="0"/>
              <a:t>“Converts” UV &amp; Vis to IR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21476">
            <a:off x="4439832" y="4165186"/>
            <a:ext cx="2527793" cy="6896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54433" y="3791527"/>
            <a:ext cx="754759" cy="369332"/>
          </a:xfrm>
          <a:prstGeom prst="rect">
            <a:avLst/>
          </a:prstGeom>
          <a:solidFill>
            <a:srgbClr val="FA696D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O-C-O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13363" y="2355272"/>
            <a:ext cx="1751914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IR warms up CO</a:t>
            </a:r>
            <a:r>
              <a:rPr lang="en-US" baseline="-25000" dirty="0"/>
              <a:t>2</a:t>
            </a:r>
          </a:p>
          <a:p>
            <a:pPr>
              <a:lnSpc>
                <a:spcPct val="80000"/>
              </a:lnSpc>
            </a:pPr>
            <a:r>
              <a:rPr lang="en-US" dirty="0"/>
              <a:t>Re-radiates heat</a:t>
            </a:r>
          </a:p>
        </p:txBody>
      </p:sp>
      <p:sp>
        <p:nvSpPr>
          <p:cNvPr id="26" name="Down Arrow 25"/>
          <p:cNvSpPr/>
          <p:nvPr/>
        </p:nvSpPr>
        <p:spPr>
          <a:xfrm rot="12170157">
            <a:off x="5717310" y="2357579"/>
            <a:ext cx="1258454" cy="8774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698672" y="3131126"/>
            <a:ext cx="1730048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IR heats up CO</a:t>
            </a:r>
            <a:r>
              <a:rPr lang="en-US" baseline="-25000" dirty="0"/>
              <a:t>2</a:t>
            </a:r>
          </a:p>
          <a:p>
            <a:pPr>
              <a:lnSpc>
                <a:spcPct val="80000"/>
              </a:lnSpc>
            </a:pPr>
            <a:r>
              <a:rPr lang="en-US" dirty="0"/>
              <a:t>Re-radiates heat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664" y="3186545"/>
            <a:ext cx="885961" cy="1039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337" y="3927763"/>
            <a:ext cx="885961" cy="1039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2306">
            <a:off x="6699829" y="4195615"/>
            <a:ext cx="885961" cy="1039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86685">
            <a:off x="6503553" y="4357251"/>
            <a:ext cx="885961" cy="10390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42000" y="5126182"/>
            <a:ext cx="1492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Radiated IR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45853" y="4354944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O-C-O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1400" y="4759036"/>
            <a:ext cx="1341871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/>
              <a:t>UV &amp; Visible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No effect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Greenhouse Effect</a:t>
            </a:r>
          </a:p>
        </p:txBody>
      </p:sp>
    </p:spTree>
    <p:extLst>
      <p:ext uri="{BB962C8B-B14F-4D97-AF65-F5344CB8AC3E}">
        <p14:creationId xmlns:p14="http://schemas.microsoft.com/office/powerpoint/2010/main" val="115613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4720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Greenhouse Effect -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05250" y="6460460"/>
            <a:ext cx="2133600" cy="365125"/>
          </a:xfrm>
        </p:spPr>
        <p:txBody>
          <a:bodyPr/>
          <a:lstStyle/>
          <a:p>
            <a:fld id="{0B6957D6-D2D6-0941-9E0D-4EEE1EF7CE7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Water Vapor (H</a:t>
            </a:r>
            <a:r>
              <a:rPr lang="en-US" sz="2000" baseline="-25000" dirty="0"/>
              <a:t>2</a:t>
            </a:r>
            <a:r>
              <a:rPr lang="en-US" sz="2000" dirty="0"/>
              <a:t>O)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Carbon Dioxide (CO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Nitrous Oxide (N</a:t>
            </a:r>
            <a:r>
              <a:rPr lang="en-US" sz="2000" baseline="-25000" dirty="0"/>
              <a:t>2</a:t>
            </a:r>
            <a:r>
              <a:rPr lang="en-US" sz="2000" dirty="0"/>
              <a:t>O)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Methane (CH</a:t>
            </a:r>
            <a:r>
              <a:rPr lang="en-US" sz="2000" baseline="-25000" dirty="0"/>
              <a:t>4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Ozone (O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67" y="2245437"/>
            <a:ext cx="6821438" cy="4604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173" t="34501" b="28548"/>
          <a:stretch/>
        </p:blipFill>
        <p:spPr>
          <a:xfrm>
            <a:off x="5324059" y="4499708"/>
            <a:ext cx="3560265" cy="23501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8423467" y="3533998"/>
            <a:ext cx="217438" cy="1311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229213" y="6242443"/>
            <a:ext cx="509637" cy="148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Greenhouse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Water Vapor (H</a:t>
            </a:r>
            <a:r>
              <a:rPr lang="en-US" sz="2000" baseline="-25000" dirty="0"/>
              <a:t>2</a:t>
            </a:r>
            <a:r>
              <a:rPr lang="en-US" sz="2000" dirty="0"/>
              <a:t>O)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Carbon Dioxide (CO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Nitrous Oxide (N</a:t>
            </a:r>
            <a:r>
              <a:rPr lang="en-US" sz="2000" baseline="-25000" dirty="0"/>
              <a:t>2</a:t>
            </a:r>
            <a:r>
              <a:rPr lang="en-US" sz="2000" dirty="0"/>
              <a:t>O)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Methane (CH</a:t>
            </a:r>
            <a:r>
              <a:rPr lang="en-US" sz="2000" baseline="-25000" dirty="0"/>
              <a:t>4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Ozone (O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550" y="2851727"/>
            <a:ext cx="5403272" cy="4006272"/>
            <a:chOff x="2444677" y="2078182"/>
            <a:chExt cx="6699323" cy="4779817"/>
          </a:xfrm>
        </p:grpSpPr>
        <p:pic>
          <p:nvPicPr>
            <p:cNvPr id="12" name="Picture 11" descr="Screen Shot 2012-04-22 at 6.51.36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4" t="9984"/>
            <a:stretch/>
          </p:blipFill>
          <p:spPr>
            <a:xfrm>
              <a:off x="2444677" y="2078182"/>
              <a:ext cx="6699323" cy="477981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39279" y="2168316"/>
              <a:ext cx="23062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FF00"/>
                  </a:solidFill>
                </a:rPr>
                <a:t>Greenhouse Effect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84109" y="3105726"/>
            <a:ext cx="2268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No Atmosphere</a:t>
            </a:r>
          </a:p>
          <a:p>
            <a:r>
              <a:rPr lang="en-US" sz="2000" dirty="0"/>
              <a:t>    Sun In =&gt;Sun 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4109" y="4170217"/>
            <a:ext cx="3429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Atmosphere w/ some GHG</a:t>
            </a:r>
          </a:p>
          <a:p>
            <a:r>
              <a:rPr lang="en-US" sz="2000" dirty="0"/>
              <a:t>    Sun In =&gt;warm air  =&gt;</a:t>
            </a:r>
            <a:r>
              <a:rPr lang="en-US" dirty="0"/>
              <a:t>Sun 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4109" y="5234708"/>
            <a:ext cx="34779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Atmosphere w/ more GHG</a:t>
            </a:r>
          </a:p>
          <a:p>
            <a:r>
              <a:rPr lang="en-US" sz="2000" dirty="0"/>
              <a:t>    Sun In =&gt;</a:t>
            </a:r>
            <a:r>
              <a:rPr lang="en-US" sz="2000" b="1" dirty="0"/>
              <a:t>warmer air  </a:t>
            </a:r>
            <a:r>
              <a:rPr lang="en-US" sz="2000" dirty="0"/>
              <a:t>=&gt;</a:t>
            </a:r>
            <a:r>
              <a:rPr lang="en-US" sz="1400" dirty="0"/>
              <a:t>Sun Out</a:t>
            </a:r>
          </a:p>
        </p:txBody>
      </p:sp>
    </p:spTree>
    <p:extLst>
      <p:ext uri="{BB962C8B-B14F-4D97-AF65-F5344CB8AC3E}">
        <p14:creationId xmlns:p14="http://schemas.microsoft.com/office/powerpoint/2010/main" val="28056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2805539" y="4930867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76333" y="5135127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37830" y="4898601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9608" y="5189032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2153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Video – Questions</a:t>
            </a:r>
            <a:endParaRPr lang="en-US" sz="28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086" y="1238013"/>
            <a:ext cx="70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still do not understand how CO</a:t>
            </a:r>
            <a:r>
              <a:rPr lang="en-US" baseline="-25000" dirty="0"/>
              <a:t>2</a:t>
            </a:r>
            <a:r>
              <a:rPr lang="en-US" dirty="0"/>
              <a:t> can create such a temperature change.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086" y="1794737"/>
            <a:ext cx="820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thing that I still don't understand from the greenhouse gas video is how</a:t>
            </a:r>
          </a:p>
          <a:p>
            <a:r>
              <a:rPr lang="en-US" dirty="0"/>
              <a:t>exactly greenhouse gases trap heat.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1086" y="2580799"/>
            <a:ext cx="880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our planet's atmosphere is 99% nitrogen, which said it doesn’t absorb heat well,</a:t>
            </a:r>
          </a:p>
          <a:p>
            <a:r>
              <a:rPr lang="en-US" dirty="0"/>
              <a:t>how does the carbon dioxide and water vapor contain enough heat to keep the</a:t>
            </a:r>
          </a:p>
          <a:p>
            <a:r>
              <a:rPr lang="en-US" dirty="0"/>
              <a:t>planet warm?</a:t>
            </a:r>
          </a:p>
        </p:txBody>
      </p:sp>
      <p:sp>
        <p:nvSpPr>
          <p:cNvPr id="2" name="Oval 1"/>
          <p:cNvSpPr/>
          <p:nvPr/>
        </p:nvSpPr>
        <p:spPr>
          <a:xfrm>
            <a:off x="987680" y="4329812"/>
            <a:ext cx="568789" cy="568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12838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4074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5"/>
            <a:endCxn id="12" idx="1"/>
          </p:cNvCxnSpPr>
          <p:nvPr/>
        </p:nvCxnSpPr>
        <p:spPr>
          <a:xfrm>
            <a:off x="1473172" y="4815304"/>
            <a:ext cx="252025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7"/>
            <a:endCxn id="2" idx="3"/>
          </p:cNvCxnSpPr>
          <p:nvPr/>
        </p:nvCxnSpPr>
        <p:spPr>
          <a:xfrm flipV="1">
            <a:off x="818951" y="4815304"/>
            <a:ext cx="252026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760272" y="4329812"/>
            <a:ext cx="568789" cy="568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85430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36666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5"/>
            <a:endCxn id="19" idx="1"/>
          </p:cNvCxnSpPr>
          <p:nvPr/>
        </p:nvCxnSpPr>
        <p:spPr>
          <a:xfrm>
            <a:off x="4245764" y="4815304"/>
            <a:ext cx="252025" cy="34805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7"/>
            <a:endCxn id="18" idx="3"/>
          </p:cNvCxnSpPr>
          <p:nvPr/>
        </p:nvCxnSpPr>
        <p:spPr>
          <a:xfrm flipV="1">
            <a:off x="3591543" y="4815304"/>
            <a:ext cx="252026" cy="34805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46741" flipV="1">
            <a:off x="3051348" y="3275720"/>
            <a:ext cx="327990" cy="13611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59303" y="3627264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 radiation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0977" y="4433447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31083" y="5163361"/>
            <a:ext cx="38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6098" y="5163361"/>
            <a:ext cx="38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cxnSp>
        <p:nvCxnSpPr>
          <p:cNvPr id="31" name="Straight Connector 30"/>
          <p:cNvCxnSpPr>
            <a:stCxn id="18" idx="5"/>
            <a:endCxn id="29" idx="1"/>
          </p:cNvCxnSpPr>
          <p:nvPr/>
        </p:nvCxnSpPr>
        <p:spPr>
          <a:xfrm>
            <a:off x="4245764" y="4815304"/>
            <a:ext cx="404425" cy="19565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5"/>
            <a:endCxn id="30" idx="1"/>
          </p:cNvCxnSpPr>
          <p:nvPr/>
        </p:nvCxnSpPr>
        <p:spPr>
          <a:xfrm>
            <a:off x="4245764" y="4815304"/>
            <a:ext cx="66203" cy="48608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8" idx="3"/>
            <a:endCxn id="37" idx="0"/>
          </p:cNvCxnSpPr>
          <p:nvPr/>
        </p:nvCxnSpPr>
        <p:spPr>
          <a:xfrm flipH="1">
            <a:off x="3189157" y="4815304"/>
            <a:ext cx="654412" cy="11556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3"/>
            <a:endCxn id="38" idx="6"/>
          </p:cNvCxnSpPr>
          <p:nvPr/>
        </p:nvCxnSpPr>
        <p:spPr>
          <a:xfrm>
            <a:off x="3843569" y="4815304"/>
            <a:ext cx="0" cy="70344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743992" y="4326322"/>
            <a:ext cx="568789" cy="568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69150" y="504751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920386" y="504751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5" idx="5"/>
            <a:endCxn id="46" idx="1"/>
          </p:cNvCxnSpPr>
          <p:nvPr/>
        </p:nvCxnSpPr>
        <p:spPr>
          <a:xfrm>
            <a:off x="7229484" y="4811814"/>
            <a:ext cx="252025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7"/>
            <a:endCxn id="45" idx="3"/>
          </p:cNvCxnSpPr>
          <p:nvPr/>
        </p:nvCxnSpPr>
        <p:spPr>
          <a:xfrm flipV="1">
            <a:off x="6575263" y="4811814"/>
            <a:ext cx="252026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634270" y="5999735"/>
            <a:ext cx="267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Incoming energy </a:t>
            </a:r>
          </a:p>
          <a:p>
            <a:pPr algn="ctr"/>
            <a:r>
              <a:rPr lang="en-US" dirty="0"/>
              <a:t>“excites” the molecule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12467" flipV="1">
            <a:off x="7725376" y="3952688"/>
            <a:ext cx="193911" cy="80473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495804" y="5999735"/>
            <a:ext cx="296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Molecule slowly  “relaxes”</a:t>
            </a:r>
          </a:p>
          <a:p>
            <a:pPr algn="ctr"/>
            <a:r>
              <a:rPr lang="en-US" dirty="0"/>
              <a:t>&amp; releases heat (IR radiation)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3998" flipV="1">
            <a:off x="6282710" y="4089275"/>
            <a:ext cx="194836" cy="80857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8162" flipV="1">
            <a:off x="6794496" y="3489639"/>
            <a:ext cx="184421" cy="76534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96098" y="5999735"/>
            <a:ext cx="162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Carbon Dioxide</a:t>
            </a:r>
          </a:p>
          <a:p>
            <a:pPr algn="ctr"/>
            <a:r>
              <a:rPr lang="en-US" dirty="0"/>
              <a:t>Molecule</a:t>
            </a:r>
          </a:p>
        </p:txBody>
      </p:sp>
    </p:spTree>
    <p:extLst>
      <p:ext uri="{BB962C8B-B14F-4D97-AF65-F5344CB8AC3E}">
        <p14:creationId xmlns:p14="http://schemas.microsoft.com/office/powerpoint/2010/main" val="4819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9" grpId="0" animBg="1"/>
      <p:bldP spid="30" grpId="0" animBg="1"/>
      <p:bldP spid="2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25" grpId="0"/>
      <p:bldP spid="26" grpId="0"/>
      <p:bldP spid="27" grpId="0"/>
      <p:bldP spid="28" grpId="0"/>
      <p:bldP spid="45" grpId="0" animBg="1"/>
      <p:bldP spid="46" grpId="0" animBg="1"/>
      <p:bldP spid="47" grpId="0" animBg="1"/>
      <p:bldP spid="53" grpId="0"/>
      <p:bldP spid="55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426</Words>
  <Application>Microsoft Macintosh PowerPoint</Application>
  <PresentationFormat>On-screen Show (4:3)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Robert Pockalny</cp:lastModifiedBy>
  <cp:revision>85</cp:revision>
  <dcterms:created xsi:type="dcterms:W3CDTF">2012-10-17T01:16:39Z</dcterms:created>
  <dcterms:modified xsi:type="dcterms:W3CDTF">2020-01-10T14:26:01Z</dcterms:modified>
</cp:coreProperties>
</file>