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94" r:id="rId4"/>
    <p:sldId id="293" r:id="rId5"/>
    <p:sldId id="265" r:id="rId6"/>
    <p:sldId id="280" r:id="rId7"/>
    <p:sldId id="278" r:id="rId8"/>
    <p:sldId id="262" r:id="rId9"/>
    <p:sldId id="266" r:id="rId10"/>
    <p:sldId id="281" r:id="rId11"/>
    <p:sldId id="275" r:id="rId12"/>
    <p:sldId id="268" r:id="rId13"/>
    <p:sldId id="276" r:id="rId14"/>
    <p:sldId id="269" r:id="rId15"/>
    <p:sldId id="279" r:id="rId16"/>
    <p:sldId id="282" r:id="rId17"/>
    <p:sldId id="283" r:id="rId18"/>
    <p:sldId id="284" r:id="rId19"/>
    <p:sldId id="285" r:id="rId20"/>
    <p:sldId id="286" r:id="rId21"/>
    <p:sldId id="292" r:id="rId22"/>
    <p:sldId id="288" r:id="rId23"/>
    <p:sldId id="289" r:id="rId24"/>
    <p:sldId id="290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C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60"/>
  </p:normalViewPr>
  <p:slideViewPr>
    <p:cSldViewPr snapToGrid="0">
      <p:cViewPr>
        <p:scale>
          <a:sx n="81" d="100"/>
          <a:sy n="81" d="100"/>
        </p:scale>
        <p:origin x="-174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robp:Desktop:GCH103_2013:climate_box_lab:Climate_Box_al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Desktop:GCH103_2013:climate_box_lab:Climate_Box_al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Desktop:GCH103_2013:climate_box_lab:Climate_Box_al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Desktop:GCH103_2013:climate_box_lab:Climate_Box_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A!$E$1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A!$E$2:$E$9</c:f>
              <c:numCache>
                <c:formatCode>0.0</c:formatCode>
                <c:ptCount val="8"/>
                <c:pt idx="0">
                  <c:v>66.5</c:v>
                </c:pt>
                <c:pt idx="1">
                  <c:v>68.5</c:v>
                </c:pt>
                <c:pt idx="2">
                  <c:v>71.0</c:v>
                </c:pt>
                <c:pt idx="3">
                  <c:v>72.8</c:v>
                </c:pt>
                <c:pt idx="4">
                  <c:v>74.0</c:v>
                </c:pt>
                <c:pt idx="5">
                  <c:v>76.1</c:v>
                </c:pt>
                <c:pt idx="6">
                  <c:v>77.4</c:v>
                </c:pt>
                <c:pt idx="7">
                  <c:v>78.4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A!$D$2:$D$9</c:f>
              <c:numCache>
                <c:formatCode>0.0</c:formatCode>
                <c:ptCount val="8"/>
                <c:pt idx="0">
                  <c:v>68.9</c:v>
                </c:pt>
                <c:pt idx="1">
                  <c:v>70.3</c:v>
                </c:pt>
                <c:pt idx="2">
                  <c:v>71.9</c:v>
                </c:pt>
                <c:pt idx="3">
                  <c:v>73.4</c:v>
                </c:pt>
                <c:pt idx="4">
                  <c:v>74.4</c:v>
                </c:pt>
                <c:pt idx="5">
                  <c:v>75.4</c:v>
                </c:pt>
                <c:pt idx="6">
                  <c:v>75.9</c:v>
                </c:pt>
                <c:pt idx="7">
                  <c:v>76.1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A!$C$2:$C$9</c:f>
              <c:numCache>
                <c:formatCode>0.0</c:formatCode>
                <c:ptCount val="8"/>
                <c:pt idx="0">
                  <c:v>67.6</c:v>
                </c:pt>
                <c:pt idx="1">
                  <c:v>71.0</c:v>
                </c:pt>
                <c:pt idx="2">
                  <c:v>73.9</c:v>
                </c:pt>
                <c:pt idx="3">
                  <c:v>76.1</c:v>
                </c:pt>
                <c:pt idx="4">
                  <c:v>78.4</c:v>
                </c:pt>
                <c:pt idx="5">
                  <c:v>80.2</c:v>
                </c:pt>
                <c:pt idx="6">
                  <c:v>81.6</c:v>
                </c:pt>
                <c:pt idx="7">
                  <c:v>82.5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A!$B$2:$B$9</c:f>
              <c:numCache>
                <c:formatCode>0.0</c:formatCode>
                <c:ptCount val="8"/>
                <c:pt idx="0">
                  <c:v>65.0</c:v>
                </c:pt>
                <c:pt idx="1">
                  <c:v>69.0</c:v>
                </c:pt>
                <c:pt idx="2">
                  <c:v>72.3</c:v>
                </c:pt>
                <c:pt idx="3">
                  <c:v>74.6</c:v>
                </c:pt>
                <c:pt idx="4">
                  <c:v>76.2</c:v>
                </c:pt>
                <c:pt idx="5">
                  <c:v>77.7</c:v>
                </c:pt>
                <c:pt idx="6">
                  <c:v>78.6</c:v>
                </c:pt>
                <c:pt idx="7">
                  <c:v>79.3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2360744"/>
        <c:axId val="-2142355112"/>
      </c:scatterChart>
      <c:valAx>
        <c:axId val="-2142360744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2355112"/>
        <c:crosses val="autoZero"/>
        <c:crossBetween val="midCat"/>
      </c:valAx>
      <c:valAx>
        <c:axId val="-2142355112"/>
        <c:scaling>
          <c:orientation val="minMax"/>
          <c:max val="87.0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23607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summary!$C$60:$C$63</c:f>
              <c:numCache>
                <c:formatCode>General</c:formatCode>
                <c:ptCount val="4"/>
                <c:pt idx="0" formatCode="0.0">
                  <c:v>14.90000000000001</c:v>
                </c:pt>
                <c:pt idx="1">
                  <c:v>15.80000000000001</c:v>
                </c:pt>
                <c:pt idx="2">
                  <c:v>14.9</c:v>
                </c:pt>
                <c:pt idx="3">
                  <c:v>16.5</c:v>
                </c:pt>
              </c:numCache>
            </c:numRef>
          </c:val>
        </c:ser>
        <c:ser>
          <c:idx val="1"/>
          <c:order val="1"/>
          <c:spPr>
            <a:pattFill prst="pct9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summary!$E$60:$E$63</c:f>
              <c:numCache>
                <c:formatCode>General</c:formatCode>
                <c:ptCount val="4"/>
                <c:pt idx="0" formatCode="0.0">
                  <c:v>11.90000000000001</c:v>
                </c:pt>
                <c:pt idx="1">
                  <c:v>15.3</c:v>
                </c:pt>
                <c:pt idx="2">
                  <c:v>15.3</c:v>
                </c:pt>
                <c:pt idx="3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767704"/>
        <c:axId val="-2140762504"/>
      </c:barChart>
      <c:catAx>
        <c:axId val="-2140767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0762504"/>
        <c:crosses val="autoZero"/>
        <c:auto val="1"/>
        <c:lblAlgn val="ctr"/>
        <c:lblOffset val="100"/>
        <c:noMultiLvlLbl val="0"/>
      </c:catAx>
      <c:valAx>
        <c:axId val="-2140762504"/>
        <c:scaling>
          <c:orientation val="minMax"/>
          <c:max val="18.0"/>
          <c:min val="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0767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661286373"/>
          <c:y val="0.319734189834211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[2]Sheet1!$E$1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[2]Sheet1!$A$2:$A$9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[2]Sheet1!$E$2:$E$9</c:f>
              <c:numCache>
                <c:formatCode>General</c:formatCode>
                <c:ptCount val="8"/>
                <c:pt idx="0">
                  <c:v>72.6</c:v>
                </c:pt>
                <c:pt idx="1">
                  <c:v>74.6</c:v>
                </c:pt>
                <c:pt idx="2">
                  <c:v>77.1</c:v>
                </c:pt>
                <c:pt idx="3">
                  <c:v>79.8</c:v>
                </c:pt>
                <c:pt idx="4">
                  <c:v>81.6</c:v>
                </c:pt>
                <c:pt idx="5">
                  <c:v>82.7</c:v>
                </c:pt>
                <c:pt idx="6">
                  <c:v>83.6</c:v>
                </c:pt>
                <c:pt idx="7">
                  <c:v>84.3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[2]Sheet1!$D$1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[2]Sheet1!$A$2:$A$9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[2]Sheet1!$D$2:$D$9</c:f>
              <c:numCache>
                <c:formatCode>General</c:formatCode>
                <c:ptCount val="8"/>
                <c:pt idx="0">
                  <c:v>74.6</c:v>
                </c:pt>
                <c:pt idx="1">
                  <c:v>75.3</c:v>
                </c:pt>
                <c:pt idx="2">
                  <c:v>76.8</c:v>
                </c:pt>
                <c:pt idx="3">
                  <c:v>77.9</c:v>
                </c:pt>
                <c:pt idx="4">
                  <c:v>78.6</c:v>
                </c:pt>
                <c:pt idx="5">
                  <c:v>79.1</c:v>
                </c:pt>
                <c:pt idx="6">
                  <c:v>79.5</c:v>
                </c:pt>
                <c:pt idx="7">
                  <c:v>79.8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[2]Sheet1!$C$1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[2]Sheet1!$A$2:$A$9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[2]Sheet1!$C$2:$C$9</c:f>
              <c:numCache>
                <c:formatCode>General</c:formatCode>
                <c:ptCount val="8"/>
                <c:pt idx="0">
                  <c:v>76.4</c:v>
                </c:pt>
                <c:pt idx="1">
                  <c:v>77.5</c:v>
                </c:pt>
                <c:pt idx="2">
                  <c:v>79.1</c:v>
                </c:pt>
                <c:pt idx="3">
                  <c:v>80.4</c:v>
                </c:pt>
                <c:pt idx="4">
                  <c:v>81.6</c:v>
                </c:pt>
                <c:pt idx="5">
                  <c:v>82.7</c:v>
                </c:pt>
                <c:pt idx="6">
                  <c:v>83.4</c:v>
                </c:pt>
                <c:pt idx="7">
                  <c:v>84.2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[2]Sheet1!$B$1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[2]Sheet1!$A$2:$A$9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[2]Sheet1!$B$2:$B$9</c:f>
              <c:numCache>
                <c:formatCode>General</c:formatCode>
                <c:ptCount val="8"/>
                <c:pt idx="0">
                  <c:v>74.6</c:v>
                </c:pt>
                <c:pt idx="1">
                  <c:v>75.5</c:v>
                </c:pt>
                <c:pt idx="2">
                  <c:v>76.4</c:v>
                </c:pt>
                <c:pt idx="3">
                  <c:v>77.3</c:v>
                </c:pt>
                <c:pt idx="4">
                  <c:v>78.2</c:v>
                </c:pt>
                <c:pt idx="5">
                  <c:v>78.8</c:v>
                </c:pt>
                <c:pt idx="6">
                  <c:v>79.5</c:v>
                </c:pt>
                <c:pt idx="7">
                  <c:v>80.0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690392"/>
        <c:axId val="-2140684776"/>
      </c:scatterChart>
      <c:valAx>
        <c:axId val="-2140690392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0684776"/>
        <c:crosses val="autoZero"/>
        <c:crossBetween val="midCat"/>
        <c:majorUnit val="1.0"/>
      </c:valAx>
      <c:valAx>
        <c:axId val="-2140684776"/>
        <c:scaling>
          <c:orientation val="minMax"/>
          <c:min val="68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Temperature (</a:t>
                </a:r>
                <a:r>
                  <a:rPr lang="en-US" dirty="0" smtClean="0"/>
                  <a:t>˚F)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069039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5"/>
                <c:pt idx="0">
                  <c:v>ECTBT</c:v>
                </c:pt>
                <c:pt idx="1">
                  <c:v>KCNE</c:v>
                </c:pt>
                <c:pt idx="2">
                  <c:v>AJCA</c:v>
                </c:pt>
                <c:pt idx="3">
                  <c:v>SCLM</c:v>
                </c:pt>
                <c:pt idx="4">
                  <c:v>AN</c:v>
                </c:pt>
              </c:strCache>
            </c:strRef>
          </c:cat>
          <c:val>
            <c:numRef>
              <c:f>summary!$B$60:$B$64</c:f>
              <c:numCache>
                <c:formatCode>General</c:formatCode>
                <c:ptCount val="5"/>
                <c:pt idx="0">
                  <c:v>3.100000000000009</c:v>
                </c:pt>
                <c:pt idx="1">
                  <c:v>3.600000000000008</c:v>
                </c:pt>
                <c:pt idx="2">
                  <c:v>3.600000000000008</c:v>
                </c:pt>
                <c:pt idx="3">
                  <c:v>1.700000000000003</c:v>
                </c:pt>
                <c:pt idx="4">
                  <c:v>4.5</c:v>
                </c:pt>
              </c:numCache>
            </c:numRef>
          </c:val>
        </c:ser>
        <c:ser>
          <c:idx val="1"/>
          <c:order val="1"/>
          <c:spPr>
            <a:pattFill prst="pct2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5"/>
                <c:pt idx="0">
                  <c:v>ECTBT</c:v>
                </c:pt>
                <c:pt idx="1">
                  <c:v>KCNE</c:v>
                </c:pt>
                <c:pt idx="2">
                  <c:v>AJCA</c:v>
                </c:pt>
                <c:pt idx="3">
                  <c:v>SCLM</c:v>
                </c:pt>
                <c:pt idx="4">
                  <c:v>AN</c:v>
                </c:pt>
              </c:strCache>
            </c:strRef>
          </c:cat>
          <c:val>
            <c:numRef>
              <c:f>summary!$D$60:$D$64</c:f>
              <c:numCache>
                <c:formatCode>General</c:formatCode>
                <c:ptCount val="5"/>
                <c:pt idx="0">
                  <c:v>3.299999999999997</c:v>
                </c:pt>
                <c:pt idx="1">
                  <c:v>4.0</c:v>
                </c:pt>
                <c:pt idx="2">
                  <c:v>2.700000000000003</c:v>
                </c:pt>
                <c:pt idx="3">
                  <c:v>5.400000000000005</c:v>
                </c:pt>
                <c:pt idx="4">
                  <c:v>4.600000000000008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653192"/>
        <c:axId val="-2140647976"/>
      </c:barChart>
      <c:catAx>
        <c:axId val="-2140653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0647976"/>
        <c:crosses val="autoZero"/>
        <c:auto val="1"/>
        <c:lblAlgn val="ctr"/>
        <c:lblOffset val="100"/>
        <c:noMultiLvlLbl val="0"/>
      </c:catAx>
      <c:valAx>
        <c:axId val="-2140647976"/>
        <c:scaling>
          <c:orientation val="minMax"/>
          <c:max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0653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5"/>
                <c:pt idx="0">
                  <c:v>ECTBT</c:v>
                </c:pt>
                <c:pt idx="1">
                  <c:v>KCNE</c:v>
                </c:pt>
                <c:pt idx="2">
                  <c:v>AJCA</c:v>
                </c:pt>
                <c:pt idx="3">
                  <c:v>SCLM</c:v>
                </c:pt>
                <c:pt idx="4">
                  <c:v>AN</c:v>
                </c:pt>
              </c:strCache>
            </c:strRef>
          </c:cat>
          <c:val>
            <c:numRef>
              <c:f>summary!$C$60:$C$64</c:f>
              <c:numCache>
                <c:formatCode>General</c:formatCode>
                <c:ptCount val="5"/>
                <c:pt idx="0">
                  <c:v>6.299999999999997</c:v>
                </c:pt>
                <c:pt idx="1">
                  <c:v>5.199999999999989</c:v>
                </c:pt>
                <c:pt idx="2">
                  <c:v>3.0</c:v>
                </c:pt>
                <c:pt idx="3">
                  <c:v>3.600000000000008</c:v>
                </c:pt>
                <c:pt idx="4">
                  <c:v>4.900000000000005</c:v>
                </c:pt>
              </c:numCache>
            </c:numRef>
          </c:val>
        </c:ser>
        <c:ser>
          <c:idx val="1"/>
          <c:order val="1"/>
          <c:spPr>
            <a:pattFill prst="pct9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5"/>
                <c:pt idx="0">
                  <c:v>ECTBT</c:v>
                </c:pt>
                <c:pt idx="1">
                  <c:v>KCNE</c:v>
                </c:pt>
                <c:pt idx="2">
                  <c:v>AJCA</c:v>
                </c:pt>
                <c:pt idx="3">
                  <c:v>SCLM</c:v>
                </c:pt>
                <c:pt idx="4">
                  <c:v>AN</c:v>
                </c:pt>
              </c:strCache>
            </c:strRef>
          </c:cat>
          <c:val>
            <c:numRef>
              <c:f>summary!$E$60:$E$64</c:f>
              <c:numCache>
                <c:formatCode>General</c:formatCode>
                <c:ptCount val="5"/>
                <c:pt idx="0">
                  <c:v>7.799999999999997</c:v>
                </c:pt>
                <c:pt idx="1">
                  <c:v>9.0</c:v>
                </c:pt>
                <c:pt idx="2">
                  <c:v>8.0</c:v>
                </c:pt>
                <c:pt idx="3">
                  <c:v>5.400000000000005</c:v>
                </c:pt>
                <c:pt idx="4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680984"/>
        <c:axId val="-2141675784"/>
      </c:barChart>
      <c:catAx>
        <c:axId val="-2141680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1675784"/>
        <c:crosses val="autoZero"/>
        <c:auto val="1"/>
        <c:lblAlgn val="ctr"/>
        <c:lblOffset val="100"/>
        <c:noMultiLvlLbl val="0"/>
      </c:catAx>
      <c:valAx>
        <c:axId val="-2141675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1680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485564304462"/>
          <c:y val="0.0833333333333333"/>
          <c:w val="0.802514435695538"/>
          <c:h val="0.738811606882473"/>
        </c:manualLayout>
      </c:layout>
      <c:barChart>
        <c:barDir val="col"/>
        <c:grouping val="clustered"/>
        <c:varyColors val="0"/>
        <c:ser>
          <c:idx val="0"/>
          <c:order val="0"/>
          <c:spPr>
            <a:ln w="47625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summary!$K$34:$K$37</c:f>
                <c:numCache>
                  <c:formatCode>General</c:formatCode>
                  <c:ptCount val="4"/>
                  <c:pt idx="0">
                    <c:v>1.027131929208707</c:v>
                  </c:pt>
                  <c:pt idx="1">
                    <c:v>1.313392553656366</c:v>
                  </c:pt>
                  <c:pt idx="2">
                    <c:v>1.060660171779823</c:v>
                  </c:pt>
                  <c:pt idx="3">
                    <c:v>1.344618905117726</c:v>
                  </c:pt>
                </c:numCache>
              </c:numRef>
            </c:plus>
            <c:minus>
              <c:numRef>
                <c:f>summary!$K$34:$K$37</c:f>
                <c:numCache>
                  <c:formatCode>General</c:formatCode>
                  <c:ptCount val="4"/>
                  <c:pt idx="0">
                    <c:v>1.027131929208707</c:v>
                  </c:pt>
                  <c:pt idx="1">
                    <c:v>1.313392553656366</c:v>
                  </c:pt>
                  <c:pt idx="2">
                    <c:v>1.060660171779823</c:v>
                  </c:pt>
                  <c:pt idx="3">
                    <c:v>1.344618905117726</c:v>
                  </c:pt>
                </c:numCache>
              </c:numRef>
            </c:minus>
          </c:errBars>
          <c:cat>
            <c:strRef>
              <c:f>summary!$I$34:$I$37</c:f>
              <c:strCache>
                <c:ptCount val="4"/>
                <c:pt idx="0">
                  <c:v>white &amp;       low CO2</c:v>
                </c:pt>
                <c:pt idx="1">
                  <c:v>black &amp;        low CO2</c:v>
                </c:pt>
                <c:pt idx="2">
                  <c:v>white &amp;       high  CO2</c:v>
                </c:pt>
                <c:pt idx="3">
                  <c:v>black &amp;       high  CO2</c:v>
                </c:pt>
              </c:strCache>
            </c:strRef>
          </c:cat>
          <c:val>
            <c:numRef>
              <c:f>summary!$J$34:$J$37</c:f>
              <c:numCache>
                <c:formatCode>General</c:formatCode>
                <c:ptCount val="4"/>
                <c:pt idx="0">
                  <c:v>3.300000000000006</c:v>
                </c:pt>
                <c:pt idx="1">
                  <c:v>4.6</c:v>
                </c:pt>
                <c:pt idx="2">
                  <c:v>4.000000000000003</c:v>
                </c:pt>
                <c:pt idx="3">
                  <c:v>7.44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574440"/>
        <c:axId val="-2141571432"/>
      </c:barChart>
      <c:catAx>
        <c:axId val="-2141574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1571432"/>
        <c:crosses val="autoZero"/>
        <c:auto val="1"/>
        <c:lblAlgn val="ctr"/>
        <c:lblOffset val="100"/>
        <c:noMultiLvlLbl val="0"/>
      </c:catAx>
      <c:valAx>
        <c:axId val="-2141571432"/>
        <c:scaling>
          <c:orientation val="minMax"/>
          <c:max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Temperature Change (F)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1574440"/>
        <c:crosses val="autoZero"/>
        <c:crossBetween val="between"/>
        <c:majorUnit val="2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B!$E$1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B!$A$2:$A$9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B!$E$2:$E$9</c:f>
              <c:numCache>
                <c:formatCode>0.0</c:formatCode>
                <c:ptCount val="8"/>
                <c:pt idx="0">
                  <c:v>68.5</c:v>
                </c:pt>
                <c:pt idx="1">
                  <c:v>72.1</c:v>
                </c:pt>
                <c:pt idx="2">
                  <c:v>75.0</c:v>
                </c:pt>
                <c:pt idx="3">
                  <c:v>77.7</c:v>
                </c:pt>
                <c:pt idx="4">
                  <c:v>80.0</c:v>
                </c:pt>
                <c:pt idx="5">
                  <c:v>81.5</c:v>
                </c:pt>
                <c:pt idx="6">
                  <c:v>82.7</c:v>
                </c:pt>
                <c:pt idx="7">
                  <c:v>83.8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B!$D$1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B!$A$2:$A$9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B!$D$2:$D$9</c:f>
              <c:numCache>
                <c:formatCode>0.0</c:formatCode>
                <c:ptCount val="8"/>
                <c:pt idx="0">
                  <c:v>69.4</c:v>
                </c:pt>
                <c:pt idx="1">
                  <c:v>75.3</c:v>
                </c:pt>
                <c:pt idx="2">
                  <c:v>78.2</c:v>
                </c:pt>
                <c:pt idx="3">
                  <c:v>80.2</c:v>
                </c:pt>
                <c:pt idx="4">
                  <c:v>82.2</c:v>
                </c:pt>
                <c:pt idx="5">
                  <c:v>82.5</c:v>
                </c:pt>
                <c:pt idx="6">
                  <c:v>83.6</c:v>
                </c:pt>
                <c:pt idx="7">
                  <c:v>84.2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B!$A$2:$A$9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B!$C$2:$C$9</c:f>
              <c:numCache>
                <c:formatCode>0.0</c:formatCode>
                <c:ptCount val="8"/>
                <c:pt idx="0">
                  <c:v>69.6</c:v>
                </c:pt>
                <c:pt idx="1">
                  <c:v>73.4</c:v>
                </c:pt>
                <c:pt idx="2">
                  <c:v>76.4</c:v>
                </c:pt>
                <c:pt idx="3">
                  <c:v>79.5</c:v>
                </c:pt>
                <c:pt idx="4">
                  <c:v>81.6</c:v>
                </c:pt>
                <c:pt idx="5">
                  <c:v>83.3</c:v>
                </c:pt>
                <c:pt idx="6">
                  <c:v>84.4</c:v>
                </c:pt>
                <c:pt idx="7">
                  <c:v>85.4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B!$B$1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B!$A$2:$A$9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B!$B$2:$B$9</c:f>
              <c:numCache>
                <c:formatCode>0.0</c:formatCode>
                <c:ptCount val="8"/>
                <c:pt idx="0">
                  <c:v>67.6</c:v>
                </c:pt>
                <c:pt idx="1">
                  <c:v>73.0</c:v>
                </c:pt>
                <c:pt idx="2">
                  <c:v>75.0</c:v>
                </c:pt>
                <c:pt idx="3">
                  <c:v>77.1</c:v>
                </c:pt>
                <c:pt idx="4">
                  <c:v>79.3</c:v>
                </c:pt>
                <c:pt idx="5">
                  <c:v>80.7</c:v>
                </c:pt>
                <c:pt idx="6">
                  <c:v>81.8</c:v>
                </c:pt>
                <c:pt idx="7">
                  <c:v>82.5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2286488"/>
        <c:axId val="-2142280872"/>
      </c:scatterChart>
      <c:valAx>
        <c:axId val="-2142286488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2280872"/>
        <c:crosses val="autoZero"/>
        <c:crossBetween val="midCat"/>
      </c:valAx>
      <c:valAx>
        <c:axId val="-2142280872"/>
        <c:scaling>
          <c:orientation val="minMax"/>
          <c:max val="87.0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22864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'C'!$E$1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'C'!$A$2:$A$9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'C'!$E$2:$E$9</c:f>
              <c:numCache>
                <c:formatCode>0.0</c:formatCode>
                <c:ptCount val="8"/>
                <c:pt idx="0">
                  <c:v>65.3</c:v>
                </c:pt>
                <c:pt idx="1">
                  <c:v>69.9</c:v>
                </c:pt>
                <c:pt idx="2">
                  <c:v>72.1</c:v>
                </c:pt>
                <c:pt idx="3">
                  <c:v>74.4</c:v>
                </c:pt>
                <c:pt idx="4">
                  <c:v>76.2</c:v>
                </c:pt>
                <c:pt idx="5">
                  <c:v>77.9</c:v>
                </c:pt>
                <c:pt idx="6">
                  <c:v>79.3</c:v>
                </c:pt>
                <c:pt idx="7">
                  <c:v>80.6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'C'!$D$1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'C'!$A$2:$A$9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'C'!$D$2:$D$9</c:f>
              <c:numCache>
                <c:formatCode>0.0</c:formatCode>
                <c:ptCount val="8"/>
                <c:pt idx="0">
                  <c:v>64.4</c:v>
                </c:pt>
                <c:pt idx="1">
                  <c:v>67.4</c:v>
                </c:pt>
                <c:pt idx="2">
                  <c:v>68.3</c:v>
                </c:pt>
                <c:pt idx="3">
                  <c:v>70.1</c:v>
                </c:pt>
                <c:pt idx="4">
                  <c:v>71.7</c:v>
                </c:pt>
                <c:pt idx="5">
                  <c:v>73.6</c:v>
                </c:pt>
                <c:pt idx="6">
                  <c:v>74.3</c:v>
                </c:pt>
                <c:pt idx="7">
                  <c:v>74.8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'C'!$C$1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'C'!$A$2:$A$9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'C'!$C$2:$C$9</c:f>
              <c:numCache>
                <c:formatCode>0.0</c:formatCode>
                <c:ptCount val="8"/>
                <c:pt idx="0">
                  <c:v>68.9</c:v>
                </c:pt>
                <c:pt idx="1">
                  <c:v>72.3</c:v>
                </c:pt>
                <c:pt idx="2">
                  <c:v>75.0</c:v>
                </c:pt>
                <c:pt idx="3">
                  <c:v>77.5</c:v>
                </c:pt>
                <c:pt idx="4">
                  <c:v>79.8</c:v>
                </c:pt>
                <c:pt idx="5">
                  <c:v>81.6</c:v>
                </c:pt>
                <c:pt idx="6">
                  <c:v>82.7</c:v>
                </c:pt>
                <c:pt idx="7">
                  <c:v>83.8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'C'!$B$1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'C'!$A$2:$A$9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'C'!$B$2:$B$9</c:f>
              <c:numCache>
                <c:formatCode>0.0</c:formatCode>
                <c:ptCount val="8"/>
                <c:pt idx="0">
                  <c:v>66.5</c:v>
                </c:pt>
                <c:pt idx="1">
                  <c:v>69.8</c:v>
                </c:pt>
                <c:pt idx="2">
                  <c:v>73.5</c:v>
                </c:pt>
                <c:pt idx="3">
                  <c:v>76.1</c:v>
                </c:pt>
                <c:pt idx="4">
                  <c:v>78.4</c:v>
                </c:pt>
                <c:pt idx="5">
                  <c:v>80.0</c:v>
                </c:pt>
                <c:pt idx="6">
                  <c:v>81.5</c:v>
                </c:pt>
                <c:pt idx="7">
                  <c:v>82.4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127144"/>
        <c:axId val="-2143132776"/>
      </c:scatterChart>
      <c:valAx>
        <c:axId val="-2143127144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3132776"/>
        <c:crosses val="autoZero"/>
        <c:crossBetween val="midCat"/>
      </c:valAx>
      <c:valAx>
        <c:axId val="-2143132776"/>
        <c:scaling>
          <c:orientation val="minMax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31271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D!$E$1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D!$E$2:$E$9</c:f>
              <c:numCache>
                <c:formatCode>0.0</c:formatCode>
                <c:ptCount val="8"/>
                <c:pt idx="0">
                  <c:v>66.9</c:v>
                </c:pt>
                <c:pt idx="1">
                  <c:v>70.7</c:v>
                </c:pt>
                <c:pt idx="2">
                  <c:v>73.9</c:v>
                </c:pt>
                <c:pt idx="3">
                  <c:v>76.8</c:v>
                </c:pt>
                <c:pt idx="4">
                  <c:v>79.3</c:v>
                </c:pt>
                <c:pt idx="5">
                  <c:v>81.1</c:v>
                </c:pt>
                <c:pt idx="6">
                  <c:v>82.0</c:v>
                </c:pt>
                <c:pt idx="7">
                  <c:v>82.9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D!$D$1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D!$A$2:$A$9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D!$D$2:$D$9</c:f>
              <c:numCache>
                <c:formatCode>0.0</c:formatCode>
                <c:ptCount val="8"/>
                <c:pt idx="0">
                  <c:v>68.0</c:v>
                </c:pt>
                <c:pt idx="1">
                  <c:v>72.8</c:v>
                </c:pt>
                <c:pt idx="2">
                  <c:v>76.4</c:v>
                </c:pt>
                <c:pt idx="3">
                  <c:v>79.3</c:v>
                </c:pt>
                <c:pt idx="4">
                  <c:v>81.3</c:v>
                </c:pt>
                <c:pt idx="5">
                  <c:v>82.7</c:v>
                </c:pt>
                <c:pt idx="6">
                  <c:v>83.4</c:v>
                </c:pt>
                <c:pt idx="7">
                  <c:v>84.0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D!$A$2:$A$9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D!$C$2:$C$9</c:f>
              <c:numCache>
                <c:formatCode>0.0</c:formatCode>
                <c:ptCount val="8"/>
                <c:pt idx="0">
                  <c:v>69.8</c:v>
                </c:pt>
                <c:pt idx="1">
                  <c:v>70.5</c:v>
                </c:pt>
                <c:pt idx="2">
                  <c:v>74.8</c:v>
                </c:pt>
                <c:pt idx="3">
                  <c:v>78.9</c:v>
                </c:pt>
                <c:pt idx="4">
                  <c:v>81.8</c:v>
                </c:pt>
                <c:pt idx="5">
                  <c:v>83.8</c:v>
                </c:pt>
                <c:pt idx="6">
                  <c:v>85.2</c:v>
                </c:pt>
                <c:pt idx="7">
                  <c:v>86.3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D!$B$1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D!$A$2:$A$9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D!$B$2:$B$9</c:f>
              <c:numCache>
                <c:formatCode>0.0</c:formatCode>
                <c:ptCount val="8"/>
                <c:pt idx="0">
                  <c:v>68.9</c:v>
                </c:pt>
                <c:pt idx="1">
                  <c:v>74.1</c:v>
                </c:pt>
                <c:pt idx="2">
                  <c:v>77.5</c:v>
                </c:pt>
                <c:pt idx="3">
                  <c:v>80.0</c:v>
                </c:pt>
                <c:pt idx="4">
                  <c:v>81.8</c:v>
                </c:pt>
                <c:pt idx="5">
                  <c:v>83.1</c:v>
                </c:pt>
                <c:pt idx="6">
                  <c:v>83.8</c:v>
                </c:pt>
                <c:pt idx="7">
                  <c:v>84.0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794696"/>
        <c:axId val="-2141789064"/>
      </c:scatterChart>
      <c:valAx>
        <c:axId val="-2141794696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1789064"/>
        <c:crosses val="autoZero"/>
        <c:crossBetween val="midCat"/>
      </c:valAx>
      <c:valAx>
        <c:axId val="-2141789064"/>
        <c:scaling>
          <c:orientation val="minMax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1794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A!$E$1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A!$E$2:$E$9</c:f>
              <c:numCache>
                <c:formatCode>0.0</c:formatCode>
                <c:ptCount val="8"/>
                <c:pt idx="0">
                  <c:v>66.5</c:v>
                </c:pt>
                <c:pt idx="1">
                  <c:v>68.5</c:v>
                </c:pt>
                <c:pt idx="2">
                  <c:v>71.0</c:v>
                </c:pt>
                <c:pt idx="3">
                  <c:v>72.8</c:v>
                </c:pt>
                <c:pt idx="4">
                  <c:v>74.0</c:v>
                </c:pt>
                <c:pt idx="5">
                  <c:v>76.1</c:v>
                </c:pt>
                <c:pt idx="6">
                  <c:v>77.4</c:v>
                </c:pt>
                <c:pt idx="7">
                  <c:v>78.4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A!$D$2:$D$9</c:f>
              <c:numCache>
                <c:formatCode>0.0</c:formatCode>
                <c:ptCount val="8"/>
                <c:pt idx="0">
                  <c:v>68.9</c:v>
                </c:pt>
                <c:pt idx="1">
                  <c:v>70.3</c:v>
                </c:pt>
                <c:pt idx="2">
                  <c:v>71.9</c:v>
                </c:pt>
                <c:pt idx="3">
                  <c:v>73.4</c:v>
                </c:pt>
                <c:pt idx="4">
                  <c:v>74.4</c:v>
                </c:pt>
                <c:pt idx="5">
                  <c:v>75.4</c:v>
                </c:pt>
                <c:pt idx="6">
                  <c:v>75.9</c:v>
                </c:pt>
                <c:pt idx="7">
                  <c:v>76.1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A!$C$2:$C$9</c:f>
              <c:numCache>
                <c:formatCode>0.0</c:formatCode>
                <c:ptCount val="8"/>
                <c:pt idx="0">
                  <c:v>67.6</c:v>
                </c:pt>
                <c:pt idx="1">
                  <c:v>71.0</c:v>
                </c:pt>
                <c:pt idx="2">
                  <c:v>73.9</c:v>
                </c:pt>
                <c:pt idx="3">
                  <c:v>76.1</c:v>
                </c:pt>
                <c:pt idx="4">
                  <c:v>78.4</c:v>
                </c:pt>
                <c:pt idx="5">
                  <c:v>80.2</c:v>
                </c:pt>
                <c:pt idx="6">
                  <c:v>81.6</c:v>
                </c:pt>
                <c:pt idx="7">
                  <c:v>82.5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A!$B$2:$B$9</c:f>
              <c:numCache>
                <c:formatCode>0.0</c:formatCode>
                <c:ptCount val="8"/>
                <c:pt idx="0">
                  <c:v>65.0</c:v>
                </c:pt>
                <c:pt idx="1">
                  <c:v>69.0</c:v>
                </c:pt>
                <c:pt idx="2">
                  <c:v>72.3</c:v>
                </c:pt>
                <c:pt idx="3">
                  <c:v>74.6</c:v>
                </c:pt>
                <c:pt idx="4">
                  <c:v>76.2</c:v>
                </c:pt>
                <c:pt idx="5">
                  <c:v>77.7</c:v>
                </c:pt>
                <c:pt idx="6">
                  <c:v>78.6</c:v>
                </c:pt>
                <c:pt idx="7">
                  <c:v>79.3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716344"/>
        <c:axId val="-2141710712"/>
      </c:scatterChart>
      <c:valAx>
        <c:axId val="-2141716344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1710712"/>
        <c:crosses val="autoZero"/>
        <c:crossBetween val="midCat"/>
      </c:valAx>
      <c:valAx>
        <c:axId val="-2141710712"/>
        <c:scaling>
          <c:orientation val="minMax"/>
          <c:max val="87.0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17163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summary!$A$60:$A$63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summary!$B$60:$B$63</c:f>
              <c:numCache>
                <c:formatCode>General</c:formatCode>
                <c:ptCount val="4"/>
                <c:pt idx="0" formatCode="0.0">
                  <c:v>14.3</c:v>
                </c:pt>
                <c:pt idx="1">
                  <c:v>14.90000000000001</c:v>
                </c:pt>
                <c:pt idx="2">
                  <c:v>15.90000000000001</c:v>
                </c:pt>
                <c:pt idx="3">
                  <c:v>15.1</c:v>
                </c:pt>
              </c:numCache>
            </c:numRef>
          </c:val>
        </c:ser>
        <c:ser>
          <c:idx val="1"/>
          <c:order val="1"/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summary!$A$60:$A$63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summary!$C$60:$C$63</c:f>
              <c:numCache>
                <c:formatCode>General</c:formatCode>
                <c:ptCount val="4"/>
                <c:pt idx="0" formatCode="0.0">
                  <c:v>14.90000000000001</c:v>
                </c:pt>
                <c:pt idx="1">
                  <c:v>15.80000000000001</c:v>
                </c:pt>
                <c:pt idx="2">
                  <c:v>14.9</c:v>
                </c:pt>
                <c:pt idx="3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154168"/>
        <c:axId val="-2143159448"/>
      </c:barChart>
      <c:catAx>
        <c:axId val="-2143154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3159448"/>
        <c:crosses val="autoZero"/>
        <c:auto val="1"/>
        <c:lblAlgn val="ctr"/>
        <c:lblOffset val="100"/>
        <c:noMultiLvlLbl val="0"/>
      </c:catAx>
      <c:valAx>
        <c:axId val="-2143159448"/>
        <c:scaling>
          <c:orientation val="minMax"/>
          <c:max val="18.0"/>
          <c:min val="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3154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pct2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summary!$A$60:$A$63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summary!$D$60:$D$63</c:f>
              <c:numCache>
                <c:formatCode>General</c:formatCode>
                <c:ptCount val="4"/>
                <c:pt idx="0" formatCode="0.0">
                  <c:v>7.199999999999989</c:v>
                </c:pt>
                <c:pt idx="1">
                  <c:v>14.8</c:v>
                </c:pt>
                <c:pt idx="2">
                  <c:v>10.4</c:v>
                </c:pt>
                <c:pt idx="3">
                  <c:v>16.0</c:v>
                </c:pt>
              </c:numCache>
            </c:numRef>
          </c:val>
        </c:ser>
        <c:ser>
          <c:idx val="1"/>
          <c:order val="1"/>
          <c:spPr>
            <a:pattFill prst="pct9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summary!$A$60:$A$63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summary!$E$60:$E$63</c:f>
              <c:numCache>
                <c:formatCode>General</c:formatCode>
                <c:ptCount val="4"/>
                <c:pt idx="0" formatCode="0.0">
                  <c:v>11.90000000000001</c:v>
                </c:pt>
                <c:pt idx="1">
                  <c:v>15.3</c:v>
                </c:pt>
                <c:pt idx="2">
                  <c:v>15.3</c:v>
                </c:pt>
                <c:pt idx="3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740024"/>
        <c:axId val="-2141703176"/>
      </c:barChart>
      <c:catAx>
        <c:axId val="-2141740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1703176"/>
        <c:crosses val="autoZero"/>
        <c:auto val="1"/>
        <c:lblAlgn val="ctr"/>
        <c:lblOffset val="100"/>
        <c:noMultiLvlLbl val="0"/>
      </c:catAx>
      <c:valAx>
        <c:axId val="-2141703176"/>
        <c:scaling>
          <c:orientation val="minMax"/>
          <c:max val="18.0"/>
          <c:min val="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1740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A!$E$1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A!$E$2:$E$9</c:f>
              <c:numCache>
                <c:formatCode>0.0</c:formatCode>
                <c:ptCount val="8"/>
                <c:pt idx="0">
                  <c:v>66.5</c:v>
                </c:pt>
                <c:pt idx="1">
                  <c:v>68.5</c:v>
                </c:pt>
                <c:pt idx="2">
                  <c:v>71.0</c:v>
                </c:pt>
                <c:pt idx="3">
                  <c:v>72.8</c:v>
                </c:pt>
                <c:pt idx="4">
                  <c:v>74.0</c:v>
                </c:pt>
                <c:pt idx="5">
                  <c:v>76.1</c:v>
                </c:pt>
                <c:pt idx="6">
                  <c:v>77.4</c:v>
                </c:pt>
                <c:pt idx="7">
                  <c:v>78.4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A!$D$2:$D$9</c:f>
              <c:numCache>
                <c:formatCode>0.0</c:formatCode>
                <c:ptCount val="8"/>
                <c:pt idx="0">
                  <c:v>68.9</c:v>
                </c:pt>
                <c:pt idx="1">
                  <c:v>70.3</c:v>
                </c:pt>
                <c:pt idx="2">
                  <c:v>71.9</c:v>
                </c:pt>
                <c:pt idx="3">
                  <c:v>73.4</c:v>
                </c:pt>
                <c:pt idx="4">
                  <c:v>74.4</c:v>
                </c:pt>
                <c:pt idx="5">
                  <c:v>75.4</c:v>
                </c:pt>
                <c:pt idx="6">
                  <c:v>75.9</c:v>
                </c:pt>
                <c:pt idx="7">
                  <c:v>76.1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A!$C$2:$C$9</c:f>
              <c:numCache>
                <c:formatCode>0.0</c:formatCode>
                <c:ptCount val="8"/>
                <c:pt idx="0">
                  <c:v>67.6</c:v>
                </c:pt>
                <c:pt idx="1">
                  <c:v>71.0</c:v>
                </c:pt>
                <c:pt idx="2">
                  <c:v>73.9</c:v>
                </c:pt>
                <c:pt idx="3">
                  <c:v>76.1</c:v>
                </c:pt>
                <c:pt idx="4">
                  <c:v>78.4</c:v>
                </c:pt>
                <c:pt idx="5">
                  <c:v>80.2</c:v>
                </c:pt>
                <c:pt idx="6">
                  <c:v>81.6</c:v>
                </c:pt>
                <c:pt idx="7">
                  <c:v>82.5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A!$B$2:$B$9</c:f>
              <c:numCache>
                <c:formatCode>0.0</c:formatCode>
                <c:ptCount val="8"/>
                <c:pt idx="0">
                  <c:v>65.0</c:v>
                </c:pt>
                <c:pt idx="1">
                  <c:v>69.0</c:v>
                </c:pt>
                <c:pt idx="2">
                  <c:v>72.3</c:v>
                </c:pt>
                <c:pt idx="3">
                  <c:v>74.6</c:v>
                </c:pt>
                <c:pt idx="4">
                  <c:v>76.2</c:v>
                </c:pt>
                <c:pt idx="5">
                  <c:v>77.7</c:v>
                </c:pt>
                <c:pt idx="6">
                  <c:v>78.6</c:v>
                </c:pt>
                <c:pt idx="7">
                  <c:v>79.3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831800"/>
        <c:axId val="-2140826168"/>
      </c:scatterChart>
      <c:valAx>
        <c:axId val="-2140831800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0826168"/>
        <c:crosses val="autoZero"/>
        <c:crossBetween val="midCat"/>
      </c:valAx>
      <c:valAx>
        <c:axId val="-2140826168"/>
        <c:scaling>
          <c:orientation val="minMax"/>
          <c:max val="87.0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08318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summary!$B$60:$B$63</c:f>
              <c:numCache>
                <c:formatCode>General</c:formatCode>
                <c:ptCount val="4"/>
                <c:pt idx="0" formatCode="0.0">
                  <c:v>14.3</c:v>
                </c:pt>
                <c:pt idx="1">
                  <c:v>14.90000000000001</c:v>
                </c:pt>
                <c:pt idx="2">
                  <c:v>15.90000000000001</c:v>
                </c:pt>
                <c:pt idx="3">
                  <c:v>15.1</c:v>
                </c:pt>
              </c:numCache>
            </c:numRef>
          </c:val>
        </c:ser>
        <c:ser>
          <c:idx val="1"/>
          <c:order val="1"/>
          <c:spPr>
            <a:pattFill prst="pct2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summary!$D$60:$D$63</c:f>
              <c:numCache>
                <c:formatCode>General</c:formatCode>
                <c:ptCount val="4"/>
                <c:pt idx="0" formatCode="0.0">
                  <c:v>7.199999999999989</c:v>
                </c:pt>
                <c:pt idx="1">
                  <c:v>14.8</c:v>
                </c:pt>
                <c:pt idx="2">
                  <c:v>10.4</c:v>
                </c:pt>
                <c:pt idx="3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800536"/>
        <c:axId val="-2140795336"/>
      </c:barChart>
      <c:catAx>
        <c:axId val="-2140800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0795336"/>
        <c:crosses val="autoZero"/>
        <c:auto val="1"/>
        <c:lblAlgn val="ctr"/>
        <c:lblOffset val="100"/>
        <c:noMultiLvlLbl val="0"/>
      </c:catAx>
      <c:valAx>
        <c:axId val="-2140795336"/>
        <c:scaling>
          <c:orientation val="minMax"/>
          <c:max val="18.0"/>
          <c:min val="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0800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1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9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7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0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2F1D6-6D11-C04D-BF8F-3AAED0FFFB78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990" y="931925"/>
            <a:ext cx="5127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Effect of Albedo and Greenhouse Gases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5030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</a:t>
            </a:r>
            <a:r>
              <a:rPr lang="en-US" sz="3200" dirty="0" smtClean="0"/>
              <a:t>Activity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112"/>
          <a:stretch/>
        </p:blipFill>
        <p:spPr>
          <a:xfrm>
            <a:off x="1935856" y="2008922"/>
            <a:ext cx="5875542" cy="4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666" y="768374"/>
            <a:ext cx="1081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9991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Pre &amp; Post Fizz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523" y="4718263"/>
            <a:ext cx="355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patterns do you see?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43418" y="1284201"/>
            <a:ext cx="75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66097" y="4223269"/>
            <a:ext cx="67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13834" y="5748188"/>
            <a:ext cx="173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593852"/>
              </p:ext>
            </p:extLst>
          </p:nvPr>
        </p:nvGraphicFramePr>
        <p:xfrm>
          <a:off x="317657" y="1120019"/>
          <a:ext cx="319312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val 22"/>
          <p:cNvSpPr/>
          <p:nvPr/>
        </p:nvSpPr>
        <p:spPr>
          <a:xfrm>
            <a:off x="3120406" y="2070199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9816" y="2850438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855945"/>
              </p:ext>
            </p:extLst>
          </p:nvPr>
        </p:nvGraphicFramePr>
        <p:xfrm>
          <a:off x="3731592" y="11594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446646"/>
              </p:ext>
            </p:extLst>
          </p:nvPr>
        </p:nvGraphicFramePr>
        <p:xfrm>
          <a:off x="3731592" y="41021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8305" y="-651473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?</a:t>
            </a:r>
            <a:endParaRPr lang="en-US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5156200" y="0"/>
            <a:ext cx="256161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 smtClean="0">
                <a:solidFill>
                  <a:srgbClr val="FF0000"/>
                </a:solidFill>
              </a:rPr>
              <a:t>?</a:t>
            </a:r>
            <a:endParaRPr lang="en-US" sz="4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821928"/>
              </p:ext>
            </p:extLst>
          </p:nvPr>
        </p:nvGraphicFramePr>
        <p:xfrm>
          <a:off x="292285" y="1170720"/>
          <a:ext cx="3178325" cy="305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8666" y="768374"/>
            <a:ext cx="1081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9991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Pre &amp; Post Fizz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28495" y="2094468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4336" y="1766160"/>
            <a:ext cx="3126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Kristen </a:t>
            </a:r>
            <a:r>
              <a:rPr lang="en-US" sz="1400" dirty="0" smtClean="0"/>
              <a:t>Chelsea Nicolette Emily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>
            <a:off x="749816" y="2850438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523" y="4718263"/>
            <a:ext cx="355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patterns do you see?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43418" y="1284201"/>
            <a:ext cx="75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66097" y="4223269"/>
            <a:ext cx="67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798475"/>
              </p:ext>
            </p:extLst>
          </p:nvPr>
        </p:nvGraphicFramePr>
        <p:xfrm>
          <a:off x="3731592" y="11663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366401"/>
              </p:ext>
            </p:extLst>
          </p:nvPr>
        </p:nvGraphicFramePr>
        <p:xfrm>
          <a:off x="3731592" y="41021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13834" y="5748188"/>
            <a:ext cx="173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8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464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</a:t>
            </a:r>
            <a:endParaRPr lang="en-US" sz="2800" dirty="0" smtClean="0"/>
          </a:p>
          <a:p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51" y="939124"/>
            <a:ext cx="270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What’s Happening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205" y="2590875"/>
            <a:ext cx="7919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HC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NaHCO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         </a:t>
            </a:r>
            <a:r>
              <a:rPr lang="en-US" sz="2800" dirty="0" smtClean="0">
                <a:sym typeface="Wingdings"/>
              </a:rPr>
              <a:t></a:t>
            </a:r>
            <a:r>
              <a:rPr lang="en-US" sz="2800" dirty="0" smtClean="0"/>
              <a:t>      NaC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8885564">
            <a:off x="914321" y="1845078"/>
            <a:ext cx="154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Vinegar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18885564">
            <a:off x="2325298" y="1770920"/>
            <a:ext cx="1901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Baking Soda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rot="18885564">
            <a:off x="5070599" y="1900840"/>
            <a:ext cx="153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Antacid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18885564">
            <a:off x="6419812" y="1928901"/>
            <a:ext cx="130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18885564">
            <a:off x="7122603" y="1598451"/>
            <a:ext cx="2386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Carbon Dioxide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120" y="4597856"/>
            <a:ext cx="1325023" cy="13250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8398" y="5003358"/>
            <a:ext cx="919521" cy="9195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137830" y="3939169"/>
            <a:ext cx="1881013" cy="1983710"/>
            <a:chOff x="3137830" y="3939169"/>
            <a:chExt cx="1881013" cy="19837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85509" y="4597856"/>
              <a:ext cx="1325023" cy="13250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200359">
              <a:off x="4099322" y="3939169"/>
              <a:ext cx="919521" cy="919521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3137830" y="5005100"/>
              <a:ext cx="224131" cy="533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54043" y="4431812"/>
            <a:ext cx="3804573" cy="1491067"/>
            <a:chOff x="5254043" y="4431812"/>
            <a:chExt cx="3804573" cy="149106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5000"/>
            </a:blip>
            <a:stretch>
              <a:fillRect/>
            </a:stretch>
          </p:blipFill>
          <p:spPr>
            <a:xfrm>
              <a:off x="5813682" y="4597856"/>
              <a:ext cx="1325023" cy="132502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935882" y="5496004"/>
              <a:ext cx="1530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Antacid (solid)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35882" y="5082796"/>
              <a:ext cx="1488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Water (liquid)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35882" y="4431812"/>
              <a:ext cx="2122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Carbon Dioxide (gas)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072875" y="4556881"/>
              <a:ext cx="224131" cy="2241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75660" y="4503542"/>
              <a:ext cx="163073" cy="16307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67967" y="4655922"/>
              <a:ext cx="224131" cy="2241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28060" y="4463829"/>
              <a:ext cx="224131" cy="2241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495104" y="4666593"/>
              <a:ext cx="135741" cy="13574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577481" y="4655922"/>
              <a:ext cx="224131" cy="2241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588153" y="4495844"/>
              <a:ext cx="224131" cy="2241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5254043" y="5005100"/>
              <a:ext cx="224131" cy="533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509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464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</a:t>
            </a:r>
            <a:endParaRPr lang="en-US" sz="2800" dirty="0" smtClean="0"/>
          </a:p>
          <a:p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51" y="928452"/>
            <a:ext cx="2324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Key  Relationship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0359" y="1365871"/>
            <a:ext cx="741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&amp; CO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Correlation</a:t>
            </a:r>
          </a:p>
          <a:p>
            <a:r>
              <a:rPr lang="en-US" sz="2400" dirty="0" smtClean="0"/>
              <a:t> - increase in atmospheric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=&gt; increase air temperature</a:t>
            </a:r>
            <a:endParaRPr lang="en-US" sz="2400" baseline="-25000" dirty="0" smtClean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47319" y="5681457"/>
            <a:ext cx="46265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47319" y="2585575"/>
            <a:ext cx="0" cy="3084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72040" y="5749495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96426" y="5749495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98788" y="5101715"/>
            <a:ext cx="60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18143" y="2663567"/>
            <a:ext cx="7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27683" y="6135061"/>
            <a:ext cx="3033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Concentration in Air</a:t>
            </a:r>
            <a:endParaRPr lang="en-US" sz="22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83849" y="3883335"/>
            <a:ext cx="2081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Air Temperature</a:t>
            </a:r>
            <a:endParaRPr lang="en-US" sz="22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744192" y="2857736"/>
            <a:ext cx="3617345" cy="2302066"/>
          </a:xfrm>
          <a:prstGeom prst="line">
            <a:avLst/>
          </a:prstGeom>
          <a:ln w="762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70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6227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Multiple Factors</a:t>
            </a:r>
          </a:p>
          <a:p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51" y="928452"/>
            <a:ext cx="170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Implications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14" y="1504732"/>
            <a:ext cx="4382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Factor 1  </a:t>
            </a:r>
            <a:r>
              <a:rPr lang="en-US" sz="2400" dirty="0" smtClean="0">
                <a:sym typeface="Wingdings"/>
              </a:rPr>
              <a:t> </a:t>
            </a:r>
            <a:r>
              <a:rPr lang="en-US" sz="2400" dirty="0" smtClean="0"/>
              <a:t>Albedo</a:t>
            </a:r>
          </a:p>
          <a:p>
            <a:r>
              <a:rPr lang="en-US" sz="2400" dirty="0" smtClean="0"/>
              <a:t>Factor 2  </a:t>
            </a:r>
            <a:r>
              <a:rPr lang="en-US" sz="2400" dirty="0" smtClean="0">
                <a:sym typeface="Wingdings"/>
              </a:rPr>
              <a:t> </a:t>
            </a:r>
            <a:r>
              <a:rPr lang="en-US" sz="2400" dirty="0" smtClean="0"/>
              <a:t>Carbon Dioxide (CO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279708"/>
              </p:ext>
            </p:extLst>
          </p:nvPr>
        </p:nvGraphicFramePr>
        <p:xfrm>
          <a:off x="206240" y="28852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25088" y="844464"/>
            <a:ext cx="4063131" cy="2636942"/>
            <a:chOff x="4345328" y="827836"/>
            <a:chExt cx="4560540" cy="2959757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465605" y="3129896"/>
              <a:ext cx="34402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465605" y="827836"/>
              <a:ext cx="0" cy="22936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558346" y="3180488"/>
              <a:ext cx="502897" cy="274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27754" y="3180488"/>
              <a:ext cx="562487" cy="274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White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67374" y="2698807"/>
              <a:ext cx="449259" cy="274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Cool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4679" y="885830"/>
              <a:ext cx="569191" cy="274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Warm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45922" y="3467191"/>
              <a:ext cx="2654763" cy="320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Albedo or Surface Reflectivity</a:t>
              </a:r>
              <a:endParaRPr lang="en-US" sz="22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3731605" y="2099020"/>
              <a:ext cx="1547848" cy="320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Air Temperature</a:t>
              </a:r>
              <a:endParaRPr lang="en-US" sz="22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726988" y="1072375"/>
              <a:ext cx="2824726" cy="1821410"/>
            </a:xfrm>
            <a:prstGeom prst="line">
              <a:avLst/>
            </a:prstGeom>
            <a:ln w="762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720312" y="3926213"/>
            <a:ext cx="4063132" cy="2636942"/>
            <a:chOff x="840734" y="2585575"/>
            <a:chExt cx="6133157" cy="3980373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347318" y="5681457"/>
              <a:ext cx="46265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347319" y="2585575"/>
              <a:ext cx="0" cy="30845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472040" y="5749495"/>
              <a:ext cx="568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96426" y="5749495"/>
              <a:ext cx="611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8966" y="5101715"/>
              <a:ext cx="60417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Cool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12735" y="2663568"/>
              <a:ext cx="76546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Warm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99749" y="6135061"/>
              <a:ext cx="30330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CO</a:t>
              </a:r>
              <a:r>
                <a:rPr lang="en-US" sz="2200" baseline="-25000" dirty="0" smtClean="0"/>
                <a:t>2</a:t>
              </a:r>
              <a:r>
                <a:rPr lang="en-US" sz="2200" dirty="0" smtClean="0"/>
                <a:t> Concentration in Air</a:t>
              </a:r>
              <a:endParaRPr lang="en-US" sz="22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15381" y="4413972"/>
              <a:ext cx="20815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Air Temperature</a:t>
              </a:r>
              <a:endParaRPr lang="en-US" sz="22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744192" y="2857736"/>
              <a:ext cx="3617345" cy="2302066"/>
            </a:xfrm>
            <a:prstGeom prst="line">
              <a:avLst/>
            </a:prstGeom>
            <a:ln w="762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606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250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Summary</a:t>
            </a:r>
          </a:p>
          <a:p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51" y="928452"/>
            <a:ext cx="148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Key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14" y="1504732"/>
            <a:ext cx="863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 Reflectivity (Albedo) is an important factor in the Earth’s temperature</a:t>
            </a:r>
          </a:p>
          <a:p>
            <a:endParaRPr lang="en-US" sz="2000" dirty="0"/>
          </a:p>
          <a:p>
            <a:r>
              <a:rPr lang="en-US" sz="2000" dirty="0" smtClean="0"/>
              <a:t>Carbon 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and other greenhouse gases are </a:t>
            </a:r>
            <a:r>
              <a:rPr lang="en-US" sz="2000" dirty="0"/>
              <a:t>also important factor in the Earth’s temperature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0114" y="3288664"/>
            <a:ext cx="5726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 reflectivity and Low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=&gt; cooler temperatures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50114" y="3860652"/>
            <a:ext cx="5889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 reflectivity and High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=&gt; warmer temperatures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918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7" y="1419372"/>
            <a:ext cx="8940800" cy="53021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280" y="872974"/>
            <a:ext cx="4099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What is the greenhouse effect?</a:t>
            </a:r>
          </a:p>
        </p:txBody>
      </p:sp>
    </p:spTree>
    <p:extLst>
      <p:ext uri="{BB962C8B-B14F-4D97-AF65-F5344CB8AC3E}">
        <p14:creationId xmlns:p14="http://schemas.microsoft.com/office/powerpoint/2010/main" val="318853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Water Vapor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Carbon </a:t>
            </a:r>
            <a:r>
              <a:rPr lang="en-US" sz="2000" dirty="0" smtClean="0"/>
              <a:t>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Nitrous Oxide (N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Methane</a:t>
            </a:r>
            <a:r>
              <a:rPr lang="en-US" sz="2000" dirty="0"/>
              <a:t> </a:t>
            </a:r>
            <a:r>
              <a:rPr lang="en-US" sz="2000" dirty="0" smtClean="0"/>
              <a:t>(CH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Ozone (O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43" y="1028223"/>
            <a:ext cx="3721100" cy="556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453" t="14993" r="22272" b="3895"/>
          <a:stretch/>
        </p:blipFill>
        <p:spPr>
          <a:xfrm>
            <a:off x="572555" y="2706125"/>
            <a:ext cx="4018311" cy="4137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27795" y="5300196"/>
            <a:ext cx="55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180938" y="4930864"/>
            <a:ext cx="635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00571" y="30234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72879" y="265407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189284" y="2386116"/>
            <a:ext cx="56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86477" y="6473910"/>
            <a:ext cx="34163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Contribution to Greenhouse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7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689926"/>
            <a:ext cx="474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Electromagnetic Radiation Spectrum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3632"/>
          <a:stretch/>
        </p:blipFill>
        <p:spPr>
          <a:xfrm>
            <a:off x="279400" y="1446536"/>
            <a:ext cx="8572500" cy="286346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6542"/>
            <a:ext cx="67621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 – How does it work?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37864" y="1499129"/>
            <a:ext cx="26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358093" y="1499129"/>
            <a:ext cx="26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538191" y="1588838"/>
            <a:ext cx="520507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0603" y="4606076"/>
            <a:ext cx="1394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Waves</a:t>
            </a:r>
          </a:p>
          <a:p>
            <a:r>
              <a:rPr lang="en-US" dirty="0" smtClean="0"/>
              <a:t>Infrared</a:t>
            </a:r>
          </a:p>
          <a:p>
            <a:r>
              <a:rPr lang="en-US" dirty="0" smtClean="0"/>
              <a:t>Visible Light</a:t>
            </a:r>
          </a:p>
          <a:p>
            <a:r>
              <a:rPr lang="en-US" dirty="0" smtClean="0"/>
              <a:t>Ultraviolet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529662" y="4970448"/>
            <a:ext cx="364355" cy="6038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1681" y="5087690"/>
            <a:ext cx="314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Penetrate Earth’s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2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761" y="3131127"/>
            <a:ext cx="754759" cy="369332"/>
          </a:xfrm>
          <a:prstGeom prst="rect">
            <a:avLst/>
          </a:prstGeom>
          <a:solidFill>
            <a:srgbClr val="FECB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2518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707270">
            <a:off x="1027546" y="1985819"/>
            <a:ext cx="525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UV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 rot="2707270">
            <a:off x="1168402" y="1664852"/>
            <a:ext cx="937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Visible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 rot="2707270">
            <a:off x="1999678" y="1687946"/>
            <a:ext cx="4089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IR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31171">
            <a:off x="1074040" y="3137335"/>
            <a:ext cx="2914225" cy="837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909" y="3452091"/>
            <a:ext cx="124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Incoming</a:t>
            </a:r>
          </a:p>
          <a:p>
            <a:pPr algn="ctr"/>
            <a:r>
              <a:rPr lang="en-US" sz="2200" dirty="0" smtClean="0"/>
              <a:t>Sunlight</a:t>
            </a:r>
            <a:endParaRPr lang="en-US" sz="2200" dirty="0"/>
          </a:p>
        </p:txBody>
      </p:sp>
      <p:sp>
        <p:nvSpPr>
          <p:cNvPr id="17" name="Down Arrow 16"/>
          <p:cNvSpPr/>
          <p:nvPr/>
        </p:nvSpPr>
        <p:spPr>
          <a:xfrm rot="19943095">
            <a:off x="2701637" y="4941453"/>
            <a:ext cx="1258454" cy="877455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4725" y="3706090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5738091"/>
            <a:ext cx="10100139" cy="63730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23797" y="5821219"/>
            <a:ext cx="3159138" cy="645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/>
              <a:t>Heats up Earth</a:t>
            </a:r>
          </a:p>
          <a:p>
            <a:pPr algn="ctr">
              <a:lnSpc>
                <a:spcPct val="80000"/>
              </a:lnSpc>
            </a:pPr>
            <a:r>
              <a:rPr lang="en-US" sz="2200" dirty="0" smtClean="0"/>
              <a:t>“Converts” UV &amp; Vis to IR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3013363" y="2355272"/>
            <a:ext cx="1751914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IR warms up CO</a:t>
            </a:r>
            <a:r>
              <a:rPr lang="en-US" baseline="-25000" dirty="0" smtClean="0"/>
              <a:t>2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Re-radiates heat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664" y="3186545"/>
            <a:ext cx="885961" cy="10390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45853" y="4354944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41400" y="4759036"/>
            <a:ext cx="1341871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UV &amp; Visible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No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6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40567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</a:t>
            </a:r>
            <a:r>
              <a:rPr lang="en-US" sz="3200" dirty="0" smtClean="0"/>
              <a:t>Box - Materials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365" y="1085770"/>
            <a:ext cx="2705188" cy="424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Materials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Plastic </a:t>
            </a:r>
            <a:r>
              <a:rPr lang="en-US" sz="2400" dirty="0" smtClean="0"/>
              <a:t>Bin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  Thermometer </a:t>
            </a:r>
            <a:r>
              <a:rPr lang="en-US" sz="2400" dirty="0"/>
              <a:t>(˚F</a:t>
            </a:r>
            <a:r>
              <a:rPr lang="en-US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Lamp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  Light Bulb (100 W</a:t>
            </a:r>
            <a:r>
              <a:rPr lang="en-US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Ruler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Plastic </a:t>
            </a:r>
            <a:r>
              <a:rPr lang="en-US" sz="2400" dirty="0"/>
              <a:t>Cup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</a:t>
            </a:r>
            <a:r>
              <a:rPr lang="en-US" sz="2400" dirty="0" smtClean="0"/>
              <a:t>Measuring spoon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  Black </a:t>
            </a:r>
            <a:r>
              <a:rPr lang="en-US" sz="2400" dirty="0" smtClean="0"/>
              <a:t>Foam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  White </a:t>
            </a:r>
            <a:r>
              <a:rPr lang="en-US" sz="2400" dirty="0" smtClean="0"/>
              <a:t>Foam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  Vinegar (50 ml)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  Baking Soda </a:t>
            </a:r>
            <a:r>
              <a:rPr lang="en-US" sz="2400" dirty="0" smtClean="0"/>
              <a:t>(1 </a:t>
            </a:r>
            <a:r>
              <a:rPr lang="en-US" sz="2400" dirty="0" err="1" smtClean="0"/>
              <a:t>tsp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5708302" y="5768204"/>
            <a:ext cx="648523" cy="100308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4740" y="5768204"/>
            <a:ext cx="648523" cy="1003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Shot 2012-10-17 at 2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212712"/>
            <a:ext cx="59182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0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84761" y="3131127"/>
            <a:ext cx="754759" cy="369332"/>
          </a:xfrm>
          <a:prstGeom prst="rect">
            <a:avLst/>
          </a:prstGeom>
          <a:solidFill>
            <a:srgbClr val="FECB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2518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707270">
            <a:off x="1027546" y="1985819"/>
            <a:ext cx="525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UV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 rot="2707270">
            <a:off x="1168402" y="1664852"/>
            <a:ext cx="937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Visible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 rot="2707270">
            <a:off x="1999678" y="1687946"/>
            <a:ext cx="4089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IR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31171">
            <a:off x="1074040" y="3137335"/>
            <a:ext cx="2914225" cy="837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909" y="3452091"/>
            <a:ext cx="124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Incoming</a:t>
            </a:r>
          </a:p>
          <a:p>
            <a:pPr algn="ctr"/>
            <a:r>
              <a:rPr lang="en-US" sz="2200" dirty="0" smtClean="0"/>
              <a:t>Sunlight</a:t>
            </a:r>
            <a:endParaRPr lang="en-US" sz="2200" dirty="0"/>
          </a:p>
        </p:txBody>
      </p:sp>
      <p:sp>
        <p:nvSpPr>
          <p:cNvPr id="17" name="Down Arrow 16"/>
          <p:cNvSpPr/>
          <p:nvPr/>
        </p:nvSpPr>
        <p:spPr>
          <a:xfrm rot="19943095">
            <a:off x="2701637" y="4941453"/>
            <a:ext cx="1258454" cy="877455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4725" y="3706090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5738091"/>
            <a:ext cx="10100139" cy="63730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23797" y="5821219"/>
            <a:ext cx="3159138" cy="645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/>
              <a:t>Heats up Earth</a:t>
            </a:r>
          </a:p>
          <a:p>
            <a:pPr algn="ctr">
              <a:lnSpc>
                <a:spcPct val="80000"/>
              </a:lnSpc>
            </a:pPr>
            <a:r>
              <a:rPr lang="en-US" sz="2200" dirty="0" smtClean="0"/>
              <a:t>“Converts” UV &amp; Vis to IR</a:t>
            </a:r>
            <a:endParaRPr lang="en-US" sz="2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21476">
            <a:off x="4439832" y="4165186"/>
            <a:ext cx="2527793" cy="6896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54433" y="3791527"/>
            <a:ext cx="754759" cy="369332"/>
          </a:xfrm>
          <a:prstGeom prst="rect">
            <a:avLst/>
          </a:prstGeom>
          <a:solidFill>
            <a:srgbClr val="FA696D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13363" y="2355272"/>
            <a:ext cx="1751914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IR warms up CO</a:t>
            </a:r>
            <a:r>
              <a:rPr lang="en-US" baseline="-25000" dirty="0" smtClean="0"/>
              <a:t>2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Re-radiates heat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rot="12170157">
            <a:off x="5717310" y="2357579"/>
            <a:ext cx="1258454" cy="8774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698672" y="3131126"/>
            <a:ext cx="1730048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IR heats up CO</a:t>
            </a:r>
            <a:r>
              <a:rPr lang="en-US" baseline="-25000" dirty="0" smtClean="0"/>
              <a:t>2</a:t>
            </a:r>
          </a:p>
          <a:p>
            <a:pPr>
              <a:lnSpc>
                <a:spcPct val="80000"/>
              </a:lnSpc>
            </a:pPr>
            <a:r>
              <a:rPr lang="en-US" dirty="0"/>
              <a:t>Re-radiates </a:t>
            </a:r>
            <a:r>
              <a:rPr lang="en-US" dirty="0" smtClean="0"/>
              <a:t>heat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664" y="3186545"/>
            <a:ext cx="885961" cy="1039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337" y="3927763"/>
            <a:ext cx="885961" cy="1039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2306">
            <a:off x="6699829" y="4195615"/>
            <a:ext cx="885961" cy="1039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86685">
            <a:off x="6503553" y="4357251"/>
            <a:ext cx="885961" cy="10390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42000" y="5126182"/>
            <a:ext cx="1492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Radiated IR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2045853" y="4354944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41400" y="4759036"/>
            <a:ext cx="1341871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UV &amp; Visible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No effect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613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4720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 - Trends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05250" y="6460460"/>
            <a:ext cx="2133600" cy="365125"/>
          </a:xfrm>
        </p:spPr>
        <p:txBody>
          <a:bodyPr/>
          <a:lstStyle/>
          <a:p>
            <a:fld id="{0B6957D6-D2D6-0941-9E0D-4EEE1EF7CE71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Water Vapor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Carbon </a:t>
            </a:r>
            <a:r>
              <a:rPr lang="en-US" sz="2000" dirty="0" smtClean="0"/>
              <a:t>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Nitrous Oxide (N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Methane</a:t>
            </a:r>
            <a:r>
              <a:rPr lang="en-US" sz="2000" dirty="0"/>
              <a:t> </a:t>
            </a:r>
            <a:r>
              <a:rPr lang="en-US" sz="2000" dirty="0" smtClean="0"/>
              <a:t>(CH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Ozone (O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67" y="2245437"/>
            <a:ext cx="6821438" cy="4604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173" t="34501" b="28548"/>
          <a:stretch/>
        </p:blipFill>
        <p:spPr>
          <a:xfrm>
            <a:off x="5324059" y="4499708"/>
            <a:ext cx="3560265" cy="23501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8423467" y="3533998"/>
            <a:ext cx="217438" cy="1311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229213" y="6242443"/>
            <a:ext cx="509637" cy="148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Water Vapor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Carbon </a:t>
            </a:r>
            <a:r>
              <a:rPr lang="en-US" sz="2000" dirty="0" smtClean="0"/>
              <a:t>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Nitrous Oxide (N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Methane</a:t>
            </a:r>
            <a:r>
              <a:rPr lang="en-US" sz="2000" dirty="0"/>
              <a:t> </a:t>
            </a:r>
            <a:r>
              <a:rPr lang="en-US" sz="2000" dirty="0" smtClean="0"/>
              <a:t>(CH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Ozone (O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550" y="2851727"/>
            <a:ext cx="5403272" cy="4006272"/>
            <a:chOff x="2444677" y="2078182"/>
            <a:chExt cx="6699323" cy="4779817"/>
          </a:xfrm>
        </p:grpSpPr>
        <p:pic>
          <p:nvPicPr>
            <p:cNvPr id="12" name="Picture 11" descr="Screen Shot 2012-04-22 at 6.51.36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4" t="9984"/>
            <a:stretch/>
          </p:blipFill>
          <p:spPr>
            <a:xfrm>
              <a:off x="2444677" y="2078182"/>
              <a:ext cx="6699323" cy="477981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39279" y="2168316"/>
              <a:ext cx="23062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</a:rPr>
                <a:t>Greenhouse Effect</a:t>
              </a:r>
              <a:endParaRPr lang="en-US" sz="2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84109" y="3105726"/>
            <a:ext cx="2268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No Atmosphere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Sun In =&gt;Sun Out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4109" y="4170217"/>
            <a:ext cx="3429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Atmosphere w/ some GHG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Sun In =&gt;warm air  =&gt;</a:t>
            </a:r>
            <a:r>
              <a:rPr lang="en-US" dirty="0" smtClean="0"/>
              <a:t>Sun Out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4109" y="5234708"/>
            <a:ext cx="34779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Atmosphere w/ more GHG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Sun In =&gt;</a:t>
            </a:r>
            <a:r>
              <a:rPr lang="en-US" sz="2000" b="1" dirty="0" smtClean="0"/>
              <a:t>warmer air  </a:t>
            </a:r>
            <a:r>
              <a:rPr lang="en-US" sz="2000" dirty="0" smtClean="0"/>
              <a:t>=&gt;</a:t>
            </a:r>
            <a:r>
              <a:rPr lang="en-US" sz="1400" dirty="0" smtClean="0"/>
              <a:t>Sun Out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568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2805539" y="4930867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76333" y="5135127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37830" y="4898601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9608" y="5189032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2153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Video – Questions</a:t>
            </a:r>
            <a:endParaRPr lang="en-US" sz="2800" dirty="0" smtClean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086" y="1238013"/>
            <a:ext cx="70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dirty="0"/>
              <a:t>still do not understand how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can create such a temperature change.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086" y="1794737"/>
            <a:ext cx="820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One </a:t>
            </a:r>
            <a:r>
              <a:rPr lang="en-US" dirty="0"/>
              <a:t>thing that I still don't understand from the greenhouse gas video is how</a:t>
            </a:r>
          </a:p>
          <a:p>
            <a:r>
              <a:rPr lang="en-US" dirty="0"/>
              <a:t>exactly greenhouse </a:t>
            </a:r>
            <a:r>
              <a:rPr lang="en-US" dirty="0" smtClean="0"/>
              <a:t>gases </a:t>
            </a:r>
            <a:r>
              <a:rPr lang="en-US" dirty="0"/>
              <a:t>trap heat.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1086" y="2580799"/>
            <a:ext cx="880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our planet's atmosphere is 99% nitrogen, which said it </a:t>
            </a:r>
            <a:r>
              <a:rPr lang="en-US" dirty="0" smtClean="0"/>
              <a:t>doesn’t </a:t>
            </a:r>
            <a:r>
              <a:rPr lang="en-US" dirty="0"/>
              <a:t>absorb heat well,</a:t>
            </a:r>
          </a:p>
          <a:p>
            <a:r>
              <a:rPr lang="en-US" dirty="0"/>
              <a:t>how does the carbon dioxide and water vapor contain enough heat to keep the</a:t>
            </a:r>
          </a:p>
          <a:p>
            <a:r>
              <a:rPr lang="en-US" dirty="0"/>
              <a:t>planet </a:t>
            </a:r>
            <a:r>
              <a:rPr lang="en-US" dirty="0" smtClean="0"/>
              <a:t>warm?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987680" y="4329812"/>
            <a:ext cx="568789" cy="568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12838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4074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5"/>
            <a:endCxn id="12" idx="1"/>
          </p:cNvCxnSpPr>
          <p:nvPr/>
        </p:nvCxnSpPr>
        <p:spPr>
          <a:xfrm>
            <a:off x="1473172" y="4815304"/>
            <a:ext cx="252025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7"/>
            <a:endCxn id="2" idx="3"/>
          </p:cNvCxnSpPr>
          <p:nvPr/>
        </p:nvCxnSpPr>
        <p:spPr>
          <a:xfrm flipV="1">
            <a:off x="818951" y="4815304"/>
            <a:ext cx="252026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760272" y="4329812"/>
            <a:ext cx="568789" cy="568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85430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36666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5"/>
            <a:endCxn id="19" idx="1"/>
          </p:cNvCxnSpPr>
          <p:nvPr/>
        </p:nvCxnSpPr>
        <p:spPr>
          <a:xfrm>
            <a:off x="4245764" y="4815304"/>
            <a:ext cx="252025" cy="34805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7"/>
            <a:endCxn id="18" idx="3"/>
          </p:cNvCxnSpPr>
          <p:nvPr/>
        </p:nvCxnSpPr>
        <p:spPr>
          <a:xfrm flipV="1">
            <a:off x="3591543" y="4815304"/>
            <a:ext cx="252026" cy="34805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46741" flipV="1">
            <a:off x="3051348" y="3275720"/>
            <a:ext cx="327990" cy="13611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59303" y="3627264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radiation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70977" y="4433447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731083" y="5163361"/>
            <a:ext cx="38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6098" y="5163361"/>
            <a:ext cx="38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cxnSp>
        <p:nvCxnSpPr>
          <p:cNvPr id="31" name="Straight Connector 30"/>
          <p:cNvCxnSpPr>
            <a:stCxn id="18" idx="5"/>
            <a:endCxn id="29" idx="1"/>
          </p:cNvCxnSpPr>
          <p:nvPr/>
        </p:nvCxnSpPr>
        <p:spPr>
          <a:xfrm>
            <a:off x="4245764" y="4815304"/>
            <a:ext cx="404425" cy="19565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5"/>
            <a:endCxn id="30" idx="1"/>
          </p:cNvCxnSpPr>
          <p:nvPr/>
        </p:nvCxnSpPr>
        <p:spPr>
          <a:xfrm>
            <a:off x="4245764" y="4815304"/>
            <a:ext cx="66203" cy="48608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8" idx="3"/>
            <a:endCxn id="37" idx="0"/>
          </p:cNvCxnSpPr>
          <p:nvPr/>
        </p:nvCxnSpPr>
        <p:spPr>
          <a:xfrm flipH="1">
            <a:off x="3189157" y="4815304"/>
            <a:ext cx="654412" cy="11556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3"/>
            <a:endCxn id="38" idx="6"/>
          </p:cNvCxnSpPr>
          <p:nvPr/>
        </p:nvCxnSpPr>
        <p:spPr>
          <a:xfrm>
            <a:off x="3843569" y="4815304"/>
            <a:ext cx="0" cy="70344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743992" y="4326322"/>
            <a:ext cx="568789" cy="568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69150" y="504751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920386" y="504751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5" idx="5"/>
            <a:endCxn id="46" idx="1"/>
          </p:cNvCxnSpPr>
          <p:nvPr/>
        </p:nvCxnSpPr>
        <p:spPr>
          <a:xfrm>
            <a:off x="7229484" y="4811814"/>
            <a:ext cx="252025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7"/>
            <a:endCxn id="45" idx="3"/>
          </p:cNvCxnSpPr>
          <p:nvPr/>
        </p:nvCxnSpPr>
        <p:spPr>
          <a:xfrm flipV="1">
            <a:off x="6575263" y="4811814"/>
            <a:ext cx="252026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634270" y="5999735"/>
            <a:ext cx="267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Incoming energy </a:t>
            </a:r>
          </a:p>
          <a:p>
            <a:pPr algn="ctr"/>
            <a:r>
              <a:rPr lang="en-US" dirty="0" smtClean="0"/>
              <a:t>“excites” the molecule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12467" flipV="1">
            <a:off x="7725376" y="3952688"/>
            <a:ext cx="193911" cy="80473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495804" y="5999735"/>
            <a:ext cx="296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Molecule slowly  “relaxes”</a:t>
            </a:r>
          </a:p>
          <a:p>
            <a:pPr algn="ctr"/>
            <a:r>
              <a:rPr lang="en-US" dirty="0" smtClean="0"/>
              <a:t>&amp; releases heat (IR radiation)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3998" flipV="1">
            <a:off x="6282710" y="4089275"/>
            <a:ext cx="194836" cy="80857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8162" flipV="1">
            <a:off x="6794496" y="3489639"/>
            <a:ext cx="184421" cy="76534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96098" y="5999735"/>
            <a:ext cx="162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Carbon Dioxide</a:t>
            </a:r>
          </a:p>
          <a:p>
            <a:pPr algn="ctr"/>
            <a:r>
              <a:rPr lang="en-US" dirty="0" smtClean="0"/>
              <a:t>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2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9" grpId="0" animBg="1"/>
      <p:bldP spid="30" grpId="0" animBg="1"/>
      <p:bldP spid="2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25" grpId="0"/>
      <p:bldP spid="26" grpId="0"/>
      <p:bldP spid="27" grpId="0"/>
      <p:bldP spid="28" grpId="0"/>
      <p:bldP spid="45" grpId="0" animBg="1"/>
      <p:bldP spid="46" grpId="0" animBg="1"/>
      <p:bldP spid="47" grpId="0" animBg="1"/>
      <p:bldP spid="53" grpId="0"/>
      <p:bldP spid="55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18" y="2726258"/>
            <a:ext cx="3251200" cy="2501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2153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Video – Questions</a:t>
            </a:r>
            <a:endParaRPr lang="en-US" sz="2800" dirty="0" smtClean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650" y="990987"/>
            <a:ext cx="7020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do the radiation </a:t>
            </a:r>
            <a:r>
              <a:rPr lang="en-US" dirty="0" smtClean="0"/>
              <a:t>wavelengths </a:t>
            </a:r>
            <a:r>
              <a:rPr lang="en-US" dirty="0"/>
              <a:t>change from short to long?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84038" flipV="1">
            <a:off x="7139474" y="1805310"/>
            <a:ext cx="327990" cy="1361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956" y="2774018"/>
            <a:ext cx="1129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Electrical</a:t>
            </a:r>
          </a:p>
          <a:p>
            <a:r>
              <a:rPr lang="en-US" sz="2000" dirty="0" smtClean="0"/>
              <a:t>Current</a:t>
            </a:r>
            <a:endParaRPr lang="en-US" sz="2000" dirty="0"/>
          </a:p>
        </p:txBody>
      </p:sp>
      <p:sp>
        <p:nvSpPr>
          <p:cNvPr id="14" name="Freeform 13"/>
          <p:cNvSpPr/>
          <p:nvPr/>
        </p:nvSpPr>
        <p:spPr>
          <a:xfrm>
            <a:off x="1400978" y="3050910"/>
            <a:ext cx="2618650" cy="301163"/>
          </a:xfrm>
          <a:custGeom>
            <a:avLst/>
            <a:gdLst>
              <a:gd name="connsiteX0" fmla="*/ 0 w 2618650"/>
              <a:gd name="connsiteY0" fmla="*/ 301163 h 301163"/>
              <a:gd name="connsiteX1" fmla="*/ 39280 w 2618650"/>
              <a:gd name="connsiteY1" fmla="*/ 157128 h 301163"/>
              <a:gd name="connsiteX2" fmla="*/ 117839 w 2618650"/>
              <a:gd name="connsiteY2" fmla="*/ 104752 h 301163"/>
              <a:gd name="connsiteX3" fmla="*/ 196399 w 2618650"/>
              <a:gd name="connsiteY3" fmla="*/ 78564 h 301163"/>
              <a:gd name="connsiteX4" fmla="*/ 353518 w 2618650"/>
              <a:gd name="connsiteY4" fmla="*/ 91658 h 301163"/>
              <a:gd name="connsiteX5" fmla="*/ 432077 w 2618650"/>
              <a:gd name="connsiteY5" fmla="*/ 144034 h 301163"/>
              <a:gd name="connsiteX6" fmla="*/ 471357 w 2618650"/>
              <a:gd name="connsiteY6" fmla="*/ 157128 h 301163"/>
              <a:gd name="connsiteX7" fmla="*/ 589196 w 2618650"/>
              <a:gd name="connsiteY7" fmla="*/ 235692 h 301163"/>
              <a:gd name="connsiteX8" fmla="*/ 628476 w 2618650"/>
              <a:gd name="connsiteY8" fmla="*/ 261880 h 301163"/>
              <a:gd name="connsiteX9" fmla="*/ 693942 w 2618650"/>
              <a:gd name="connsiteY9" fmla="*/ 274974 h 301163"/>
              <a:gd name="connsiteX10" fmla="*/ 1021274 w 2618650"/>
              <a:gd name="connsiteY10" fmla="*/ 261880 h 301163"/>
              <a:gd name="connsiteX11" fmla="*/ 1060553 w 2618650"/>
              <a:gd name="connsiteY11" fmla="*/ 248786 h 301163"/>
              <a:gd name="connsiteX12" fmla="*/ 1139113 w 2618650"/>
              <a:gd name="connsiteY12" fmla="*/ 196410 h 301163"/>
              <a:gd name="connsiteX13" fmla="*/ 1165299 w 2618650"/>
              <a:gd name="connsiteY13" fmla="*/ 157128 h 301163"/>
              <a:gd name="connsiteX14" fmla="*/ 1204579 w 2618650"/>
              <a:gd name="connsiteY14" fmla="*/ 144034 h 301163"/>
              <a:gd name="connsiteX15" fmla="*/ 1256952 w 2618650"/>
              <a:gd name="connsiteY15" fmla="*/ 117846 h 301163"/>
              <a:gd name="connsiteX16" fmla="*/ 1296232 w 2618650"/>
              <a:gd name="connsiteY16" fmla="*/ 91658 h 301163"/>
              <a:gd name="connsiteX17" fmla="*/ 1348605 w 2618650"/>
              <a:gd name="connsiteY17" fmla="*/ 65470 h 301163"/>
              <a:gd name="connsiteX18" fmla="*/ 1387885 w 2618650"/>
              <a:gd name="connsiteY18" fmla="*/ 39282 h 301163"/>
              <a:gd name="connsiteX19" fmla="*/ 1466444 w 2618650"/>
              <a:gd name="connsiteY19" fmla="*/ 0 h 301163"/>
              <a:gd name="connsiteX20" fmla="*/ 1689030 w 2618650"/>
              <a:gd name="connsiteY20" fmla="*/ 26188 h 301163"/>
              <a:gd name="connsiteX21" fmla="*/ 1741403 w 2618650"/>
              <a:gd name="connsiteY21" fmla="*/ 39282 h 301163"/>
              <a:gd name="connsiteX22" fmla="*/ 1833055 w 2618650"/>
              <a:gd name="connsiteY22" fmla="*/ 157128 h 301163"/>
              <a:gd name="connsiteX23" fmla="*/ 1898522 w 2618650"/>
              <a:gd name="connsiteY23" fmla="*/ 222598 h 301163"/>
              <a:gd name="connsiteX24" fmla="*/ 2016361 w 2618650"/>
              <a:gd name="connsiteY24" fmla="*/ 235692 h 301163"/>
              <a:gd name="connsiteX25" fmla="*/ 2435345 w 2618650"/>
              <a:gd name="connsiteY25" fmla="*/ 209504 h 301163"/>
              <a:gd name="connsiteX26" fmla="*/ 2553184 w 2618650"/>
              <a:gd name="connsiteY26" fmla="*/ 157128 h 301163"/>
              <a:gd name="connsiteX27" fmla="*/ 2618650 w 2618650"/>
              <a:gd name="connsiteY27" fmla="*/ 130940 h 30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18650" h="301163">
                <a:moveTo>
                  <a:pt x="0" y="301163"/>
                </a:moveTo>
                <a:cubicBezTo>
                  <a:pt x="6080" y="252517"/>
                  <a:pt x="-2417" y="193615"/>
                  <a:pt x="39280" y="157128"/>
                </a:cubicBezTo>
                <a:cubicBezTo>
                  <a:pt x="62965" y="136402"/>
                  <a:pt x="87982" y="114705"/>
                  <a:pt x="117839" y="104752"/>
                </a:cubicBezTo>
                <a:lnTo>
                  <a:pt x="196399" y="78564"/>
                </a:lnTo>
                <a:cubicBezTo>
                  <a:pt x="248772" y="82929"/>
                  <a:pt x="302881" y="77591"/>
                  <a:pt x="353518" y="91658"/>
                </a:cubicBezTo>
                <a:cubicBezTo>
                  <a:pt x="383842" y="100082"/>
                  <a:pt x="402220" y="134081"/>
                  <a:pt x="432077" y="144034"/>
                </a:cubicBezTo>
                <a:cubicBezTo>
                  <a:pt x="445170" y="148399"/>
                  <a:pt x="459292" y="150425"/>
                  <a:pt x="471357" y="157128"/>
                </a:cubicBezTo>
                <a:cubicBezTo>
                  <a:pt x="471374" y="157137"/>
                  <a:pt x="569548" y="222592"/>
                  <a:pt x="589196" y="235692"/>
                </a:cubicBezTo>
                <a:cubicBezTo>
                  <a:pt x="602289" y="244421"/>
                  <a:pt x="613045" y="258794"/>
                  <a:pt x="628476" y="261880"/>
                </a:cubicBezTo>
                <a:lnTo>
                  <a:pt x="693942" y="274974"/>
                </a:lnTo>
                <a:cubicBezTo>
                  <a:pt x="803053" y="270609"/>
                  <a:pt x="912354" y="269660"/>
                  <a:pt x="1021274" y="261880"/>
                </a:cubicBezTo>
                <a:cubicBezTo>
                  <a:pt x="1035040" y="260897"/>
                  <a:pt x="1048489" y="255489"/>
                  <a:pt x="1060553" y="248786"/>
                </a:cubicBezTo>
                <a:cubicBezTo>
                  <a:pt x="1088065" y="233501"/>
                  <a:pt x="1139113" y="196410"/>
                  <a:pt x="1139113" y="196410"/>
                </a:cubicBezTo>
                <a:cubicBezTo>
                  <a:pt x="1147842" y="183316"/>
                  <a:pt x="1153011" y="166959"/>
                  <a:pt x="1165299" y="157128"/>
                </a:cubicBezTo>
                <a:cubicBezTo>
                  <a:pt x="1176076" y="148506"/>
                  <a:pt x="1191893" y="149471"/>
                  <a:pt x="1204579" y="144034"/>
                </a:cubicBezTo>
                <a:cubicBezTo>
                  <a:pt x="1222519" y="136345"/>
                  <a:pt x="1240005" y="127530"/>
                  <a:pt x="1256952" y="117846"/>
                </a:cubicBezTo>
                <a:cubicBezTo>
                  <a:pt x="1270615" y="110038"/>
                  <a:pt x="1282569" y="99466"/>
                  <a:pt x="1296232" y="91658"/>
                </a:cubicBezTo>
                <a:cubicBezTo>
                  <a:pt x="1313179" y="81974"/>
                  <a:pt x="1331658" y="75154"/>
                  <a:pt x="1348605" y="65470"/>
                </a:cubicBezTo>
                <a:cubicBezTo>
                  <a:pt x="1362268" y="57662"/>
                  <a:pt x="1373810" y="46320"/>
                  <a:pt x="1387885" y="39282"/>
                </a:cubicBezTo>
                <a:cubicBezTo>
                  <a:pt x="1496302" y="-14930"/>
                  <a:pt x="1353871" y="75053"/>
                  <a:pt x="1466444" y="0"/>
                </a:cubicBezTo>
                <a:cubicBezTo>
                  <a:pt x="1540639" y="8729"/>
                  <a:pt x="1615074" y="15622"/>
                  <a:pt x="1689030" y="26188"/>
                </a:cubicBezTo>
                <a:cubicBezTo>
                  <a:pt x="1706844" y="28733"/>
                  <a:pt x="1725779" y="30354"/>
                  <a:pt x="1741403" y="39282"/>
                </a:cubicBezTo>
                <a:cubicBezTo>
                  <a:pt x="1774535" y="58216"/>
                  <a:pt x="1818684" y="135571"/>
                  <a:pt x="1833055" y="157128"/>
                </a:cubicBezTo>
                <a:cubicBezTo>
                  <a:pt x="1850512" y="183315"/>
                  <a:pt x="1863607" y="213869"/>
                  <a:pt x="1898522" y="222598"/>
                </a:cubicBezTo>
                <a:cubicBezTo>
                  <a:pt x="1936863" y="232184"/>
                  <a:pt x="1977081" y="231327"/>
                  <a:pt x="2016361" y="235692"/>
                </a:cubicBezTo>
                <a:cubicBezTo>
                  <a:pt x="2048814" y="234394"/>
                  <a:pt x="2327645" y="234359"/>
                  <a:pt x="2435345" y="209504"/>
                </a:cubicBezTo>
                <a:cubicBezTo>
                  <a:pt x="2611783" y="168785"/>
                  <a:pt x="2443647" y="204075"/>
                  <a:pt x="2553184" y="157128"/>
                </a:cubicBezTo>
                <a:cubicBezTo>
                  <a:pt x="2629782" y="124298"/>
                  <a:pt x="2586578" y="163015"/>
                  <a:pt x="2618650" y="13094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4037" flipV="1">
            <a:off x="5671176" y="1528419"/>
            <a:ext cx="327990" cy="13611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8870" flipV="1">
            <a:off x="4563449" y="1404438"/>
            <a:ext cx="327990" cy="1361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9351" y="5275546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Electrical heater “converts” electric waves to heat (IR radiation)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571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4720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 - Trends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05250" y="6460460"/>
            <a:ext cx="2133600" cy="365125"/>
          </a:xfrm>
        </p:spPr>
        <p:txBody>
          <a:bodyPr/>
          <a:lstStyle/>
          <a:p>
            <a:fld id="{0B6957D6-D2D6-0941-9E0D-4EEE1EF7CE71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Water Vapor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Carbon </a:t>
            </a:r>
            <a:r>
              <a:rPr lang="en-US" sz="2000" dirty="0" smtClean="0"/>
              <a:t>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Nitrous Oxide (N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Methane</a:t>
            </a:r>
            <a:r>
              <a:rPr lang="en-US" sz="2000" dirty="0"/>
              <a:t> </a:t>
            </a:r>
            <a:r>
              <a:rPr lang="en-US" sz="2000" dirty="0" smtClean="0"/>
              <a:t>(CH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Ozone (O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3" name="Picture 12" descr="Screen Shot 2016-02-22 at 6.4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1" y="3277102"/>
            <a:ext cx="8481619" cy="35694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0332" y="742264"/>
            <a:ext cx="3825353" cy="28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5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676E-6 0.06163 L 1.07676E-6 0.35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42068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</a:t>
            </a:r>
            <a:r>
              <a:rPr lang="en-US" sz="3200" dirty="0" smtClean="0"/>
              <a:t>Box - Procedure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Screen Shot 2012-10-17 at 2.37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9" t="33973"/>
          <a:stretch/>
        </p:blipFill>
        <p:spPr>
          <a:xfrm>
            <a:off x="-4268" y="721275"/>
            <a:ext cx="537308" cy="2273051"/>
          </a:xfrm>
          <a:prstGeom prst="rect">
            <a:avLst/>
          </a:prstGeom>
        </p:spPr>
      </p:pic>
      <p:sp>
        <p:nvSpPr>
          <p:cNvPr id="16" name="Parallelogram 15"/>
          <p:cNvSpPr/>
          <p:nvPr/>
        </p:nvSpPr>
        <p:spPr>
          <a:xfrm>
            <a:off x="199419" y="2410307"/>
            <a:ext cx="2367328" cy="391998"/>
          </a:xfrm>
          <a:prstGeom prst="parallelogram">
            <a:avLst>
              <a:gd name="adj" fmla="val 84992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215097" y="1265673"/>
            <a:ext cx="2351651" cy="1552311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524" y="658556"/>
            <a:ext cx="1636590" cy="163659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9778" y="1949009"/>
            <a:ext cx="833066" cy="833066"/>
            <a:chOff x="2349500" y="4123816"/>
            <a:chExt cx="1527684" cy="15276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9500" y="4123816"/>
              <a:ext cx="1527684" cy="1527684"/>
            </a:xfrm>
            <a:prstGeom prst="rect">
              <a:avLst/>
            </a:prstGeom>
          </p:spPr>
        </p:pic>
        <p:sp>
          <p:nvSpPr>
            <p:cNvPr id="8" name="Donut 7"/>
            <p:cNvSpPr/>
            <p:nvPr/>
          </p:nvSpPr>
          <p:spPr>
            <a:xfrm>
              <a:off x="2807628" y="5064610"/>
              <a:ext cx="611429" cy="250879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Parallelogram 20"/>
          <p:cNvSpPr/>
          <p:nvPr/>
        </p:nvSpPr>
        <p:spPr>
          <a:xfrm>
            <a:off x="183755" y="4742214"/>
            <a:ext cx="2367328" cy="391998"/>
          </a:xfrm>
          <a:prstGeom prst="parallelogram">
            <a:avLst>
              <a:gd name="adj" fmla="val 76993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99433" y="3581901"/>
            <a:ext cx="2351651" cy="1552311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43575" y="799675"/>
            <a:ext cx="6254699" cy="2535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Place white foam in plastic bin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Fill cup to line with vinegar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Place vented top on the  bin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Place thermometer in vent in the bin top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Position light above bin, 12 inches off the floor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Take initial temperature reading and record on sheet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Turn on lamp and record every minute for 7 minutes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Turn off lamp and let box cool down for 3 minutes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3575" y="3465258"/>
            <a:ext cx="6407198" cy="402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Replace white foam w/ black foam and repeat process</a:t>
            </a:r>
            <a:endParaRPr lang="en-US" sz="2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25" y="2896385"/>
            <a:ext cx="1636590" cy="163659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01079" y="4186838"/>
            <a:ext cx="833066" cy="833066"/>
            <a:chOff x="2349500" y="4123816"/>
            <a:chExt cx="1527684" cy="152768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9500" y="4123816"/>
              <a:ext cx="1527684" cy="1527684"/>
            </a:xfrm>
            <a:prstGeom prst="rect">
              <a:avLst/>
            </a:prstGeom>
          </p:spPr>
        </p:pic>
        <p:sp>
          <p:nvSpPr>
            <p:cNvPr id="28" name="Donut 27"/>
            <p:cNvSpPr/>
            <p:nvPr/>
          </p:nvSpPr>
          <p:spPr>
            <a:xfrm>
              <a:off x="2807628" y="5064610"/>
              <a:ext cx="611429" cy="250879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743575" y="3993978"/>
            <a:ext cx="6210203" cy="1316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Add 1 </a:t>
            </a:r>
            <a:r>
              <a:rPr lang="en-US" sz="2200" dirty="0" err="1" smtClean="0"/>
              <a:t>tsp</a:t>
            </a:r>
            <a:r>
              <a:rPr lang="en-US" sz="2200" dirty="0" smtClean="0"/>
              <a:t> baking soda to the vinegar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Replace lid and wait 1 minute before initial reading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Turn on lamp and record every minute for 7 minutes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Turn off lamp and let box cool down for 3 minutes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3575" y="5411450"/>
            <a:ext cx="4365298" cy="1316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Replace black foam with white foam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Refill/replace vinegar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Add 1 </a:t>
            </a:r>
            <a:r>
              <a:rPr lang="en-US" sz="2200" dirty="0" err="1"/>
              <a:t>tsp</a:t>
            </a:r>
            <a:r>
              <a:rPr lang="en-US" sz="2200" dirty="0"/>
              <a:t> baking soda to the </a:t>
            </a:r>
            <a:r>
              <a:rPr lang="en-US" sz="2200" dirty="0" smtClean="0"/>
              <a:t>vinegar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Repeat steps above</a:t>
            </a:r>
          </a:p>
        </p:txBody>
      </p:sp>
    </p:spTree>
    <p:extLst>
      <p:ext uri="{BB962C8B-B14F-4D97-AF65-F5344CB8AC3E}">
        <p14:creationId xmlns:p14="http://schemas.microsoft.com/office/powerpoint/2010/main" val="252926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44272"/>
              </p:ext>
            </p:extLst>
          </p:nvPr>
        </p:nvGraphicFramePr>
        <p:xfrm>
          <a:off x="708761" y="1013245"/>
          <a:ext cx="8039382" cy="557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402"/>
                <a:gridCol w="1653995"/>
                <a:gridCol w="1653995"/>
                <a:gridCol w="1653995"/>
                <a:gridCol w="1653995"/>
              </a:tblGrid>
              <a:tr h="814374">
                <a:tc>
                  <a:txBody>
                    <a:bodyPr/>
                    <a:lstStyle/>
                    <a:p>
                      <a:r>
                        <a:rPr lang="en-US" dirty="0" smtClean="0"/>
                        <a:t>Time (min.)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Bottom</a:t>
                      </a:r>
                    </a:p>
                    <a:p>
                      <a:r>
                        <a:rPr lang="en-US" smtClean="0"/>
                        <a:t>No mixing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Bottom</a:t>
                      </a:r>
                    </a:p>
                    <a:p>
                      <a:r>
                        <a:rPr lang="en-US" dirty="0" smtClean="0"/>
                        <a:t>No mixing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Bottom</a:t>
                      </a:r>
                    </a:p>
                    <a:p>
                      <a:r>
                        <a:rPr lang="en-US" dirty="0" smtClean="0"/>
                        <a:t>Add powder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Bottom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Add powder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582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2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2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2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2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2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2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2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008" y="156798"/>
            <a:ext cx="166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Team Members</a:t>
            </a:r>
            <a:r>
              <a:rPr lang="en-US" u="sng" dirty="0" smtClean="0"/>
              <a:t>                                                                                                                             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9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71557"/>
              </p:ext>
            </p:extLst>
          </p:nvPr>
        </p:nvGraphicFramePr>
        <p:xfrm>
          <a:off x="333836" y="796433"/>
          <a:ext cx="319312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594654"/>
              </p:ext>
            </p:extLst>
          </p:nvPr>
        </p:nvGraphicFramePr>
        <p:xfrm>
          <a:off x="5802237" y="796433"/>
          <a:ext cx="319312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151888"/>
              </p:ext>
            </p:extLst>
          </p:nvPr>
        </p:nvGraphicFramePr>
        <p:xfrm>
          <a:off x="333836" y="3760893"/>
          <a:ext cx="319312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291334"/>
              </p:ext>
            </p:extLst>
          </p:nvPr>
        </p:nvGraphicFramePr>
        <p:xfrm>
          <a:off x="5794147" y="3760893"/>
          <a:ext cx="320121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8666" y="675247"/>
            <a:ext cx="1081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238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Overview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187" y="4262040"/>
            <a:ext cx="3156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Luke, Adam, Norm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187" y="1296722"/>
            <a:ext cx="3126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Jenna, Joe, Emily, Matt, Alec, Stephanie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1587" y="1296722"/>
            <a:ext cx="2501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Isaiah, Caroline, Betsy, Kara, Z</a:t>
            </a:r>
          </a:p>
        </p:txBody>
      </p:sp>
      <p:sp>
        <p:nvSpPr>
          <p:cNvPr id="8" name="Rectangle 7"/>
          <p:cNvSpPr/>
          <p:nvPr/>
        </p:nvSpPr>
        <p:spPr>
          <a:xfrm>
            <a:off x="6381587" y="4046597"/>
            <a:ext cx="3277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Stephanie, Matt, Caitlyn, Wesley, Jacqueline, Emily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83928" y="1044864"/>
            <a:ext cx="1891680" cy="1588979"/>
            <a:chOff x="3683928" y="1044864"/>
            <a:chExt cx="1891680" cy="1588979"/>
          </a:xfrm>
        </p:grpSpPr>
        <p:sp>
          <p:nvSpPr>
            <p:cNvPr id="27" name="TextBox 26"/>
            <p:cNvSpPr txBox="1"/>
            <p:nvPr/>
          </p:nvSpPr>
          <p:spPr>
            <a:xfrm>
              <a:off x="4258420" y="1860118"/>
              <a:ext cx="676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58420" y="2264511"/>
              <a:ext cx="756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White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58420" y="1044864"/>
              <a:ext cx="1237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 + Fizz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8420" y="1449257"/>
              <a:ext cx="1317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White + Fizz</a:t>
              </a:r>
              <a:endParaRPr lang="en-US" dirty="0"/>
            </a:p>
          </p:txBody>
        </p:sp>
        <p:pic>
          <p:nvPicPr>
            <p:cNvPr id="32" name="Picture 31" descr="Screen Shot 2013-09-29 at 8.19.53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928" y="1157889"/>
              <a:ext cx="622300" cy="138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97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83200"/>
              </p:ext>
            </p:extLst>
          </p:nvPr>
        </p:nvGraphicFramePr>
        <p:xfrm>
          <a:off x="317657" y="1120019"/>
          <a:ext cx="319312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8666" y="768374"/>
            <a:ext cx="1081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916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Black &amp; White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3418" y="751211"/>
            <a:ext cx="102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Separate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43418" y="3849042"/>
            <a:ext cx="77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120406" y="2070199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9816" y="2850438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523" y="4718263"/>
            <a:ext cx="355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patterns do you see?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3834" y="5748188"/>
            <a:ext cx="173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035925"/>
              </p:ext>
            </p:extLst>
          </p:nvPr>
        </p:nvGraphicFramePr>
        <p:xfrm>
          <a:off x="3871513" y="9005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844870"/>
              </p:ext>
            </p:extLst>
          </p:nvPr>
        </p:nvGraphicFramePr>
        <p:xfrm>
          <a:off x="3871513" y="39341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596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464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</a:t>
            </a:r>
            <a:endParaRPr lang="en-US" sz="2800" dirty="0" smtClean="0"/>
          </a:p>
          <a:p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51" y="928452"/>
            <a:ext cx="2324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Key  Relationship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0359" y="1365871"/>
            <a:ext cx="6334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&amp; Reflectivity</a:t>
            </a:r>
          </a:p>
          <a:p>
            <a:r>
              <a:rPr lang="en-US" sz="2400" dirty="0" smtClean="0"/>
              <a:t> - darker background =&gt; increase air temperature</a:t>
            </a:r>
            <a:endParaRPr lang="en-US" sz="2400" baseline="-25000" dirty="0" smtClean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47319" y="5681457"/>
            <a:ext cx="46265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47319" y="2585575"/>
            <a:ext cx="0" cy="3084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72040" y="5749495"/>
            <a:ext cx="67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96426" y="5749495"/>
            <a:ext cx="75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98788" y="5101715"/>
            <a:ext cx="60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18143" y="2663567"/>
            <a:ext cx="7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70973" y="6135061"/>
            <a:ext cx="3570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Albedo or Surface Reflectivity</a:t>
            </a:r>
            <a:endParaRPr lang="en-US" sz="22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83849" y="3883335"/>
            <a:ext cx="2081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Air Temperature</a:t>
            </a:r>
            <a:endParaRPr lang="en-US" sz="22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698835" y="2914438"/>
            <a:ext cx="3798779" cy="2449488"/>
          </a:xfrm>
          <a:prstGeom prst="line">
            <a:avLst/>
          </a:prstGeom>
          <a:ln w="762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0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551" y="80038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What’s Happening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916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Black &amp; White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2559" y="3236567"/>
            <a:ext cx="1440700" cy="1440700"/>
          </a:xfrm>
          <a:prstGeom prst="rect">
            <a:avLst/>
          </a:prstGeom>
          <a:solidFill>
            <a:schemeClr val="tx1"/>
          </a:solidFill>
          <a:scene3d>
            <a:camera prst="isometricTopUp"/>
            <a:lightRig rig="threePt" dir="t"/>
          </a:scene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49406" y="3236567"/>
            <a:ext cx="1440700" cy="1440700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82578">
            <a:off x="181102" y="728616"/>
            <a:ext cx="2501362" cy="250136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4055149">
            <a:off x="1451514" y="2734988"/>
            <a:ext cx="1857083" cy="82173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544851" flipV="1">
            <a:off x="2533168" y="2940469"/>
            <a:ext cx="1857083" cy="26099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82578">
            <a:off x="4538623" y="731609"/>
            <a:ext cx="2501362" cy="250136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4055149">
            <a:off x="5809035" y="2734988"/>
            <a:ext cx="1857083" cy="82173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7544851" flipV="1">
            <a:off x="6971898" y="2817681"/>
            <a:ext cx="1857083" cy="66759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3253" y="2902745"/>
            <a:ext cx="1050738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Incoming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35277" y="2902745"/>
            <a:ext cx="1072942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Reflected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82116" y="2902745"/>
            <a:ext cx="1050738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Incoming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38273" y="2902745"/>
            <a:ext cx="1072942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Reflected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9457" y="3777834"/>
            <a:ext cx="108939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More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Absorbed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37199" y="3777834"/>
            <a:ext cx="108939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Less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Absorbed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4131" y="4813006"/>
            <a:ext cx="878379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02559" y="5523341"/>
            <a:ext cx="1440700" cy="1440700"/>
          </a:xfrm>
          <a:prstGeom prst="rect">
            <a:avLst/>
          </a:prstGeom>
          <a:solidFill>
            <a:schemeClr val="tx1"/>
          </a:solidFill>
          <a:scene3d>
            <a:camera prst="isometricTopUp"/>
            <a:lightRig rig="threePt" dir="t"/>
          </a:scene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41712" y="5523341"/>
            <a:ext cx="1440700" cy="1440700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4893698"/>
            <a:ext cx="108939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More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Absorbed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68727" y="4893698"/>
            <a:ext cx="85574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Plastic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Warms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Faster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045943" y="4973083"/>
            <a:ext cx="170767" cy="689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67404" y="4893698"/>
            <a:ext cx="154046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Adjacent Air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Warmed 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Faster &amp; More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988136" y="4973083"/>
            <a:ext cx="170767" cy="689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474922" y="4918036"/>
            <a:ext cx="108939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66FF"/>
                </a:solidFill>
              </a:rPr>
              <a:t>Less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Absorbed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00957" y="4918036"/>
            <a:ext cx="85574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Plastic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Warms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66FF"/>
                </a:solidFill>
              </a:rPr>
              <a:t>Slower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5499519" y="4997421"/>
            <a:ext cx="170767" cy="689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399020" y="4997421"/>
            <a:ext cx="170767" cy="689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55130" y="4918036"/>
            <a:ext cx="1480055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Adjacent Air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Warmed 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66FF"/>
                </a:solidFill>
              </a:rPr>
              <a:t>Slower &amp; Less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267731" y="5696877"/>
            <a:ext cx="155016" cy="6433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462823" y="5689199"/>
            <a:ext cx="155016" cy="6433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708299" y="5721215"/>
            <a:ext cx="155016" cy="6433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921756" y="5731887"/>
            <a:ext cx="155016" cy="6433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145888" y="5753230"/>
            <a:ext cx="155016" cy="6433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370018" y="5710543"/>
            <a:ext cx="155016" cy="64331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057253" y="5699871"/>
            <a:ext cx="155016" cy="6433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596211" y="5649505"/>
            <a:ext cx="155016" cy="64331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055144" y="5692193"/>
            <a:ext cx="155016" cy="6433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503406" y="5670849"/>
            <a:ext cx="155016" cy="6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7" grpId="0" animBg="1"/>
      <p:bldP spid="7" grpId="0"/>
      <p:bldP spid="18" grpId="0"/>
      <p:bldP spid="19" grpId="0"/>
      <p:bldP spid="20" grpId="0"/>
      <p:bldP spid="8" grpId="0"/>
      <p:bldP spid="21" grpId="0"/>
      <p:bldP spid="24" grpId="0" animBg="1"/>
      <p:bldP spid="25" grpId="0" animBg="1"/>
      <p:bldP spid="26" grpId="0"/>
      <p:bldP spid="28" grpId="0"/>
      <p:bldP spid="30" grpId="0" animBg="1"/>
      <p:bldP spid="31" grpId="0"/>
      <p:bldP spid="32" grpId="0" animBg="1"/>
      <p:bldP spid="32" grpId="1" animBg="1"/>
      <p:bldP spid="32" grpId="2" animBg="1"/>
      <p:bldP spid="33" grpId="0"/>
      <p:bldP spid="34" grpId="0"/>
      <p:bldP spid="35" grpId="0" animBg="1"/>
      <p:bldP spid="37" grpId="0" animBg="1"/>
      <p:bldP spid="37" grpId="1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916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Black &amp; White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54" y="1192670"/>
            <a:ext cx="6162771" cy="4876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4363" y="6069564"/>
            <a:ext cx="4119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Snow =&gt; White =&gt; High Albedo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2458" y="6069564"/>
            <a:ext cx="4282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Asphalt =&gt; Black =&gt; Low Albedo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064525" y="1805013"/>
            <a:ext cx="1072229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High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/>
              <a:t>Albedo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89625" y="1805013"/>
            <a:ext cx="1072229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Low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/>
              <a:t>Albedo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551" y="939124"/>
            <a:ext cx="170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173731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1189</Words>
  <Application>Microsoft Macintosh PowerPoint</Application>
  <PresentationFormat>On-screen Show (4:3)</PresentationFormat>
  <Paragraphs>340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Robert Pockalny</cp:lastModifiedBy>
  <cp:revision>87</cp:revision>
  <cp:lastPrinted>2018-02-26T21:38:44Z</cp:lastPrinted>
  <dcterms:created xsi:type="dcterms:W3CDTF">2012-10-17T01:16:39Z</dcterms:created>
  <dcterms:modified xsi:type="dcterms:W3CDTF">2018-02-27T01:19:28Z</dcterms:modified>
</cp:coreProperties>
</file>