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2" r:id="rId3"/>
    <p:sldId id="263" r:id="rId4"/>
    <p:sldId id="264" r:id="rId5"/>
    <p:sldId id="259" r:id="rId6"/>
    <p:sldId id="256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3"/>
  </p:normalViewPr>
  <p:slideViewPr>
    <p:cSldViewPr snapToGrid="0">
      <p:cViewPr varScale="1">
        <p:scale>
          <a:sx n="112" d="100"/>
          <a:sy n="112" d="100"/>
        </p:scale>
        <p:origin x="137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3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0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87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79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5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2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32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79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2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2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78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F48EF-1027-2E4D-AC42-AAC43D7323F9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A78B7-E2C1-B84B-8506-889DBC54BA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6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3328" y="1755153"/>
            <a:ext cx="4630672" cy="489377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5393" y="856358"/>
            <a:ext cx="299126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Focus Activity</a:t>
            </a:r>
          </a:p>
          <a:p>
            <a:r>
              <a:rPr lang="en-US" sz="2200" dirty="0"/>
              <a:t>	- Hands-on Activity</a:t>
            </a:r>
          </a:p>
          <a:p>
            <a:endParaRPr lang="en-US" sz="2200" dirty="0"/>
          </a:p>
          <a:p>
            <a:r>
              <a:rPr lang="en-US" sz="2200" dirty="0"/>
              <a:t>Sea Level Change</a:t>
            </a:r>
          </a:p>
          <a:p>
            <a:r>
              <a:rPr lang="en-US" sz="2200" dirty="0"/>
              <a:t>	- Examples &amp; Causes</a:t>
            </a:r>
          </a:p>
          <a:p>
            <a:r>
              <a:rPr lang="en-US" sz="2200" dirty="0"/>
              <a:t>	- Classification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36542"/>
            <a:ext cx="306386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Sea Level Change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92075"/>
            <a:ext cx="2133600" cy="365125"/>
          </a:xfrm>
        </p:spPr>
        <p:txBody>
          <a:bodyPr/>
          <a:lstStyle/>
          <a:p>
            <a:fld id="{0B6957D6-D2D6-0941-9E0D-4EEE1EF7CE71}" type="slidenum">
              <a:rPr lang="en-US" sz="1400" smtClean="0">
                <a:solidFill>
                  <a:srgbClr val="000000"/>
                </a:solidFill>
              </a:rPr>
              <a:t>1</a:t>
            </a:fld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03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393" y="856358"/>
            <a:ext cx="52416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Focus Activity</a:t>
            </a:r>
          </a:p>
          <a:p>
            <a:r>
              <a:rPr lang="en-US" sz="2400" dirty="0"/>
              <a:t>	- Hands-on Sea Level Change Activity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36542"/>
            <a:ext cx="306386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Sea Level Change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92075"/>
            <a:ext cx="2133600" cy="365125"/>
          </a:xfrm>
        </p:spPr>
        <p:txBody>
          <a:bodyPr/>
          <a:lstStyle/>
          <a:p>
            <a:fld id="{0B6957D6-D2D6-0941-9E0D-4EEE1EF7CE71}" type="slidenum">
              <a:rPr lang="en-US" sz="1400" smtClean="0">
                <a:solidFill>
                  <a:srgbClr val="000000"/>
                </a:solidFill>
              </a:rPr>
              <a:t>2</a:t>
            </a:fld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473250" y="716945"/>
            <a:ext cx="2299294" cy="2299294"/>
            <a:chOff x="225393" y="2808878"/>
            <a:chExt cx="3175000" cy="31750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25393" y="2808878"/>
              <a:ext cx="3175000" cy="3175000"/>
            </a:xfrm>
            <a:prstGeom prst="rect">
              <a:avLst/>
            </a:prstGeom>
          </p:spPr>
        </p:pic>
        <p:sp>
          <p:nvSpPr>
            <p:cNvPr id="8" name="Freeform 7"/>
            <p:cNvSpPr/>
            <p:nvPr/>
          </p:nvSpPr>
          <p:spPr>
            <a:xfrm>
              <a:off x="990804" y="4173069"/>
              <a:ext cx="1660642" cy="181438"/>
            </a:xfrm>
            <a:custGeom>
              <a:avLst/>
              <a:gdLst>
                <a:gd name="connsiteX0" fmla="*/ 0 w 1660642"/>
                <a:gd name="connsiteY0" fmla="*/ 0 h 83741"/>
                <a:gd name="connsiteX1" fmla="*/ 237234 w 1660642"/>
                <a:gd name="connsiteY1" fmla="*/ 41871 h 83741"/>
                <a:gd name="connsiteX2" fmla="*/ 516334 w 1660642"/>
                <a:gd name="connsiteY2" fmla="*/ 69784 h 83741"/>
                <a:gd name="connsiteX3" fmla="*/ 753568 w 1660642"/>
                <a:gd name="connsiteY3" fmla="*/ 83741 h 83741"/>
                <a:gd name="connsiteX4" fmla="*/ 1004758 w 1660642"/>
                <a:gd name="connsiteY4" fmla="*/ 83741 h 83741"/>
                <a:gd name="connsiteX5" fmla="*/ 1283858 w 1660642"/>
                <a:gd name="connsiteY5" fmla="*/ 69784 h 83741"/>
                <a:gd name="connsiteX6" fmla="*/ 1535047 w 1660642"/>
                <a:gd name="connsiteY6" fmla="*/ 27914 h 83741"/>
                <a:gd name="connsiteX7" fmla="*/ 1660642 w 1660642"/>
                <a:gd name="connsiteY7" fmla="*/ 13957 h 83741"/>
                <a:gd name="connsiteX8" fmla="*/ 1660642 w 1660642"/>
                <a:gd name="connsiteY8" fmla="*/ 13957 h 83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60642" h="83741">
                  <a:moveTo>
                    <a:pt x="0" y="0"/>
                  </a:moveTo>
                  <a:lnTo>
                    <a:pt x="237234" y="41871"/>
                  </a:lnTo>
                  <a:lnTo>
                    <a:pt x="516334" y="69784"/>
                  </a:lnTo>
                  <a:lnTo>
                    <a:pt x="753568" y="83741"/>
                  </a:lnTo>
                  <a:lnTo>
                    <a:pt x="1004758" y="83741"/>
                  </a:lnTo>
                  <a:lnTo>
                    <a:pt x="1283858" y="69784"/>
                  </a:lnTo>
                  <a:lnTo>
                    <a:pt x="1535047" y="27914"/>
                  </a:lnTo>
                  <a:lnTo>
                    <a:pt x="1660642" y="13957"/>
                  </a:lnTo>
                  <a:lnTo>
                    <a:pt x="1660642" y="13957"/>
                  </a:ln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41861" y="2782979"/>
            <a:ext cx="8786417" cy="4493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The line drawn around the cup represents a reference sea level or “datum”</a:t>
            </a:r>
          </a:p>
          <a:p>
            <a:endParaRPr lang="en-US" sz="2200" dirty="0"/>
          </a:p>
          <a:p>
            <a:r>
              <a:rPr lang="en-US" sz="2200" dirty="0"/>
              <a:t>Fill cup with water to level of the line.</a:t>
            </a:r>
          </a:p>
          <a:p>
            <a:endParaRPr lang="en-US" sz="2200" dirty="0"/>
          </a:p>
          <a:p>
            <a:pPr marL="457200" indent="-457200">
              <a:buAutoNum type="arabicParenR"/>
            </a:pPr>
            <a:r>
              <a:rPr lang="en-US" sz="2200" dirty="0"/>
              <a:t>List how many ways can you get the water level to change.</a:t>
            </a:r>
          </a:p>
          <a:p>
            <a:pPr marL="457200" indent="-457200">
              <a:buAutoNum type="arabicParenR"/>
            </a:pPr>
            <a:r>
              <a:rPr lang="en-US" sz="2200" dirty="0"/>
              <a:t>Note direction of water level change</a:t>
            </a:r>
          </a:p>
          <a:p>
            <a:r>
              <a:rPr lang="en-US" sz="2200" dirty="0"/>
              <a:t>	(i.e.,  up, down, or depends)</a:t>
            </a:r>
          </a:p>
          <a:p>
            <a:r>
              <a:rPr lang="en-US" sz="2200" dirty="0"/>
              <a:t>3)	Note how the new water level departs from the original.</a:t>
            </a:r>
          </a:p>
          <a:p>
            <a:r>
              <a:rPr lang="en-US" sz="2200" dirty="0"/>
              <a:t>	(i.e.,  same everywhere or variable)</a:t>
            </a:r>
          </a:p>
          <a:p>
            <a:r>
              <a:rPr lang="en-US" sz="2200" dirty="0"/>
              <a:t>4)	Note how long the water level change persists.</a:t>
            </a:r>
          </a:p>
          <a:p>
            <a:r>
              <a:rPr lang="en-US" sz="2200" dirty="0"/>
              <a:t>	(i.e., temporary, maintained, depends)</a:t>
            </a:r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79864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393" y="856358"/>
            <a:ext cx="52416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Focus Activity</a:t>
            </a:r>
          </a:p>
          <a:p>
            <a:r>
              <a:rPr lang="en-US" sz="2400" dirty="0"/>
              <a:t>	- Hands-on Sea Level Change Activity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36542"/>
            <a:ext cx="306386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Sea Level Change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92075"/>
            <a:ext cx="2133600" cy="365125"/>
          </a:xfrm>
        </p:spPr>
        <p:txBody>
          <a:bodyPr/>
          <a:lstStyle/>
          <a:p>
            <a:fld id="{0B6957D6-D2D6-0941-9E0D-4EEE1EF7CE71}" type="slidenum">
              <a:rPr lang="en-US" sz="1400" smtClean="0">
                <a:solidFill>
                  <a:srgbClr val="000000"/>
                </a:solidFill>
              </a:rPr>
              <a:t>3</a:t>
            </a:fld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242633" y="799106"/>
            <a:ext cx="1517815" cy="1517815"/>
            <a:chOff x="225393" y="2808878"/>
            <a:chExt cx="3175000" cy="31750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25393" y="2808878"/>
              <a:ext cx="3175000" cy="3175000"/>
            </a:xfrm>
            <a:prstGeom prst="rect">
              <a:avLst/>
            </a:prstGeom>
          </p:spPr>
        </p:pic>
        <p:sp>
          <p:nvSpPr>
            <p:cNvPr id="8" name="Freeform 7"/>
            <p:cNvSpPr/>
            <p:nvPr/>
          </p:nvSpPr>
          <p:spPr>
            <a:xfrm>
              <a:off x="990804" y="4173069"/>
              <a:ext cx="1660642" cy="181438"/>
            </a:xfrm>
            <a:custGeom>
              <a:avLst/>
              <a:gdLst>
                <a:gd name="connsiteX0" fmla="*/ 0 w 1660642"/>
                <a:gd name="connsiteY0" fmla="*/ 0 h 83741"/>
                <a:gd name="connsiteX1" fmla="*/ 237234 w 1660642"/>
                <a:gd name="connsiteY1" fmla="*/ 41871 h 83741"/>
                <a:gd name="connsiteX2" fmla="*/ 516334 w 1660642"/>
                <a:gd name="connsiteY2" fmla="*/ 69784 h 83741"/>
                <a:gd name="connsiteX3" fmla="*/ 753568 w 1660642"/>
                <a:gd name="connsiteY3" fmla="*/ 83741 h 83741"/>
                <a:gd name="connsiteX4" fmla="*/ 1004758 w 1660642"/>
                <a:gd name="connsiteY4" fmla="*/ 83741 h 83741"/>
                <a:gd name="connsiteX5" fmla="*/ 1283858 w 1660642"/>
                <a:gd name="connsiteY5" fmla="*/ 69784 h 83741"/>
                <a:gd name="connsiteX6" fmla="*/ 1535047 w 1660642"/>
                <a:gd name="connsiteY6" fmla="*/ 27914 h 83741"/>
                <a:gd name="connsiteX7" fmla="*/ 1660642 w 1660642"/>
                <a:gd name="connsiteY7" fmla="*/ 13957 h 83741"/>
                <a:gd name="connsiteX8" fmla="*/ 1660642 w 1660642"/>
                <a:gd name="connsiteY8" fmla="*/ 13957 h 83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60642" h="83741">
                  <a:moveTo>
                    <a:pt x="0" y="0"/>
                  </a:moveTo>
                  <a:lnTo>
                    <a:pt x="237234" y="41871"/>
                  </a:lnTo>
                  <a:lnTo>
                    <a:pt x="516334" y="69784"/>
                  </a:lnTo>
                  <a:lnTo>
                    <a:pt x="753568" y="83741"/>
                  </a:lnTo>
                  <a:lnTo>
                    <a:pt x="1004758" y="83741"/>
                  </a:lnTo>
                  <a:lnTo>
                    <a:pt x="1283858" y="69784"/>
                  </a:lnTo>
                  <a:lnTo>
                    <a:pt x="1535047" y="27914"/>
                  </a:lnTo>
                  <a:lnTo>
                    <a:pt x="1660642" y="13957"/>
                  </a:lnTo>
                  <a:lnTo>
                    <a:pt x="1660642" y="13957"/>
                  </a:ln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623423"/>
              </p:ext>
            </p:extLst>
          </p:nvPr>
        </p:nvGraphicFramePr>
        <p:xfrm>
          <a:off x="161435" y="2445628"/>
          <a:ext cx="8868216" cy="4240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9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6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9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1046">
                <a:tc>
                  <a:txBody>
                    <a:bodyPr/>
                    <a:lstStyle/>
                    <a:p>
                      <a:r>
                        <a:rPr lang="en-US" dirty="0"/>
                        <a:t>Event</a:t>
                      </a:r>
                      <a:r>
                        <a:rPr lang="en-US" baseline="0" dirty="0"/>
                        <a:t> or </a:t>
                      </a:r>
                      <a:r>
                        <a:rPr lang="en-US" dirty="0"/>
                        <a:t>Action</a:t>
                      </a:r>
                    </a:p>
                    <a:p>
                      <a:r>
                        <a:rPr lang="en-US" sz="1600" dirty="0"/>
                        <a:t>(What did you do?)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Water Level Change</a:t>
                      </a:r>
                    </a:p>
                    <a:p>
                      <a:r>
                        <a:rPr lang="en-US" sz="1600" dirty="0"/>
                        <a:t>(above,</a:t>
                      </a:r>
                      <a:r>
                        <a:rPr lang="en-US" sz="1600" baseline="0" dirty="0"/>
                        <a:t> b</a:t>
                      </a:r>
                      <a:r>
                        <a:rPr lang="en-US" sz="1600" dirty="0"/>
                        <a:t>elow,</a:t>
                      </a:r>
                      <a:r>
                        <a:rPr lang="en-US" sz="1600" baseline="0" dirty="0"/>
                        <a:t> d</a:t>
                      </a:r>
                      <a:r>
                        <a:rPr lang="en-US" sz="1600" dirty="0"/>
                        <a:t>epends)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Region</a:t>
                      </a:r>
                      <a:r>
                        <a:rPr lang="en-US" baseline="0" dirty="0"/>
                        <a:t> Affected</a:t>
                      </a:r>
                    </a:p>
                    <a:p>
                      <a:r>
                        <a:rPr lang="en-US" sz="1600" dirty="0"/>
                        <a:t>(all-sides, 1-side, middle)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Duration,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Timing</a:t>
                      </a:r>
                    </a:p>
                    <a:p>
                      <a:r>
                        <a:rPr lang="en-US" sz="1600" dirty="0"/>
                        <a:t>(maintained, temporary)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14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14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14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14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1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514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127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393" y="856358"/>
            <a:ext cx="52416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Focus Activity</a:t>
            </a:r>
          </a:p>
          <a:p>
            <a:r>
              <a:rPr lang="en-US" sz="2400" dirty="0"/>
              <a:t>	- Hands-on Sea Level Change Activity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36542"/>
            <a:ext cx="306386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Sea Level Change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92075"/>
            <a:ext cx="2133600" cy="365125"/>
          </a:xfrm>
        </p:spPr>
        <p:txBody>
          <a:bodyPr/>
          <a:lstStyle/>
          <a:p>
            <a:fld id="{0B6957D6-D2D6-0941-9E0D-4EEE1EF7CE71}" type="slidenum">
              <a:rPr lang="en-US" sz="1400" smtClean="0">
                <a:solidFill>
                  <a:srgbClr val="000000"/>
                </a:solidFill>
              </a:rPr>
              <a:t>4</a:t>
            </a:fld>
            <a:endParaRPr lang="en-US" sz="1400" dirty="0">
              <a:solidFill>
                <a:srgbClr val="00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7242633" y="742406"/>
            <a:ext cx="1517815" cy="1517815"/>
            <a:chOff x="225393" y="2808878"/>
            <a:chExt cx="3175000" cy="31750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25393" y="2808878"/>
              <a:ext cx="3175000" cy="3175000"/>
            </a:xfrm>
            <a:prstGeom prst="rect">
              <a:avLst/>
            </a:prstGeom>
          </p:spPr>
        </p:pic>
        <p:sp>
          <p:nvSpPr>
            <p:cNvPr id="8" name="Freeform 7"/>
            <p:cNvSpPr/>
            <p:nvPr/>
          </p:nvSpPr>
          <p:spPr>
            <a:xfrm>
              <a:off x="990804" y="4173069"/>
              <a:ext cx="1660642" cy="181438"/>
            </a:xfrm>
            <a:custGeom>
              <a:avLst/>
              <a:gdLst>
                <a:gd name="connsiteX0" fmla="*/ 0 w 1660642"/>
                <a:gd name="connsiteY0" fmla="*/ 0 h 83741"/>
                <a:gd name="connsiteX1" fmla="*/ 237234 w 1660642"/>
                <a:gd name="connsiteY1" fmla="*/ 41871 h 83741"/>
                <a:gd name="connsiteX2" fmla="*/ 516334 w 1660642"/>
                <a:gd name="connsiteY2" fmla="*/ 69784 h 83741"/>
                <a:gd name="connsiteX3" fmla="*/ 753568 w 1660642"/>
                <a:gd name="connsiteY3" fmla="*/ 83741 h 83741"/>
                <a:gd name="connsiteX4" fmla="*/ 1004758 w 1660642"/>
                <a:gd name="connsiteY4" fmla="*/ 83741 h 83741"/>
                <a:gd name="connsiteX5" fmla="*/ 1283858 w 1660642"/>
                <a:gd name="connsiteY5" fmla="*/ 69784 h 83741"/>
                <a:gd name="connsiteX6" fmla="*/ 1535047 w 1660642"/>
                <a:gd name="connsiteY6" fmla="*/ 27914 h 83741"/>
                <a:gd name="connsiteX7" fmla="*/ 1660642 w 1660642"/>
                <a:gd name="connsiteY7" fmla="*/ 13957 h 83741"/>
                <a:gd name="connsiteX8" fmla="*/ 1660642 w 1660642"/>
                <a:gd name="connsiteY8" fmla="*/ 13957 h 83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60642" h="83741">
                  <a:moveTo>
                    <a:pt x="0" y="0"/>
                  </a:moveTo>
                  <a:lnTo>
                    <a:pt x="237234" y="41871"/>
                  </a:lnTo>
                  <a:lnTo>
                    <a:pt x="516334" y="69784"/>
                  </a:lnTo>
                  <a:lnTo>
                    <a:pt x="753568" y="83741"/>
                  </a:lnTo>
                  <a:lnTo>
                    <a:pt x="1004758" y="83741"/>
                  </a:lnTo>
                  <a:lnTo>
                    <a:pt x="1283858" y="69784"/>
                  </a:lnTo>
                  <a:lnTo>
                    <a:pt x="1535047" y="27914"/>
                  </a:lnTo>
                  <a:lnTo>
                    <a:pt x="1660642" y="13957"/>
                  </a:lnTo>
                  <a:lnTo>
                    <a:pt x="1660642" y="13957"/>
                  </a:ln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770012"/>
              </p:ext>
            </p:extLst>
          </p:nvPr>
        </p:nvGraphicFramePr>
        <p:xfrm>
          <a:off x="1" y="2274946"/>
          <a:ext cx="9042826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7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2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92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248">
                <a:tc>
                  <a:txBody>
                    <a:bodyPr/>
                    <a:lstStyle/>
                    <a:p>
                      <a:r>
                        <a:rPr lang="en-US" dirty="0"/>
                        <a:t>Event</a:t>
                      </a:r>
                      <a:r>
                        <a:rPr lang="en-US" baseline="0" dirty="0"/>
                        <a:t> or </a:t>
                      </a:r>
                      <a:r>
                        <a:rPr lang="en-US" dirty="0"/>
                        <a:t>Action</a:t>
                      </a:r>
                    </a:p>
                    <a:p>
                      <a:r>
                        <a:rPr lang="en-US" sz="1600" dirty="0"/>
                        <a:t>(What did you do?)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Water Level Change</a:t>
                      </a:r>
                    </a:p>
                    <a:p>
                      <a:r>
                        <a:rPr lang="en-US" sz="1600" dirty="0"/>
                        <a:t>(Above,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Below,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Other)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Region</a:t>
                      </a:r>
                      <a:r>
                        <a:rPr lang="en-US" baseline="0" dirty="0"/>
                        <a:t> Affected</a:t>
                      </a:r>
                    </a:p>
                    <a:p>
                      <a:r>
                        <a:rPr lang="en-US" sz="1600" dirty="0"/>
                        <a:t>(all-sides, 1-side, middle)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Duration,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Timing</a:t>
                      </a:r>
                    </a:p>
                    <a:p>
                      <a:r>
                        <a:rPr lang="en-US" sz="1600" dirty="0"/>
                        <a:t>(maintained, temporary)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626">
                <a:tc>
                  <a:txBody>
                    <a:bodyPr/>
                    <a:lstStyle/>
                    <a:p>
                      <a:r>
                        <a:rPr lang="en-US" dirty="0"/>
                        <a:t>Add/Remove water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Up/</a:t>
                      </a:r>
                      <a:r>
                        <a:rPr lang="en-US" baseline="0" dirty="0"/>
                        <a:t>Down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Whole Cup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Persists</a:t>
                      </a:r>
                      <a:r>
                        <a:rPr lang="en-US" baseline="0" dirty="0"/>
                        <a:t> until 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626">
                <a:tc>
                  <a:txBody>
                    <a:bodyPr/>
                    <a:lstStyle/>
                    <a:p>
                      <a:r>
                        <a:rPr lang="en-US" dirty="0"/>
                        <a:t>Tilt Cup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Variable,depends</a:t>
                      </a:r>
                      <a:r>
                        <a:rPr lang="en-US" dirty="0"/>
                        <a:t> on tilt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Varies</a:t>
                      </a:r>
                      <a:r>
                        <a:rPr lang="en-US" baseline="0" dirty="0"/>
                        <a:t> across cup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Persists</a:t>
                      </a:r>
                      <a:r>
                        <a:rPr lang="en-US" baseline="0" dirty="0"/>
                        <a:t> until 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248">
                <a:tc>
                  <a:txBody>
                    <a:bodyPr/>
                    <a:lstStyle/>
                    <a:p>
                      <a:r>
                        <a:rPr lang="en-US" dirty="0"/>
                        <a:t>Squeeze Cup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Whole Cup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Persists</a:t>
                      </a:r>
                      <a:r>
                        <a:rPr lang="en-US" baseline="0" dirty="0"/>
                        <a:t> until 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248">
                <a:tc>
                  <a:txBody>
                    <a:bodyPr/>
                    <a:lstStyle/>
                    <a:p>
                      <a:r>
                        <a:rPr lang="en-US" dirty="0"/>
                        <a:t>Swirl Cup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Variable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Varies</a:t>
                      </a:r>
                      <a:r>
                        <a:rPr lang="en-US" baseline="0" dirty="0"/>
                        <a:t> round cup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Temporary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248">
                <a:tc>
                  <a:txBody>
                    <a:bodyPr/>
                    <a:lstStyle/>
                    <a:p>
                      <a:r>
                        <a:rPr lang="en-US" dirty="0"/>
                        <a:t>Blow Across Cup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Variable, depends on blow</a:t>
                      </a:r>
                      <a:r>
                        <a:rPr lang="en-US" baseline="0" dirty="0"/>
                        <a:t> direction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Varies</a:t>
                      </a:r>
                      <a:r>
                        <a:rPr lang="en-US" baseline="0" dirty="0"/>
                        <a:t> round cup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Temporary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6248">
                <a:tc>
                  <a:txBody>
                    <a:bodyPr/>
                    <a:lstStyle/>
                    <a:p>
                      <a:r>
                        <a:rPr lang="en-US" dirty="0"/>
                        <a:t>Add Rock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Whole Cup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Persists</a:t>
                      </a:r>
                      <a:r>
                        <a:rPr lang="en-US" baseline="0" dirty="0"/>
                        <a:t> until …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6248">
                <a:tc>
                  <a:txBody>
                    <a:bodyPr/>
                    <a:lstStyle/>
                    <a:p>
                      <a:r>
                        <a:rPr lang="en-US" dirty="0"/>
                        <a:t>Heat/Cool water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Up/</a:t>
                      </a:r>
                      <a:r>
                        <a:rPr lang="en-US" baseline="0" dirty="0"/>
                        <a:t>Down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Whole Cup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Persists</a:t>
                      </a:r>
                      <a:r>
                        <a:rPr lang="en-US" baseline="0" dirty="0"/>
                        <a:t> until …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7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82625" y="1367461"/>
            <a:ext cx="82456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Local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33255" y="1352034"/>
            <a:ext cx="209489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Global/</a:t>
            </a:r>
            <a:r>
              <a:rPr lang="en-US" sz="2400" dirty="0" err="1"/>
              <a:t>Eustatic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22888" y="2518467"/>
            <a:ext cx="1494620" cy="5950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/>
              <a:t>Move Water</a:t>
            </a:r>
          </a:p>
          <a:p>
            <a:pPr algn="ctr">
              <a:lnSpc>
                <a:spcPct val="80000"/>
              </a:lnSpc>
            </a:pPr>
            <a:r>
              <a:rPr lang="en-US" sz="2000" dirty="0"/>
              <a:t>Around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19525" y="2481706"/>
            <a:ext cx="1826993" cy="5950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/>
              <a:t>Change Volume</a:t>
            </a:r>
          </a:p>
          <a:p>
            <a:pPr algn="ctr">
              <a:lnSpc>
                <a:spcPct val="80000"/>
              </a:lnSpc>
            </a:pPr>
            <a:r>
              <a:rPr lang="en-US" sz="2000" dirty="0"/>
              <a:t>of Water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36542"/>
            <a:ext cx="434105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Sea Level Change - Types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92075"/>
            <a:ext cx="2133600" cy="365125"/>
          </a:xfrm>
        </p:spPr>
        <p:txBody>
          <a:bodyPr/>
          <a:lstStyle/>
          <a:p>
            <a:fld id="{0B6957D6-D2D6-0941-9E0D-4EEE1EF7CE71}" type="slidenum">
              <a:rPr lang="en-US" sz="1400" smtClean="0">
                <a:solidFill>
                  <a:srgbClr val="000000"/>
                </a:solidFill>
              </a:rPr>
              <a:t>5</a:t>
            </a:fld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28949" y="2518467"/>
            <a:ext cx="1340832" cy="59503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/>
              <a:t>Move Land</a:t>
            </a:r>
          </a:p>
          <a:p>
            <a:pPr algn="ctr">
              <a:lnSpc>
                <a:spcPct val="80000"/>
              </a:lnSpc>
            </a:pPr>
            <a:r>
              <a:rPr lang="en-US" sz="2000" dirty="0"/>
              <a:t>Up/Down</a:t>
            </a:r>
          </a:p>
        </p:txBody>
      </p:sp>
      <p:sp>
        <p:nvSpPr>
          <p:cNvPr id="3" name="Rectangle 2"/>
          <p:cNvSpPr/>
          <p:nvPr/>
        </p:nvSpPr>
        <p:spPr>
          <a:xfrm>
            <a:off x="6949347" y="2481706"/>
            <a:ext cx="1826993" cy="59503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/>
              <a:t>Change Volume</a:t>
            </a:r>
          </a:p>
          <a:p>
            <a:pPr algn="ctr">
              <a:lnSpc>
                <a:spcPct val="80000"/>
              </a:lnSpc>
            </a:pPr>
            <a:r>
              <a:rPr lang="en-US" sz="2000" dirty="0"/>
              <a:t>of Basins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7220" y="3314141"/>
            <a:ext cx="1066067" cy="10874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Tides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Wind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Storms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Tsunami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13357" y="3314141"/>
            <a:ext cx="2105961" cy="10833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Mountain Building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Glacial Rebound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Water Withdrawal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Buildings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79536" y="3314141"/>
            <a:ext cx="2163874" cy="841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Glaciers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Precipitation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Thermal Expansion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08141" y="3314141"/>
            <a:ext cx="1860180" cy="841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Spreading Rates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Erosion Rates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Sedimentation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3230" y="5471421"/>
            <a:ext cx="8300770" cy="9910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Which sea level change examples should we be worried about ??</a:t>
            </a:r>
          </a:p>
          <a:p>
            <a:pPr marL="342900" indent="-342900">
              <a:lnSpc>
                <a:spcPct val="80000"/>
              </a:lnSpc>
              <a:buFontTx/>
              <a:buChar char="-"/>
            </a:pPr>
            <a:r>
              <a:rPr lang="en-US" sz="2400" dirty="0"/>
              <a:t>Think Rate of Change</a:t>
            </a:r>
          </a:p>
          <a:p>
            <a:pPr marL="342900" indent="-342900">
              <a:lnSpc>
                <a:spcPct val="80000"/>
              </a:lnSpc>
              <a:buFontTx/>
              <a:buChar char="-"/>
            </a:pPr>
            <a:r>
              <a:rPr lang="en-US" sz="2400" dirty="0"/>
              <a:t>Think Magnitude</a:t>
            </a:r>
          </a:p>
        </p:txBody>
      </p:sp>
      <p:cxnSp>
        <p:nvCxnSpPr>
          <p:cNvPr id="19" name="Elbow Connector 18"/>
          <p:cNvCxnSpPr>
            <a:stCxn id="5" idx="2"/>
            <a:endCxn id="2" idx="0"/>
          </p:cNvCxnSpPr>
          <p:nvPr/>
        </p:nvCxnSpPr>
        <p:spPr>
          <a:xfrm rot="16200000" flipH="1">
            <a:off x="2102466" y="1721567"/>
            <a:ext cx="689341" cy="904457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2"/>
            <a:endCxn id="7" idx="0"/>
          </p:cNvCxnSpPr>
          <p:nvPr/>
        </p:nvCxnSpPr>
        <p:spPr>
          <a:xfrm rot="5400000">
            <a:off x="1187883" y="1711441"/>
            <a:ext cx="689341" cy="924710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6" idx="2"/>
            <a:endCxn id="3" idx="0"/>
          </p:cNvCxnSpPr>
          <p:nvPr/>
        </p:nvCxnSpPr>
        <p:spPr>
          <a:xfrm rot="16200000" flipH="1">
            <a:off x="6987770" y="1606631"/>
            <a:ext cx="668007" cy="1082142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6" idx="2"/>
            <a:endCxn id="8" idx="0"/>
          </p:cNvCxnSpPr>
          <p:nvPr/>
        </p:nvCxnSpPr>
        <p:spPr>
          <a:xfrm rot="5400000">
            <a:off x="5922859" y="1623862"/>
            <a:ext cx="668007" cy="1047680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81169" y="5015031"/>
            <a:ext cx="2306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Think-Pair-Share</a:t>
            </a:r>
          </a:p>
        </p:txBody>
      </p:sp>
    </p:spTree>
    <p:extLst>
      <p:ext uri="{BB962C8B-B14F-4D97-AF65-F5344CB8AC3E}">
        <p14:creationId xmlns:p14="http://schemas.microsoft.com/office/powerpoint/2010/main" val="383176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creen Shot 2012-11-11 at 7.44.40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63"/>
          <a:stretch/>
        </p:blipFill>
        <p:spPr>
          <a:xfrm>
            <a:off x="741321" y="1880307"/>
            <a:ext cx="6492570" cy="486167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36542"/>
            <a:ext cx="434105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Sea Level Change - Types</a:t>
            </a: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92075"/>
            <a:ext cx="2133600" cy="365125"/>
          </a:xfrm>
        </p:spPr>
        <p:txBody>
          <a:bodyPr/>
          <a:lstStyle/>
          <a:p>
            <a:fld id="{0B6957D6-D2D6-0941-9E0D-4EEE1EF7CE71}" type="slidenum">
              <a:rPr lang="en-US" sz="1400" smtClean="0">
                <a:solidFill>
                  <a:srgbClr val="000000"/>
                </a:solidFill>
              </a:rPr>
              <a:t>6</a:t>
            </a:fld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79968" y="902197"/>
            <a:ext cx="5597506" cy="15819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Which ones should we be worried about ??</a:t>
            </a:r>
          </a:p>
          <a:p>
            <a:pPr marL="342900" indent="-342900">
              <a:lnSpc>
                <a:spcPct val="80000"/>
              </a:lnSpc>
              <a:buFontTx/>
              <a:buChar char="-"/>
            </a:pPr>
            <a:r>
              <a:rPr lang="en-US" sz="2400" dirty="0"/>
              <a:t>Think Rate of Change</a:t>
            </a:r>
          </a:p>
          <a:p>
            <a:pPr marL="342900" indent="-342900">
              <a:lnSpc>
                <a:spcPct val="80000"/>
              </a:lnSpc>
              <a:buFontTx/>
              <a:buChar char="-"/>
            </a:pPr>
            <a:r>
              <a:rPr lang="en-US" sz="2400" dirty="0"/>
              <a:t>Think Magnitude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What is missing?</a:t>
            </a:r>
          </a:p>
        </p:txBody>
      </p:sp>
    </p:spTree>
    <p:extLst>
      <p:ext uri="{BB962C8B-B14F-4D97-AF65-F5344CB8AC3E}">
        <p14:creationId xmlns:p14="http://schemas.microsoft.com/office/powerpoint/2010/main" val="3543782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393" y="856358"/>
            <a:ext cx="590315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Focus Activity</a:t>
            </a:r>
          </a:p>
          <a:p>
            <a:r>
              <a:rPr lang="en-US" sz="2400" dirty="0"/>
              <a:t>	- Conceptual examples of sea level change</a:t>
            </a:r>
          </a:p>
          <a:p>
            <a:endParaRPr lang="en-US" sz="2400" dirty="0"/>
          </a:p>
          <a:p>
            <a:r>
              <a:rPr lang="en-US" sz="2400" dirty="0"/>
              <a:t>Sea Level Change</a:t>
            </a:r>
          </a:p>
          <a:p>
            <a:r>
              <a:rPr lang="en-US" sz="2400" dirty="0"/>
              <a:t>	- Examples &amp; Causes </a:t>
            </a:r>
          </a:p>
          <a:p>
            <a:r>
              <a:rPr lang="en-US" sz="2400" dirty="0"/>
              <a:t>	- Classification</a:t>
            </a:r>
          </a:p>
          <a:p>
            <a:r>
              <a:rPr lang="en-US" sz="2400" dirty="0"/>
              <a:t>		- (local vs global)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3797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36542"/>
            <a:ext cx="306386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Sea Level Change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92075"/>
            <a:ext cx="2133600" cy="365125"/>
          </a:xfrm>
        </p:spPr>
        <p:txBody>
          <a:bodyPr/>
          <a:lstStyle/>
          <a:p>
            <a:fld id="{0B6957D6-D2D6-0941-9E0D-4EEE1EF7CE71}" type="slidenum">
              <a:rPr lang="en-US" sz="1400" smtClean="0">
                <a:solidFill>
                  <a:srgbClr val="000000"/>
                </a:solidFill>
              </a:rPr>
              <a:t>7</a:t>
            </a:fld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707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1639</TotalTime>
  <Words>432</Words>
  <Application>Microsoft Macintosh PowerPoint</Application>
  <PresentationFormat>On-screen Show (4:3)</PresentationFormat>
  <Paragraphs>121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Pockalny</dc:creator>
  <cp:lastModifiedBy>Robert Pockalny</cp:lastModifiedBy>
  <cp:revision>54</cp:revision>
  <dcterms:created xsi:type="dcterms:W3CDTF">2012-11-11T12:15:04Z</dcterms:created>
  <dcterms:modified xsi:type="dcterms:W3CDTF">2020-01-10T14:40:40Z</dcterms:modified>
</cp:coreProperties>
</file>