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  <p:sldId id="265" r:id="rId3"/>
    <p:sldId id="273" r:id="rId4"/>
    <p:sldId id="266" r:id="rId5"/>
    <p:sldId id="274" r:id="rId6"/>
    <p:sldId id="257" r:id="rId7"/>
    <p:sldId id="270" r:id="rId8"/>
    <p:sldId id="271" r:id="rId9"/>
    <p:sldId id="269" r:id="rId10"/>
    <p:sldId id="268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8" r:id="rId24"/>
    <p:sldId id="289" r:id="rId25"/>
    <p:sldId id="26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3"/>
  </p:normalViewPr>
  <p:slideViewPr>
    <p:cSldViewPr snapToGrid="0">
      <p:cViewPr varScale="1">
        <p:scale>
          <a:sx n="112" d="100"/>
          <a:sy n="112" d="100"/>
        </p:scale>
        <p:origin x="1376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2305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8072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3874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2796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52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3207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1329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7790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426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2296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7820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5F48EF-1027-2E4D-AC42-AAC43D7323F9}" type="datetimeFigureOut">
              <a:rPr lang="en-US" smtClean="0"/>
              <a:t>1/10/20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A78B7-E2C1-B84B-8506-889DBC54BA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465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118" y="1755153"/>
            <a:ext cx="4395881" cy="464564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5393" y="856358"/>
            <a:ext cx="4791633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Recent History</a:t>
            </a:r>
          </a:p>
          <a:p>
            <a:endParaRPr lang="en-US" sz="2200" dirty="0"/>
          </a:p>
          <a:p>
            <a:r>
              <a:rPr lang="en-US" sz="2200" dirty="0"/>
              <a:t>Spatial Variability (i.e. geographically)</a:t>
            </a:r>
          </a:p>
          <a:p>
            <a:r>
              <a:rPr lang="en-US" sz="2200" dirty="0"/>
              <a:t>	- Satellite Evidence</a:t>
            </a:r>
          </a:p>
          <a:p>
            <a:endParaRPr lang="en-US" sz="2200" dirty="0"/>
          </a:p>
          <a:p>
            <a:r>
              <a:rPr lang="en-US" sz="2200" dirty="0"/>
              <a:t>Impacts of Sea Level Change on Humans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6542"/>
            <a:ext cx="45575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- History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321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16091"/>
            <a:ext cx="9144000" cy="513824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29444" t="89968" r="29444"/>
          <a:stretch/>
        </p:blipFill>
        <p:spPr>
          <a:xfrm>
            <a:off x="1409278" y="5720678"/>
            <a:ext cx="6325445" cy="86732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– Regional 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10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9688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4847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– And You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11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244950" y="1285876"/>
            <a:ext cx="9079020" cy="5334114"/>
            <a:chOff x="1053383" y="2454255"/>
            <a:chExt cx="6306770" cy="3705359"/>
          </a:xfrm>
        </p:grpSpPr>
        <p:pic>
          <p:nvPicPr>
            <p:cNvPr id="10" name="Picture 9" descr="sites_relief.ps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978" r="9540" b="5177"/>
            <a:stretch/>
          </p:blipFill>
          <p:spPr>
            <a:xfrm>
              <a:off x="1072232" y="2454255"/>
              <a:ext cx="6287921" cy="3624305"/>
            </a:xfrm>
            <a:prstGeom prst="rect">
              <a:avLst/>
            </a:prstGeom>
          </p:spPr>
        </p:pic>
        <p:pic>
          <p:nvPicPr>
            <p:cNvPr id="11" name="Picture 10" descr="sites_relief.ps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035" r="9540" b="41120"/>
            <a:stretch/>
          </p:blipFill>
          <p:spPr>
            <a:xfrm>
              <a:off x="1053383" y="2535309"/>
              <a:ext cx="6287921" cy="3624305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7175500" y="904875"/>
            <a:ext cx="1566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Elevation (m)</a:t>
            </a:r>
          </a:p>
        </p:txBody>
      </p:sp>
    </p:spTree>
    <p:extLst>
      <p:ext uri="{BB962C8B-B14F-4D97-AF65-F5344CB8AC3E}">
        <p14:creationId xmlns:p14="http://schemas.microsoft.com/office/powerpoint/2010/main" val="27956555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48472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– And You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12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Picture 1" descr="sites_time.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08" t="41667" r="25760" b="6945"/>
          <a:stretch/>
        </p:blipFill>
        <p:spPr>
          <a:xfrm>
            <a:off x="698500" y="1115440"/>
            <a:ext cx="5095875" cy="574256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349500" y="5969000"/>
            <a:ext cx="16423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1,000 years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136775" y="5359400"/>
            <a:ext cx="104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10,000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28750" y="4254500"/>
            <a:ext cx="10414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50,000</a:t>
            </a:r>
          </a:p>
        </p:txBody>
      </p:sp>
      <p:pic>
        <p:nvPicPr>
          <p:cNvPr id="16" name="Picture 15" descr="sites_relief.ps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08" t="22035" r="9540" b="41120"/>
          <a:stretch/>
        </p:blipFill>
        <p:spPr>
          <a:xfrm>
            <a:off x="7270750" y="1402559"/>
            <a:ext cx="1536185" cy="521743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7175500" y="904875"/>
            <a:ext cx="15663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Elevation (m)</a:t>
            </a:r>
          </a:p>
        </p:txBody>
      </p:sp>
    </p:spTree>
    <p:extLst>
      <p:ext uri="{BB962C8B-B14F-4D97-AF65-F5344CB8AC3E}">
        <p14:creationId xmlns:p14="http://schemas.microsoft.com/office/powerpoint/2010/main" val="4182507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reen Shot 2018-03-05 at 3.34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4486"/>
            <a:ext cx="9144000" cy="625351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237300" y="5704959"/>
            <a:ext cx="4519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http://</a:t>
            </a:r>
            <a:r>
              <a:rPr lang="en-US" sz="2400" dirty="0" err="1">
                <a:solidFill>
                  <a:schemeClr val="bg1"/>
                </a:solidFill>
              </a:rPr>
              <a:t>sealevel.climatecentral.org</a:t>
            </a:r>
            <a:r>
              <a:rPr lang="en-US" sz="2400" dirty="0">
                <a:solidFill>
                  <a:schemeClr val="bg1"/>
                </a:solidFill>
              </a:rPr>
              <a:t>/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0" y="36542"/>
            <a:ext cx="42911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Surging Seas: Risk Finder</a:t>
            </a:r>
          </a:p>
        </p:txBody>
      </p:sp>
    </p:spTree>
    <p:extLst>
      <p:ext uri="{BB962C8B-B14F-4D97-AF65-F5344CB8AC3E}">
        <p14:creationId xmlns:p14="http://schemas.microsoft.com/office/powerpoint/2010/main" val="10554111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3-05 at 3.34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0286"/>
            <a:ext cx="9144000" cy="6257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2047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3-05 at 3.33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284"/>
            <a:ext cx="9144000" cy="6238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3042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3-05 at 3.35.2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4813"/>
            <a:ext cx="9144000" cy="6243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7597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3-05 at 3.35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623"/>
            <a:ext cx="9144000" cy="624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0375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3-05 at 3.35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7664"/>
            <a:ext cx="9144000" cy="629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38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3-05 at 3.3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0356"/>
            <a:ext cx="9144000" cy="5847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3980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542"/>
            <a:ext cx="4568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- History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2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4" name="Picture 3" descr="Untitled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0" t="3527" r="4580" b="43210"/>
          <a:stretch/>
        </p:blipFill>
        <p:spPr>
          <a:xfrm>
            <a:off x="568476" y="653142"/>
            <a:ext cx="8200572" cy="622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3893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3-05 at 3.38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476"/>
            <a:ext cx="9144000" cy="58605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986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3-05 at 3.38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13963"/>
            <a:ext cx="9144000" cy="584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3849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8-03-05 at 3.39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6744"/>
            <a:ext cx="9144000" cy="585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465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8-03-05 at 3.39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1644"/>
            <a:ext cx="9144000" cy="583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761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8-03-05 at 3.39.3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02681"/>
            <a:ext cx="9144000" cy="5855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9671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5393" y="856358"/>
            <a:ext cx="7205819" cy="60016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Focus Activity</a:t>
            </a:r>
          </a:p>
          <a:p>
            <a:r>
              <a:rPr lang="en-US" sz="2400" dirty="0"/>
              <a:t>	- Conceptual examples of sea level change</a:t>
            </a:r>
          </a:p>
          <a:p>
            <a:endParaRPr lang="en-US" sz="2400" dirty="0"/>
          </a:p>
          <a:p>
            <a:r>
              <a:rPr lang="en-US" sz="2400" dirty="0"/>
              <a:t>Sea Level Change</a:t>
            </a:r>
          </a:p>
          <a:p>
            <a:r>
              <a:rPr lang="en-US" sz="2400" dirty="0"/>
              <a:t>	- Examples &amp; Causes </a:t>
            </a:r>
          </a:p>
          <a:p>
            <a:r>
              <a:rPr lang="en-US" sz="2400" dirty="0"/>
              <a:t>	- Classification</a:t>
            </a:r>
          </a:p>
          <a:p>
            <a:r>
              <a:rPr lang="en-US" sz="2400" dirty="0"/>
              <a:t>		- (local </a:t>
            </a:r>
            <a:r>
              <a:rPr lang="en-US" sz="2400" dirty="0" err="1"/>
              <a:t>vs</a:t>
            </a:r>
            <a:r>
              <a:rPr lang="en-US" sz="2400" dirty="0"/>
              <a:t> global)</a:t>
            </a:r>
          </a:p>
          <a:p>
            <a:endParaRPr lang="en-US" sz="2400" dirty="0"/>
          </a:p>
          <a:p>
            <a:r>
              <a:rPr lang="en-US" sz="2400" dirty="0"/>
              <a:t>Sea Level Change Temporal Variability (i.e., history)</a:t>
            </a:r>
          </a:p>
          <a:p>
            <a:r>
              <a:rPr lang="en-US" sz="2400" dirty="0"/>
              <a:t>	- Geologic – varies by about 300 meters</a:t>
            </a:r>
          </a:p>
          <a:p>
            <a:r>
              <a:rPr lang="en-US" sz="2400" dirty="0"/>
              <a:t>	- Glacial – sea level 120 m lower ~ 20,000 years ago.</a:t>
            </a:r>
          </a:p>
          <a:p>
            <a:r>
              <a:rPr lang="en-US" sz="2400" dirty="0"/>
              <a:t>	- Recent – mostly rising, but variable</a:t>
            </a:r>
          </a:p>
          <a:p>
            <a:endParaRPr lang="en-US" sz="2400" dirty="0"/>
          </a:p>
          <a:p>
            <a:r>
              <a:rPr lang="en-US" sz="2400" dirty="0"/>
              <a:t>Sea Level Change Spatial Variability</a:t>
            </a:r>
          </a:p>
          <a:p>
            <a:r>
              <a:rPr lang="en-US" sz="2400" dirty="0"/>
              <a:t>	- local examples (rising 2-3 mm/</a:t>
            </a:r>
            <a:r>
              <a:rPr lang="en-US" sz="2400" dirty="0" err="1"/>
              <a:t>yr</a:t>
            </a:r>
            <a:r>
              <a:rPr lang="en-US" sz="2400" dirty="0"/>
              <a:t>)</a:t>
            </a:r>
          </a:p>
          <a:p>
            <a:r>
              <a:rPr lang="en-US" sz="2400" dirty="0"/>
              <a:t>	- satellite evidence (overall rising, but quite variable)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36542"/>
            <a:ext cx="306386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</a:t>
            </a:r>
          </a:p>
        </p:txBody>
      </p:sp>
      <p:sp>
        <p:nvSpPr>
          <p:cNvPr id="6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25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707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542"/>
            <a:ext cx="4568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- History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3</a:t>
            </a:fld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534617" y="738164"/>
            <a:ext cx="5616587" cy="3405155"/>
            <a:chOff x="292332" y="1679870"/>
            <a:chExt cx="6680200" cy="45593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332" y="1679870"/>
              <a:ext cx="6680200" cy="4559300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4129964" y="2766946"/>
              <a:ext cx="1858484" cy="283921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673194" y="4243339"/>
              <a:ext cx="1858484" cy="13190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96569" y="3332321"/>
              <a:ext cx="1858484" cy="7045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0404"/>
          <a:stretch/>
        </p:blipFill>
        <p:spPr>
          <a:xfrm>
            <a:off x="0" y="978995"/>
            <a:ext cx="3560564" cy="5267283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4"/>
          <a:srcRect l="59746" t="15267" r="1"/>
          <a:stretch/>
        </p:blipFill>
        <p:spPr>
          <a:xfrm>
            <a:off x="3573115" y="4175606"/>
            <a:ext cx="5456530" cy="2682394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 rot="16200000">
            <a:off x="7931544" y="5341956"/>
            <a:ext cx="1806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Temperature (C˚)</a:t>
            </a:r>
          </a:p>
        </p:txBody>
      </p:sp>
    </p:spTree>
    <p:extLst>
      <p:ext uri="{BB962C8B-B14F-4D97-AF65-F5344CB8AC3E}">
        <p14:creationId xmlns:p14="http://schemas.microsoft.com/office/powerpoint/2010/main" val="3946629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542"/>
            <a:ext cx="4568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- History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4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1176" y="1362370"/>
            <a:ext cx="7023100" cy="5194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837836" y="3272842"/>
            <a:ext cx="25275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Extent of Ice Sheet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024244" y="5180396"/>
            <a:ext cx="3679012" cy="6955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400" dirty="0"/>
              <a:t>Coastline ~20,000 years ago</a:t>
            </a:r>
          </a:p>
          <a:p>
            <a:pPr>
              <a:lnSpc>
                <a:spcPct val="80000"/>
              </a:lnSpc>
            </a:pPr>
            <a:r>
              <a:rPr lang="en-US" sz="2400" dirty="0"/>
              <a:t>Last Glacial Maximum </a:t>
            </a:r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398412" y="4759560"/>
            <a:ext cx="72275" cy="4955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5098032" y="4591903"/>
            <a:ext cx="72275" cy="4955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6006625" y="4498983"/>
            <a:ext cx="72275" cy="49557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095001" y="3693679"/>
            <a:ext cx="177996" cy="55998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4346788" y="4057499"/>
            <a:ext cx="1469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Exposed Land</a:t>
            </a:r>
          </a:p>
        </p:txBody>
      </p:sp>
    </p:spTree>
    <p:extLst>
      <p:ext uri="{BB962C8B-B14F-4D97-AF65-F5344CB8AC3E}">
        <p14:creationId xmlns:p14="http://schemas.microsoft.com/office/powerpoint/2010/main" val="18805189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0" y="36542"/>
            <a:ext cx="456807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- History</a:t>
            </a:r>
          </a:p>
        </p:txBody>
      </p:sp>
      <p:sp>
        <p:nvSpPr>
          <p:cNvPr id="8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5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400" y="825500"/>
            <a:ext cx="8318500" cy="6032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508500" y="5365750"/>
            <a:ext cx="2738049" cy="58477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200" dirty="0"/>
              <a:t>1 inch / decade</a:t>
            </a:r>
          </a:p>
        </p:txBody>
      </p:sp>
    </p:spTree>
    <p:extLst>
      <p:ext uri="{BB962C8B-B14F-4D97-AF65-F5344CB8AC3E}">
        <p14:creationId xmlns:p14="http://schemas.microsoft.com/office/powerpoint/2010/main" val="1199707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Screen Shot 2012-11-12 at 1.23.22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31" r="25590"/>
          <a:stretch/>
        </p:blipFill>
        <p:spPr>
          <a:xfrm>
            <a:off x="258124" y="690458"/>
            <a:ext cx="5668376" cy="603536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– Regional 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6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17191" y="1071923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tidesandcurrents.noaa.gov</a:t>
            </a:r>
            <a:r>
              <a:rPr lang="en-US" dirty="0"/>
              <a:t>/</a:t>
            </a:r>
            <a:r>
              <a:rPr lang="en-US" dirty="0" err="1"/>
              <a:t>sltrends</a:t>
            </a:r>
            <a:r>
              <a:rPr lang="en-US" dirty="0"/>
              <a:t>/</a:t>
            </a:r>
            <a:r>
              <a:rPr lang="en-US" dirty="0" err="1"/>
              <a:t>sltrends.shtml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9970" y="5905572"/>
            <a:ext cx="6714029" cy="95242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924025" y="2250724"/>
            <a:ext cx="2848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Portland, ME =&gt; 1.82 mm/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5924025" y="3435567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Boston, MA =&gt; 2.63 mm/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924025" y="4321001"/>
            <a:ext cx="269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Newport, RI=&gt; 2.58 mm/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924025" y="3926206"/>
            <a:ext cx="2912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Providence, RI=&gt; 1.95 mm/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5924025" y="4896702"/>
            <a:ext cx="252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York =&gt; 2.35 mm/</a:t>
            </a:r>
            <a:r>
              <a:rPr lang="en-US" dirty="0" err="1"/>
              <a:t>yr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924025" y="5392275"/>
            <a:ext cx="30354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Atlantic City, NJ=&gt; 3.99 mm/</a:t>
            </a:r>
            <a:r>
              <a:rPr lang="en-US" dirty="0" err="1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09796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– Regional 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7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2-11-12 at 1.17.2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8194" r="16217"/>
          <a:stretch/>
        </p:blipFill>
        <p:spPr>
          <a:xfrm>
            <a:off x="452459" y="807139"/>
            <a:ext cx="6772409" cy="46194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179" y="5291207"/>
            <a:ext cx="72517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1261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– Regional 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8</a:t>
            </a:fld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3" name="Picture 2" descr="Screen Shot 2012-11-12 at 1.17.20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7" t="18194" r="16217"/>
          <a:stretch/>
        </p:blipFill>
        <p:spPr>
          <a:xfrm>
            <a:off x="452459" y="807139"/>
            <a:ext cx="6772409" cy="46194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6636" y="5944943"/>
            <a:ext cx="8222223" cy="3488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2000" dirty="0"/>
              <a:t>Why does it appear that sea level rising in some regions and falling in others?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2873" y="5542362"/>
            <a:ext cx="23067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Think-Pair-Share</a:t>
            </a:r>
          </a:p>
        </p:txBody>
      </p:sp>
    </p:spTree>
    <p:extLst>
      <p:ext uri="{BB962C8B-B14F-4D97-AF65-F5344CB8AC3E}">
        <p14:creationId xmlns:p14="http://schemas.microsoft.com/office/powerpoint/2010/main" val="14035594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3797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0" y="36542"/>
            <a:ext cx="58082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Sea Level Change – Regional View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7010400" y="92075"/>
            <a:ext cx="2133600" cy="365125"/>
          </a:xfrm>
        </p:spPr>
        <p:txBody>
          <a:bodyPr/>
          <a:lstStyle/>
          <a:p>
            <a:fld id="{0B6957D6-D2D6-0941-9E0D-4EEE1EF7CE71}" type="slidenum">
              <a:rPr lang="en-US" sz="1400" smtClean="0">
                <a:solidFill>
                  <a:srgbClr val="000000"/>
                </a:solidFill>
              </a:rPr>
              <a:t>9</a:t>
            </a:fld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3978" y="989328"/>
            <a:ext cx="6858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tidesandcurrents.noaa.gov</a:t>
            </a:r>
            <a:r>
              <a:rPr lang="en-US" dirty="0"/>
              <a:t>/</a:t>
            </a:r>
            <a:r>
              <a:rPr lang="en-US" dirty="0" err="1"/>
              <a:t>sltrends</a:t>
            </a:r>
            <a:r>
              <a:rPr lang="en-US" dirty="0"/>
              <a:t>/</a:t>
            </a:r>
            <a:r>
              <a:rPr lang="en-US" dirty="0" err="1"/>
              <a:t>sltrends.shtml</a:t>
            </a:r>
            <a:endParaRPr lang="en-US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2300" y="5829300"/>
            <a:ext cx="7251700" cy="1028700"/>
          </a:xfrm>
          <a:prstGeom prst="rect">
            <a:avLst/>
          </a:prstGeom>
        </p:spPr>
      </p:pic>
      <p:pic>
        <p:nvPicPr>
          <p:cNvPr id="6" name="Picture 5" descr="Screen Shot 2012-11-12 at 1.20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1700"/>
            <a:ext cx="9144000" cy="504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3323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1638</TotalTime>
  <Words>345</Words>
  <Application>Microsoft Macintosh PowerPoint</Application>
  <PresentationFormat>On-screen Show (4:3)</PresentationFormat>
  <Paragraphs>71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8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Pockalny</dc:creator>
  <cp:lastModifiedBy>Robert Pockalny</cp:lastModifiedBy>
  <cp:revision>52</cp:revision>
  <dcterms:created xsi:type="dcterms:W3CDTF">2012-11-11T12:15:04Z</dcterms:created>
  <dcterms:modified xsi:type="dcterms:W3CDTF">2020-01-10T14:38:54Z</dcterms:modified>
</cp:coreProperties>
</file>