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62" r:id="rId4"/>
    <p:sldId id="257" r:id="rId5"/>
    <p:sldId id="266" r:id="rId6"/>
    <p:sldId id="267" r:id="rId7"/>
    <p:sldId id="258" r:id="rId8"/>
    <p:sldId id="259" r:id="rId9"/>
    <p:sldId id="268" r:id="rId10"/>
    <p:sldId id="264" r:id="rId11"/>
    <p:sldId id="269" r:id="rId12"/>
    <p:sldId id="277" r:id="rId13"/>
    <p:sldId id="276" r:id="rId14"/>
    <p:sldId id="278" r:id="rId15"/>
    <p:sldId id="279" r:id="rId16"/>
    <p:sldId id="270" r:id="rId17"/>
    <p:sldId id="272" r:id="rId18"/>
    <p:sldId id="273" r:id="rId19"/>
    <p:sldId id="275" r:id="rId20"/>
    <p:sldId id="274" r:id="rId21"/>
    <p:sldId id="280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684A"/>
    <a:srgbClr val="B7896C"/>
    <a:srgbClr val="DE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7" autoAdjust="0"/>
    <p:restoredTop sz="94663"/>
  </p:normalViewPr>
  <p:slideViewPr>
    <p:cSldViewPr snapToGrid="0">
      <p:cViewPr varScale="1">
        <p:scale>
          <a:sx n="112" d="100"/>
          <a:sy n="112" d="100"/>
        </p:scale>
        <p:origin x="23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04EF0-9F56-6B4E-9C34-CB0B40E3E825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5B9F9-8915-9640-A04E-273C6B73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5B9F9-8915-9640-A04E-273C6B739B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2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1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4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1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1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5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8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9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7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5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96EF-EBBE-5E4F-88F0-65C512E7591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0"/>
            <a:ext cx="8540394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Climate, Glaciers, Sea Level &amp; </a:t>
            </a:r>
            <a:r>
              <a:rPr lang="en-US" sz="3600" b="1" dirty="0" err="1"/>
              <a:t>Paleocultures</a:t>
            </a:r>
            <a:r>
              <a:rPr lang="en-US" sz="3600" b="1" dirty="0"/>
              <a:t>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2700" y="832218"/>
            <a:ext cx="55267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Glacier Primer</a:t>
            </a:r>
          </a:p>
          <a:p>
            <a:endParaRPr lang="en-US" sz="2800" dirty="0"/>
          </a:p>
          <a:p>
            <a:r>
              <a:rPr lang="en-US" sz="2800" dirty="0"/>
              <a:t>Climate, Glaciers &amp; Sea Level Change</a:t>
            </a:r>
          </a:p>
          <a:p>
            <a:endParaRPr lang="en-US" sz="2800" dirty="0"/>
          </a:p>
          <a:p>
            <a:r>
              <a:rPr lang="en-US" sz="2800" dirty="0"/>
              <a:t>Regional/Local Impacts</a:t>
            </a:r>
          </a:p>
        </p:txBody>
      </p:sp>
      <p:pic>
        <p:nvPicPr>
          <p:cNvPr id="1026" name="Picture 2" descr="Image result for glacier climate change cartoon">
            <a:extLst>
              <a:ext uri="{FF2B5EF4-FFF2-40B4-BE49-F238E27FC236}">
                <a16:creationId xmlns:a16="http://schemas.microsoft.com/office/drawing/2014/main" id="{D79AF509-B314-0B4B-8B08-9FF0D2D69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6"/>
          <a:stretch/>
        </p:blipFill>
        <p:spPr bwMode="auto">
          <a:xfrm>
            <a:off x="4053474" y="2125980"/>
            <a:ext cx="4999085" cy="45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881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53" y="827544"/>
            <a:ext cx="6657940" cy="6030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22871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/>
              <a:t>Laurentide</a:t>
            </a:r>
            <a:r>
              <a:rPr lang="en-US" sz="2800" b="1" dirty="0"/>
              <a:t> Ice Sheet</a:t>
            </a:r>
          </a:p>
        </p:txBody>
      </p:sp>
      <p:sp>
        <p:nvSpPr>
          <p:cNvPr id="4" name="Oval 3"/>
          <p:cNvSpPr/>
          <p:nvPr/>
        </p:nvSpPr>
        <p:spPr>
          <a:xfrm>
            <a:off x="6828117" y="5617882"/>
            <a:ext cx="702236" cy="612588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7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st_coa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3" y="986924"/>
            <a:ext cx="9144000" cy="374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89802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East Coast Sea Level Rise Movie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6526" y="6167203"/>
            <a:ext cx="5521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cdebi.gso.uri.edu</a:t>
            </a:r>
            <a:r>
              <a:rPr lang="en-US" dirty="0"/>
              <a:t>/GCH103/videos/east_coast.mp4</a:t>
            </a:r>
          </a:p>
        </p:txBody>
      </p:sp>
    </p:spTree>
    <p:extLst>
      <p:ext uri="{BB962C8B-B14F-4D97-AF65-F5344CB8AC3E}">
        <p14:creationId xmlns:p14="http://schemas.microsoft.com/office/powerpoint/2010/main" val="4786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89802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East Coast Sea Level Rise Movie</a:t>
            </a:r>
          </a:p>
        </p:txBody>
      </p:sp>
      <p:pic>
        <p:nvPicPr>
          <p:cNvPr id="3074" name="Picture 2" descr="Image result for outwash plain">
            <a:extLst>
              <a:ext uri="{FF2B5EF4-FFF2-40B4-BE49-F238E27FC236}">
                <a16:creationId xmlns:a16="http://schemas.microsoft.com/office/drawing/2014/main" id="{1C30F6C2-26E7-0747-8047-231D289CA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446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3FDEFE-0C7A-9345-A6F7-ECA8D9BDCAAD}"/>
              </a:ext>
            </a:extLst>
          </p:cNvPr>
          <p:cNvSpPr txBox="1"/>
          <p:nvPr/>
        </p:nvSpPr>
        <p:spPr>
          <a:xfrm>
            <a:off x="171450" y="891540"/>
            <a:ext cx="3325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Glacial Outwash Plain</a:t>
            </a:r>
          </a:p>
        </p:txBody>
      </p:sp>
    </p:spTree>
    <p:extLst>
      <p:ext uri="{BB962C8B-B14F-4D97-AF65-F5344CB8AC3E}">
        <p14:creationId xmlns:p14="http://schemas.microsoft.com/office/powerpoint/2010/main" val="364809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new england terminal moraines">
            <a:extLst>
              <a:ext uri="{FF2B5EF4-FFF2-40B4-BE49-F238E27FC236}">
                <a16:creationId xmlns:a16="http://schemas.microsoft.com/office/drawing/2014/main" id="{9226A1D0-EEEC-8C4E-B05A-05F28C28C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"/>
          <a:stretch/>
        </p:blipFill>
        <p:spPr bwMode="auto">
          <a:xfrm>
            <a:off x="0" y="1399859"/>
            <a:ext cx="9144000" cy="39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03889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Southern New England Glacial Features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0416" y="3730056"/>
            <a:ext cx="4283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BI</a:t>
            </a:r>
          </a:p>
        </p:txBody>
      </p:sp>
    </p:spTree>
    <p:extLst>
      <p:ext uri="{BB962C8B-B14F-4D97-AF65-F5344CB8AC3E}">
        <p14:creationId xmlns:p14="http://schemas.microsoft.com/office/powerpoint/2010/main" val="267039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glaciers">
            <a:hlinkClick r:id="" action="ppaction://media"/>
            <a:extLst>
              <a:ext uri="{FF2B5EF4-FFF2-40B4-BE49-F238E27FC236}">
                <a16:creationId xmlns:a16="http://schemas.microsoft.com/office/drawing/2014/main" id="{E1708FE2-2DE5-8F49-886E-EDD1AD0B42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970" y="584518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716905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History of </a:t>
            </a:r>
            <a:r>
              <a:rPr lang="en-US" sz="2800" b="1" dirty="0" err="1"/>
              <a:t>Laurentide</a:t>
            </a:r>
            <a:r>
              <a:rPr lang="en-US" sz="2800" b="1" dirty="0"/>
              <a:t> Ice Sheet in New England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3582" y="6145281"/>
            <a:ext cx="6930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cdebi.gso.uri.edu</a:t>
            </a:r>
            <a:r>
              <a:rPr lang="en-US" sz="2400" dirty="0"/>
              <a:t>/GCH103/videos/</a:t>
            </a:r>
            <a:r>
              <a:rPr lang="en-US" sz="2400" dirty="0" err="1"/>
              <a:t>glaciers.mov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69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85D451-A2DF-6148-9C95-9BDF31A62717}"/>
              </a:ext>
            </a:extLst>
          </p:cNvPr>
          <p:cNvGrpSpPr/>
          <p:nvPr/>
        </p:nvGrpSpPr>
        <p:grpSpPr>
          <a:xfrm>
            <a:off x="2983230" y="640080"/>
            <a:ext cx="5349240" cy="6103619"/>
            <a:chOff x="3566160" y="1102179"/>
            <a:chExt cx="4263390" cy="50700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DBC3CB-35F6-4E45-A18F-156A23C7C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39936"/>
            <a:stretch/>
          </p:blipFill>
          <p:spPr>
            <a:xfrm>
              <a:off x="3566160" y="1102179"/>
              <a:ext cx="4263390" cy="5070021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8BB75A9-5003-C946-A6ED-1515B2246624}"/>
                </a:ext>
              </a:extLst>
            </p:cNvPr>
            <p:cNvSpPr/>
            <p:nvPr/>
          </p:nvSpPr>
          <p:spPr>
            <a:xfrm>
              <a:off x="5611466" y="2343150"/>
              <a:ext cx="686464" cy="2251710"/>
            </a:xfrm>
            <a:custGeom>
              <a:avLst/>
              <a:gdLst>
                <a:gd name="connsiteX0" fmla="*/ 686464 w 686464"/>
                <a:gd name="connsiteY0" fmla="*/ 0 h 2251710"/>
                <a:gd name="connsiteX1" fmla="*/ 560734 w 686464"/>
                <a:gd name="connsiteY1" fmla="*/ 45720 h 2251710"/>
                <a:gd name="connsiteX2" fmla="*/ 492154 w 686464"/>
                <a:gd name="connsiteY2" fmla="*/ 68580 h 2251710"/>
                <a:gd name="connsiteX3" fmla="*/ 457864 w 686464"/>
                <a:gd name="connsiteY3" fmla="*/ 80010 h 2251710"/>
                <a:gd name="connsiteX4" fmla="*/ 377854 w 686464"/>
                <a:gd name="connsiteY4" fmla="*/ 182880 h 2251710"/>
                <a:gd name="connsiteX5" fmla="*/ 354994 w 686464"/>
                <a:gd name="connsiteY5" fmla="*/ 342900 h 2251710"/>
                <a:gd name="connsiteX6" fmla="*/ 332134 w 686464"/>
                <a:gd name="connsiteY6" fmla="*/ 411480 h 2251710"/>
                <a:gd name="connsiteX7" fmla="*/ 252124 w 686464"/>
                <a:gd name="connsiteY7" fmla="*/ 514350 h 2251710"/>
                <a:gd name="connsiteX8" fmla="*/ 229264 w 686464"/>
                <a:gd name="connsiteY8" fmla="*/ 548640 h 2251710"/>
                <a:gd name="connsiteX9" fmla="*/ 206404 w 686464"/>
                <a:gd name="connsiteY9" fmla="*/ 582930 h 2251710"/>
                <a:gd name="connsiteX10" fmla="*/ 172114 w 686464"/>
                <a:gd name="connsiteY10" fmla="*/ 651510 h 2251710"/>
                <a:gd name="connsiteX11" fmla="*/ 183544 w 686464"/>
                <a:gd name="connsiteY11" fmla="*/ 685800 h 2251710"/>
                <a:gd name="connsiteX12" fmla="*/ 206404 w 686464"/>
                <a:gd name="connsiteY12" fmla="*/ 720090 h 2251710"/>
                <a:gd name="connsiteX13" fmla="*/ 263554 w 686464"/>
                <a:gd name="connsiteY13" fmla="*/ 811530 h 2251710"/>
                <a:gd name="connsiteX14" fmla="*/ 286414 w 686464"/>
                <a:gd name="connsiteY14" fmla="*/ 845820 h 2251710"/>
                <a:gd name="connsiteX15" fmla="*/ 320704 w 686464"/>
                <a:gd name="connsiteY15" fmla="*/ 868680 h 2251710"/>
                <a:gd name="connsiteX16" fmla="*/ 332134 w 686464"/>
                <a:gd name="connsiteY16" fmla="*/ 902970 h 2251710"/>
                <a:gd name="connsiteX17" fmla="*/ 332134 w 686464"/>
                <a:gd name="connsiteY17" fmla="*/ 1257300 h 2251710"/>
                <a:gd name="connsiteX18" fmla="*/ 320704 w 686464"/>
                <a:gd name="connsiteY18" fmla="*/ 1291590 h 2251710"/>
                <a:gd name="connsiteX19" fmla="*/ 286414 w 686464"/>
                <a:gd name="connsiteY19" fmla="*/ 1497330 h 2251710"/>
                <a:gd name="connsiteX20" fmla="*/ 274984 w 686464"/>
                <a:gd name="connsiteY20" fmla="*/ 1531620 h 2251710"/>
                <a:gd name="connsiteX21" fmla="*/ 240694 w 686464"/>
                <a:gd name="connsiteY21" fmla="*/ 1554480 h 2251710"/>
                <a:gd name="connsiteX22" fmla="*/ 229264 w 686464"/>
                <a:gd name="connsiteY22" fmla="*/ 1680210 h 2251710"/>
                <a:gd name="connsiteX23" fmla="*/ 206404 w 686464"/>
                <a:gd name="connsiteY23" fmla="*/ 1783080 h 2251710"/>
                <a:gd name="connsiteX24" fmla="*/ 183544 w 686464"/>
                <a:gd name="connsiteY24" fmla="*/ 1817370 h 2251710"/>
                <a:gd name="connsiteX25" fmla="*/ 172114 w 686464"/>
                <a:gd name="connsiteY25" fmla="*/ 1851660 h 2251710"/>
                <a:gd name="connsiteX26" fmla="*/ 149254 w 686464"/>
                <a:gd name="connsiteY26" fmla="*/ 1885950 h 2251710"/>
                <a:gd name="connsiteX27" fmla="*/ 126394 w 686464"/>
                <a:gd name="connsiteY27" fmla="*/ 1954530 h 2251710"/>
                <a:gd name="connsiteX28" fmla="*/ 114964 w 686464"/>
                <a:gd name="connsiteY28" fmla="*/ 1988820 h 2251710"/>
                <a:gd name="connsiteX29" fmla="*/ 69244 w 686464"/>
                <a:gd name="connsiteY29" fmla="*/ 2091690 h 2251710"/>
                <a:gd name="connsiteX30" fmla="*/ 57814 w 686464"/>
                <a:gd name="connsiteY30" fmla="*/ 2125980 h 2251710"/>
                <a:gd name="connsiteX31" fmla="*/ 664 w 686464"/>
                <a:gd name="connsiteY31" fmla="*/ 2228850 h 2251710"/>
                <a:gd name="connsiteX32" fmla="*/ 664 w 686464"/>
                <a:gd name="connsiteY32" fmla="*/ 2251710 h 225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86464" h="2251710">
                  <a:moveTo>
                    <a:pt x="686464" y="0"/>
                  </a:moveTo>
                  <a:cubicBezTo>
                    <a:pt x="538953" y="63219"/>
                    <a:pt x="663331" y="14941"/>
                    <a:pt x="560734" y="45720"/>
                  </a:cubicBezTo>
                  <a:cubicBezTo>
                    <a:pt x="537654" y="52644"/>
                    <a:pt x="515014" y="60960"/>
                    <a:pt x="492154" y="68580"/>
                  </a:cubicBezTo>
                  <a:lnTo>
                    <a:pt x="457864" y="80010"/>
                  </a:lnTo>
                  <a:cubicBezTo>
                    <a:pt x="403178" y="162040"/>
                    <a:pt x="431571" y="129163"/>
                    <a:pt x="377854" y="182880"/>
                  </a:cubicBezTo>
                  <a:cubicBezTo>
                    <a:pt x="345947" y="278601"/>
                    <a:pt x="392556" y="130046"/>
                    <a:pt x="354994" y="342900"/>
                  </a:cubicBezTo>
                  <a:cubicBezTo>
                    <a:pt x="350806" y="366630"/>
                    <a:pt x="349173" y="394441"/>
                    <a:pt x="332134" y="411480"/>
                  </a:cubicBezTo>
                  <a:cubicBezTo>
                    <a:pt x="278417" y="465197"/>
                    <a:pt x="306810" y="432320"/>
                    <a:pt x="252124" y="514350"/>
                  </a:cubicBezTo>
                  <a:lnTo>
                    <a:pt x="229264" y="548640"/>
                  </a:lnTo>
                  <a:cubicBezTo>
                    <a:pt x="221644" y="560070"/>
                    <a:pt x="210748" y="569898"/>
                    <a:pt x="206404" y="582930"/>
                  </a:cubicBezTo>
                  <a:cubicBezTo>
                    <a:pt x="190630" y="630252"/>
                    <a:pt x="201657" y="607195"/>
                    <a:pt x="172114" y="651510"/>
                  </a:cubicBezTo>
                  <a:cubicBezTo>
                    <a:pt x="175924" y="662940"/>
                    <a:pt x="178156" y="675024"/>
                    <a:pt x="183544" y="685800"/>
                  </a:cubicBezTo>
                  <a:cubicBezTo>
                    <a:pt x="189687" y="698087"/>
                    <a:pt x="200825" y="707537"/>
                    <a:pt x="206404" y="720090"/>
                  </a:cubicBezTo>
                  <a:cubicBezTo>
                    <a:pt x="246494" y="810293"/>
                    <a:pt x="201868" y="770406"/>
                    <a:pt x="263554" y="811530"/>
                  </a:cubicBezTo>
                  <a:cubicBezTo>
                    <a:pt x="271174" y="822960"/>
                    <a:pt x="276700" y="836106"/>
                    <a:pt x="286414" y="845820"/>
                  </a:cubicBezTo>
                  <a:cubicBezTo>
                    <a:pt x="296128" y="855534"/>
                    <a:pt x="312122" y="857953"/>
                    <a:pt x="320704" y="868680"/>
                  </a:cubicBezTo>
                  <a:cubicBezTo>
                    <a:pt x="328230" y="878088"/>
                    <a:pt x="328324" y="891540"/>
                    <a:pt x="332134" y="902970"/>
                  </a:cubicBezTo>
                  <a:cubicBezTo>
                    <a:pt x="352315" y="1064417"/>
                    <a:pt x="350976" y="1012348"/>
                    <a:pt x="332134" y="1257300"/>
                  </a:cubicBezTo>
                  <a:cubicBezTo>
                    <a:pt x="331210" y="1269313"/>
                    <a:pt x="324514" y="1280160"/>
                    <a:pt x="320704" y="1291590"/>
                  </a:cubicBezTo>
                  <a:cubicBezTo>
                    <a:pt x="311745" y="1381184"/>
                    <a:pt x="313968" y="1414667"/>
                    <a:pt x="286414" y="1497330"/>
                  </a:cubicBezTo>
                  <a:cubicBezTo>
                    <a:pt x="282604" y="1508760"/>
                    <a:pt x="282510" y="1522212"/>
                    <a:pt x="274984" y="1531620"/>
                  </a:cubicBezTo>
                  <a:cubicBezTo>
                    <a:pt x="266402" y="1542347"/>
                    <a:pt x="252124" y="1546860"/>
                    <a:pt x="240694" y="1554480"/>
                  </a:cubicBezTo>
                  <a:cubicBezTo>
                    <a:pt x="236884" y="1596390"/>
                    <a:pt x="234181" y="1638415"/>
                    <a:pt x="229264" y="1680210"/>
                  </a:cubicBezTo>
                  <a:cubicBezTo>
                    <a:pt x="226562" y="1703173"/>
                    <a:pt x="219595" y="1756698"/>
                    <a:pt x="206404" y="1783080"/>
                  </a:cubicBezTo>
                  <a:cubicBezTo>
                    <a:pt x="200261" y="1795367"/>
                    <a:pt x="189687" y="1805083"/>
                    <a:pt x="183544" y="1817370"/>
                  </a:cubicBezTo>
                  <a:cubicBezTo>
                    <a:pt x="178156" y="1828146"/>
                    <a:pt x="177502" y="1840884"/>
                    <a:pt x="172114" y="1851660"/>
                  </a:cubicBezTo>
                  <a:cubicBezTo>
                    <a:pt x="165971" y="1863947"/>
                    <a:pt x="154833" y="1873397"/>
                    <a:pt x="149254" y="1885950"/>
                  </a:cubicBezTo>
                  <a:cubicBezTo>
                    <a:pt x="139467" y="1907970"/>
                    <a:pt x="134014" y="1931670"/>
                    <a:pt x="126394" y="1954530"/>
                  </a:cubicBezTo>
                  <a:cubicBezTo>
                    <a:pt x="122584" y="1965960"/>
                    <a:pt x="121647" y="1978795"/>
                    <a:pt x="114964" y="1988820"/>
                  </a:cubicBezTo>
                  <a:cubicBezTo>
                    <a:pt x="78738" y="2043160"/>
                    <a:pt x="96448" y="2010078"/>
                    <a:pt x="69244" y="2091690"/>
                  </a:cubicBezTo>
                  <a:cubicBezTo>
                    <a:pt x="65434" y="2103120"/>
                    <a:pt x="64497" y="2115955"/>
                    <a:pt x="57814" y="2125980"/>
                  </a:cubicBezTo>
                  <a:cubicBezTo>
                    <a:pt x="31626" y="2165262"/>
                    <a:pt x="9286" y="2185740"/>
                    <a:pt x="664" y="2228850"/>
                  </a:cubicBezTo>
                  <a:cubicBezTo>
                    <a:pt x="-830" y="2236322"/>
                    <a:pt x="664" y="2244090"/>
                    <a:pt x="664" y="22517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0"/>
            <a:ext cx="603889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Southern New England Glacial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1C7EF-D11A-434B-931D-7774C9477301}"/>
              </a:ext>
            </a:extLst>
          </p:cNvPr>
          <p:cNvSpPr txBox="1"/>
          <p:nvPr/>
        </p:nvSpPr>
        <p:spPr>
          <a:xfrm>
            <a:off x="4606290" y="145161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76485F-6332-A64F-86AB-9408B751557A}"/>
              </a:ext>
            </a:extLst>
          </p:cNvPr>
          <p:cNvSpPr txBox="1"/>
          <p:nvPr/>
        </p:nvSpPr>
        <p:spPr>
          <a:xfrm>
            <a:off x="6038850" y="2392680"/>
            <a:ext cx="90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0FA19-C604-6941-A20A-D65B1CFC85CB}"/>
              </a:ext>
            </a:extLst>
          </p:cNvPr>
          <p:cNvSpPr txBox="1"/>
          <p:nvPr/>
        </p:nvSpPr>
        <p:spPr>
          <a:xfrm>
            <a:off x="3931920" y="2308860"/>
            <a:ext cx="1358770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Charlestown</a:t>
            </a:r>
          </a:p>
          <a:p>
            <a:pPr>
              <a:lnSpc>
                <a:spcPct val="80000"/>
              </a:lnSpc>
            </a:pPr>
            <a:r>
              <a:rPr lang="en-US" dirty="0"/>
              <a:t>Moraine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D93472-AAD1-ED49-902B-A6868C068918}"/>
              </a:ext>
            </a:extLst>
          </p:cNvPr>
          <p:cNvCxnSpPr>
            <a:cxnSpLocks/>
          </p:cNvCxnSpPr>
          <p:nvPr/>
        </p:nvCxnSpPr>
        <p:spPr>
          <a:xfrm flipV="1">
            <a:off x="5246370" y="2103120"/>
            <a:ext cx="674370" cy="262890"/>
          </a:xfrm>
          <a:prstGeom prst="straightConnector1">
            <a:avLst/>
          </a:prstGeom>
          <a:ln>
            <a:headEnd w="lg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FB7AD1-1B23-2F4D-9EC2-F7008B3A409B}"/>
              </a:ext>
            </a:extLst>
          </p:cNvPr>
          <p:cNvCxnSpPr>
            <a:cxnSpLocks/>
          </p:cNvCxnSpPr>
          <p:nvPr/>
        </p:nvCxnSpPr>
        <p:spPr>
          <a:xfrm>
            <a:off x="4766310" y="2868930"/>
            <a:ext cx="735330" cy="162687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0CEB42-E530-B34F-9E52-CD6347AEE1E8}"/>
              </a:ext>
            </a:extLst>
          </p:cNvPr>
          <p:cNvCxnSpPr>
            <a:cxnSpLocks/>
          </p:cNvCxnSpPr>
          <p:nvPr/>
        </p:nvCxnSpPr>
        <p:spPr>
          <a:xfrm>
            <a:off x="4987290" y="2655570"/>
            <a:ext cx="499110" cy="9906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02D2EF-EDB5-4D46-B29A-414267B6370A}"/>
              </a:ext>
            </a:extLst>
          </p:cNvPr>
          <p:cNvCxnSpPr>
            <a:cxnSpLocks/>
          </p:cNvCxnSpPr>
          <p:nvPr/>
        </p:nvCxnSpPr>
        <p:spPr>
          <a:xfrm>
            <a:off x="4895850" y="2701290"/>
            <a:ext cx="842010" cy="104775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742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_nbay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7702"/>
            <a:ext cx="9144000" cy="5138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630012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Sea Level Change in Coastal Rhode Island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7788" y="6488668"/>
            <a:ext cx="612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cdebi.gso.uri.edu</a:t>
            </a:r>
            <a:r>
              <a:rPr lang="en-US" dirty="0"/>
              <a:t>/GCH103/videos/movie_nbay2.mp4</a:t>
            </a:r>
          </a:p>
        </p:txBody>
      </p:sp>
    </p:spTree>
    <p:extLst>
      <p:ext uri="{BB962C8B-B14F-4D97-AF65-F5344CB8AC3E}">
        <p14:creationId xmlns:p14="http://schemas.microsoft.com/office/powerpoint/2010/main" val="21576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82686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Paleo</a:t>
            </a:r>
            <a:r>
              <a:rPr lang="en-US" sz="2800" b="1" dirty="0"/>
              <a:t>-Landscapes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230" y="892175"/>
            <a:ext cx="32824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18,000 to 13,000 years ago</a:t>
            </a:r>
          </a:p>
        </p:txBody>
      </p:sp>
      <p:pic>
        <p:nvPicPr>
          <p:cNvPr id="2" name="Picture 1" descr="Screen Shot 2016-02-09 at 8.52.4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8" t="57416"/>
          <a:stretch/>
        </p:blipFill>
        <p:spPr>
          <a:xfrm>
            <a:off x="-25516" y="1841500"/>
            <a:ext cx="4394315" cy="3082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57" y="3680265"/>
            <a:ext cx="4665643" cy="307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26" y="0"/>
            <a:ext cx="4651374" cy="3488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8119" y="3717290"/>
            <a:ext cx="238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Boreal Woodland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8119" y="0"/>
            <a:ext cx="85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Tundra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>
            <a:off x="3079750" y="1744265"/>
            <a:ext cx="1412876" cy="1081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 flipV="1">
            <a:off x="3063875" y="3159125"/>
            <a:ext cx="1414482" cy="2057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19375" y="2254250"/>
            <a:ext cx="45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52172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www.esd.ornl.gov</a:t>
            </a:r>
            <a:r>
              <a:rPr lang="en-US" dirty="0"/>
              <a:t>/projects/</a:t>
            </a:r>
            <a:r>
              <a:rPr lang="en-US" dirty="0" err="1"/>
              <a:t>qen</a:t>
            </a:r>
            <a:r>
              <a:rPr lang="en-US" dirty="0"/>
              <a:t>/</a:t>
            </a:r>
            <a:r>
              <a:rPr lang="en-US" dirty="0" err="1"/>
              <a:t>new_na.html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6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09 at 9.07.44 A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301625" y="1508125"/>
            <a:ext cx="43180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82686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Paleo</a:t>
            </a:r>
            <a:r>
              <a:rPr lang="en-US" sz="2800" b="1" dirty="0"/>
              <a:t>-Landscapes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" y="733425"/>
            <a:ext cx="19832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8,000 years ago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08119" y="65087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Temperate Forest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05125" y="1744265"/>
            <a:ext cx="1587501" cy="859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778" t="7011" r="7607" b="7672"/>
          <a:stretch/>
        </p:blipFill>
        <p:spPr>
          <a:xfrm>
            <a:off x="4392576" y="1031874"/>
            <a:ext cx="4751424" cy="309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0875" y="1651000"/>
            <a:ext cx="45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</a:t>
            </a:r>
          </a:p>
        </p:txBody>
      </p:sp>
    </p:spTree>
    <p:extLst>
      <p:ext uri="{BB962C8B-B14F-4D97-AF65-F5344CB8AC3E}">
        <p14:creationId xmlns:p14="http://schemas.microsoft.com/office/powerpoint/2010/main" val="3510941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43395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Paleo</a:t>
            </a:r>
            <a:r>
              <a:rPr lang="en-US" sz="2800" b="1" dirty="0"/>
              <a:t>-Weather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0375" y="904875"/>
            <a:ext cx="2048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Katabatic </a:t>
            </a:r>
            <a:r>
              <a:rPr lang="en-US" sz="2200" dirty="0" err="1"/>
              <a:t>WInds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095500" y="202645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 Sheet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30900" y="1851025"/>
            <a:ext cx="1277626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Continental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Margin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01800" y="2330450"/>
            <a:ext cx="5727700" cy="3517900"/>
            <a:chOff x="1701800" y="2330450"/>
            <a:chExt cx="5727700" cy="3517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1800" y="2330450"/>
              <a:ext cx="5727700" cy="35179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>
              <a:off x="3127375" y="2730500"/>
              <a:ext cx="1365250" cy="4127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>
              <a:off x="3978275" y="2771775"/>
              <a:ext cx="1365250" cy="4127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 rot="3393974">
              <a:off x="4537075" y="3249296"/>
              <a:ext cx="1365250" cy="4127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 rot="3393974">
              <a:off x="5333651" y="3820972"/>
              <a:ext cx="482169" cy="4127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 rot="1803262">
              <a:off x="5587649" y="4054651"/>
              <a:ext cx="482169" cy="4127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99491" y="2509520"/>
            <a:ext cx="1056700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Cold/Dry</a:t>
            </a:r>
          </a:p>
          <a:p>
            <a:pPr algn="ctr">
              <a:lnSpc>
                <a:spcPct val="80000"/>
              </a:lnSpc>
            </a:pPr>
            <a:r>
              <a:rPr lang="en-US" b="1" dirty="0"/>
              <a:t>Air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4695" y="3820160"/>
            <a:ext cx="122341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Warm/Dry</a:t>
            </a:r>
          </a:p>
          <a:p>
            <a:pPr algn="ctr">
              <a:lnSpc>
                <a:spcPct val="80000"/>
              </a:lnSpc>
            </a:pPr>
            <a:r>
              <a:rPr lang="en-US" b="1" dirty="0"/>
              <a:t>Air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17920" y="5648960"/>
            <a:ext cx="1234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&gt; 100  mph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6000" y="5547360"/>
            <a:ext cx="135190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Antarctica &amp;</a:t>
            </a:r>
          </a:p>
          <a:p>
            <a:pPr>
              <a:lnSpc>
                <a:spcPct val="80000"/>
              </a:lnSpc>
            </a:pPr>
            <a:r>
              <a:rPr lang="en-US" dirty="0"/>
              <a:t>Greenland </a:t>
            </a:r>
          </a:p>
        </p:txBody>
      </p:sp>
    </p:spTree>
    <p:extLst>
      <p:ext uri="{BB962C8B-B14F-4D97-AF65-F5344CB8AC3E}">
        <p14:creationId xmlns:p14="http://schemas.microsoft.com/office/powerpoint/2010/main" val="70062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60"/>
          <a:stretch/>
        </p:blipFill>
        <p:spPr>
          <a:xfrm>
            <a:off x="0" y="2968625"/>
            <a:ext cx="4876744" cy="38893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2314381" cy="523220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Glacier Primer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84041" y="3122998"/>
            <a:ext cx="3125450" cy="875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Continental Glaciers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or Ice Sheets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728" y="2089312"/>
            <a:ext cx="2353830" cy="875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Mountain or 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Alpine Glaciers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412" y="1030941"/>
            <a:ext cx="2913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Types of Glaciers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12" y="0"/>
            <a:ext cx="5446889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06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08 at 12.24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1"/>
          <a:stretch/>
        </p:blipFill>
        <p:spPr>
          <a:xfrm>
            <a:off x="1075765" y="1407978"/>
            <a:ext cx="7664824" cy="4233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000" y="4377438"/>
            <a:ext cx="1268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Shoreline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12118" y="4571672"/>
            <a:ext cx="776941" cy="1045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075765" y="1419084"/>
            <a:ext cx="5184588" cy="2853765"/>
          </a:xfrm>
          <a:custGeom>
            <a:avLst/>
            <a:gdLst>
              <a:gd name="connsiteX0" fmla="*/ 0 w 3839882"/>
              <a:gd name="connsiteY0" fmla="*/ 2674471 h 2674471"/>
              <a:gd name="connsiteX1" fmla="*/ 254000 w 3839882"/>
              <a:gd name="connsiteY1" fmla="*/ 2554941 h 2674471"/>
              <a:gd name="connsiteX2" fmla="*/ 672353 w 3839882"/>
              <a:gd name="connsiteY2" fmla="*/ 2540000 h 2674471"/>
              <a:gd name="connsiteX3" fmla="*/ 1045882 w 3839882"/>
              <a:gd name="connsiteY3" fmla="*/ 2420471 h 2674471"/>
              <a:gd name="connsiteX4" fmla="*/ 1359647 w 3839882"/>
              <a:gd name="connsiteY4" fmla="*/ 2300941 h 2674471"/>
              <a:gd name="connsiteX5" fmla="*/ 1643529 w 3839882"/>
              <a:gd name="connsiteY5" fmla="*/ 2166471 h 2674471"/>
              <a:gd name="connsiteX6" fmla="*/ 1897529 w 3839882"/>
              <a:gd name="connsiteY6" fmla="*/ 2106706 h 2674471"/>
              <a:gd name="connsiteX7" fmla="*/ 2121647 w 3839882"/>
              <a:gd name="connsiteY7" fmla="*/ 2032000 h 2674471"/>
              <a:gd name="connsiteX8" fmla="*/ 2256117 w 3839882"/>
              <a:gd name="connsiteY8" fmla="*/ 1972235 h 2674471"/>
              <a:gd name="connsiteX9" fmla="*/ 2495176 w 3839882"/>
              <a:gd name="connsiteY9" fmla="*/ 1897529 h 2674471"/>
              <a:gd name="connsiteX10" fmla="*/ 2495176 w 3839882"/>
              <a:gd name="connsiteY10" fmla="*/ 1897529 h 2674471"/>
              <a:gd name="connsiteX11" fmla="*/ 2749176 w 3839882"/>
              <a:gd name="connsiteY11" fmla="*/ 2002118 h 2674471"/>
              <a:gd name="connsiteX12" fmla="*/ 2988235 w 3839882"/>
              <a:gd name="connsiteY12" fmla="*/ 2017059 h 2674471"/>
              <a:gd name="connsiteX13" fmla="*/ 3152588 w 3839882"/>
              <a:gd name="connsiteY13" fmla="*/ 1867647 h 2674471"/>
              <a:gd name="connsiteX14" fmla="*/ 3331882 w 3839882"/>
              <a:gd name="connsiteY14" fmla="*/ 1524000 h 2674471"/>
              <a:gd name="connsiteX15" fmla="*/ 3585882 w 3839882"/>
              <a:gd name="connsiteY15" fmla="*/ 1001059 h 2674471"/>
              <a:gd name="connsiteX16" fmla="*/ 3765176 w 3839882"/>
              <a:gd name="connsiteY16" fmla="*/ 642471 h 2674471"/>
              <a:gd name="connsiteX17" fmla="*/ 3795058 w 3839882"/>
              <a:gd name="connsiteY17" fmla="*/ 194235 h 2674471"/>
              <a:gd name="connsiteX18" fmla="*/ 3839882 w 3839882"/>
              <a:gd name="connsiteY18" fmla="*/ 0 h 2674471"/>
              <a:gd name="connsiteX0" fmla="*/ 0 w 5184588"/>
              <a:gd name="connsiteY0" fmla="*/ 0 h 2569882"/>
              <a:gd name="connsiteX1" fmla="*/ 1598706 w 5184588"/>
              <a:gd name="connsiteY1" fmla="*/ 2569882 h 2569882"/>
              <a:gd name="connsiteX2" fmla="*/ 2017059 w 5184588"/>
              <a:gd name="connsiteY2" fmla="*/ 2554941 h 2569882"/>
              <a:gd name="connsiteX3" fmla="*/ 2390588 w 5184588"/>
              <a:gd name="connsiteY3" fmla="*/ 2435412 h 2569882"/>
              <a:gd name="connsiteX4" fmla="*/ 2704353 w 5184588"/>
              <a:gd name="connsiteY4" fmla="*/ 2315882 h 2569882"/>
              <a:gd name="connsiteX5" fmla="*/ 2988235 w 5184588"/>
              <a:gd name="connsiteY5" fmla="*/ 2181412 h 2569882"/>
              <a:gd name="connsiteX6" fmla="*/ 3242235 w 5184588"/>
              <a:gd name="connsiteY6" fmla="*/ 2121647 h 2569882"/>
              <a:gd name="connsiteX7" fmla="*/ 3466353 w 5184588"/>
              <a:gd name="connsiteY7" fmla="*/ 2046941 h 2569882"/>
              <a:gd name="connsiteX8" fmla="*/ 3600823 w 5184588"/>
              <a:gd name="connsiteY8" fmla="*/ 1987176 h 2569882"/>
              <a:gd name="connsiteX9" fmla="*/ 3839882 w 5184588"/>
              <a:gd name="connsiteY9" fmla="*/ 1912470 h 2569882"/>
              <a:gd name="connsiteX10" fmla="*/ 3839882 w 5184588"/>
              <a:gd name="connsiteY10" fmla="*/ 1912470 h 2569882"/>
              <a:gd name="connsiteX11" fmla="*/ 4093882 w 5184588"/>
              <a:gd name="connsiteY11" fmla="*/ 2017059 h 2569882"/>
              <a:gd name="connsiteX12" fmla="*/ 4332941 w 5184588"/>
              <a:gd name="connsiteY12" fmla="*/ 2032000 h 2569882"/>
              <a:gd name="connsiteX13" fmla="*/ 4497294 w 5184588"/>
              <a:gd name="connsiteY13" fmla="*/ 1882588 h 2569882"/>
              <a:gd name="connsiteX14" fmla="*/ 4676588 w 5184588"/>
              <a:gd name="connsiteY14" fmla="*/ 1538941 h 2569882"/>
              <a:gd name="connsiteX15" fmla="*/ 4930588 w 5184588"/>
              <a:gd name="connsiteY15" fmla="*/ 1016000 h 2569882"/>
              <a:gd name="connsiteX16" fmla="*/ 5109882 w 5184588"/>
              <a:gd name="connsiteY16" fmla="*/ 657412 h 2569882"/>
              <a:gd name="connsiteX17" fmla="*/ 5139764 w 5184588"/>
              <a:gd name="connsiteY17" fmla="*/ 209176 h 2569882"/>
              <a:gd name="connsiteX18" fmla="*/ 5184588 w 5184588"/>
              <a:gd name="connsiteY18" fmla="*/ 14941 h 2569882"/>
              <a:gd name="connsiteX0" fmla="*/ 0 w 5184588"/>
              <a:gd name="connsiteY0" fmla="*/ 0 h 2853765"/>
              <a:gd name="connsiteX1" fmla="*/ 14941 w 5184588"/>
              <a:gd name="connsiteY1" fmla="*/ 2853765 h 2853765"/>
              <a:gd name="connsiteX2" fmla="*/ 2017059 w 5184588"/>
              <a:gd name="connsiteY2" fmla="*/ 2554941 h 2853765"/>
              <a:gd name="connsiteX3" fmla="*/ 2390588 w 5184588"/>
              <a:gd name="connsiteY3" fmla="*/ 2435412 h 2853765"/>
              <a:gd name="connsiteX4" fmla="*/ 2704353 w 5184588"/>
              <a:gd name="connsiteY4" fmla="*/ 2315882 h 2853765"/>
              <a:gd name="connsiteX5" fmla="*/ 2988235 w 5184588"/>
              <a:gd name="connsiteY5" fmla="*/ 2181412 h 2853765"/>
              <a:gd name="connsiteX6" fmla="*/ 3242235 w 5184588"/>
              <a:gd name="connsiteY6" fmla="*/ 2121647 h 2853765"/>
              <a:gd name="connsiteX7" fmla="*/ 3466353 w 5184588"/>
              <a:gd name="connsiteY7" fmla="*/ 2046941 h 2853765"/>
              <a:gd name="connsiteX8" fmla="*/ 3600823 w 5184588"/>
              <a:gd name="connsiteY8" fmla="*/ 1987176 h 2853765"/>
              <a:gd name="connsiteX9" fmla="*/ 3839882 w 5184588"/>
              <a:gd name="connsiteY9" fmla="*/ 1912470 h 2853765"/>
              <a:gd name="connsiteX10" fmla="*/ 3839882 w 5184588"/>
              <a:gd name="connsiteY10" fmla="*/ 1912470 h 2853765"/>
              <a:gd name="connsiteX11" fmla="*/ 4093882 w 5184588"/>
              <a:gd name="connsiteY11" fmla="*/ 2017059 h 2853765"/>
              <a:gd name="connsiteX12" fmla="*/ 4332941 w 5184588"/>
              <a:gd name="connsiteY12" fmla="*/ 2032000 h 2853765"/>
              <a:gd name="connsiteX13" fmla="*/ 4497294 w 5184588"/>
              <a:gd name="connsiteY13" fmla="*/ 1882588 h 2853765"/>
              <a:gd name="connsiteX14" fmla="*/ 4676588 w 5184588"/>
              <a:gd name="connsiteY14" fmla="*/ 1538941 h 2853765"/>
              <a:gd name="connsiteX15" fmla="*/ 4930588 w 5184588"/>
              <a:gd name="connsiteY15" fmla="*/ 1016000 h 2853765"/>
              <a:gd name="connsiteX16" fmla="*/ 5109882 w 5184588"/>
              <a:gd name="connsiteY16" fmla="*/ 657412 h 2853765"/>
              <a:gd name="connsiteX17" fmla="*/ 5139764 w 5184588"/>
              <a:gd name="connsiteY17" fmla="*/ 209176 h 2853765"/>
              <a:gd name="connsiteX18" fmla="*/ 5184588 w 5184588"/>
              <a:gd name="connsiteY18" fmla="*/ 14941 h 285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84588" h="2853765">
                <a:moveTo>
                  <a:pt x="0" y="0"/>
                </a:moveTo>
                <a:cubicBezTo>
                  <a:pt x="4980" y="951255"/>
                  <a:pt x="9961" y="1902510"/>
                  <a:pt x="14941" y="2853765"/>
                </a:cubicBezTo>
                <a:lnTo>
                  <a:pt x="2017059" y="2554941"/>
                </a:lnTo>
                <a:lnTo>
                  <a:pt x="2390588" y="2435412"/>
                </a:lnTo>
                <a:lnTo>
                  <a:pt x="2704353" y="2315882"/>
                </a:lnTo>
                <a:lnTo>
                  <a:pt x="2988235" y="2181412"/>
                </a:lnTo>
                <a:lnTo>
                  <a:pt x="3242235" y="2121647"/>
                </a:lnTo>
                <a:lnTo>
                  <a:pt x="3466353" y="2046941"/>
                </a:lnTo>
                <a:lnTo>
                  <a:pt x="3600823" y="1987176"/>
                </a:lnTo>
                <a:lnTo>
                  <a:pt x="3839882" y="1912470"/>
                </a:lnTo>
                <a:lnTo>
                  <a:pt x="3839882" y="1912470"/>
                </a:lnTo>
                <a:lnTo>
                  <a:pt x="4093882" y="2017059"/>
                </a:lnTo>
                <a:lnTo>
                  <a:pt x="4332941" y="2032000"/>
                </a:lnTo>
                <a:lnTo>
                  <a:pt x="4497294" y="1882588"/>
                </a:lnTo>
                <a:lnTo>
                  <a:pt x="4676588" y="1538941"/>
                </a:lnTo>
                <a:lnTo>
                  <a:pt x="4930588" y="1016000"/>
                </a:lnTo>
                <a:lnTo>
                  <a:pt x="5109882" y="657412"/>
                </a:lnTo>
                <a:lnTo>
                  <a:pt x="5139764" y="209176"/>
                </a:lnTo>
                <a:lnTo>
                  <a:pt x="5184588" y="14941"/>
                </a:lnTo>
              </a:path>
            </a:pathLst>
          </a:custGeom>
          <a:solidFill>
            <a:schemeClr val="accent1">
              <a:lumMod val="20000"/>
              <a:lumOff val="80000"/>
              <a:alpha val="49000"/>
            </a:schemeClr>
          </a:solidFill>
          <a:ln w="381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0" y="2166142"/>
            <a:ext cx="12323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Ice Sheet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3058" y="3839555"/>
            <a:ext cx="146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Exposed Land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4823" y="145929"/>
            <a:ext cx="4475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Where do you think people lived ?</a:t>
            </a:r>
          </a:p>
          <a:p>
            <a:r>
              <a:rPr lang="en-US" sz="2400" dirty="0"/>
              <a:t>Over what time span?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0707" y="1383245"/>
            <a:ext cx="230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20,000 years ago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5053" y="6095999"/>
            <a:ext cx="595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mention of glaciers in Narragansett history</a:t>
            </a:r>
          </a:p>
        </p:txBody>
      </p:sp>
    </p:spTree>
    <p:extLst>
      <p:ext uri="{BB962C8B-B14F-4D97-AF65-F5344CB8AC3E}">
        <p14:creationId xmlns:p14="http://schemas.microsoft.com/office/powerpoint/2010/main" val="415944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83090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Sea Level and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77FCF-8D2A-8246-AD1C-99E40D364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790" y="605218"/>
            <a:ext cx="4960620" cy="2990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4FDF6-D6D2-6C43-A92C-07907640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440" y="3759898"/>
            <a:ext cx="4974400" cy="2990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172B4F-9DE5-B24D-AF89-9BA5022C7013}"/>
              </a:ext>
            </a:extLst>
          </p:cNvPr>
          <p:cNvSpPr txBox="1"/>
          <p:nvPr/>
        </p:nvSpPr>
        <p:spPr>
          <a:xfrm>
            <a:off x="297180" y="369189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 tide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B4868-021A-F043-96D4-3B2C463A724C}"/>
              </a:ext>
            </a:extLst>
          </p:cNvPr>
          <p:cNvSpPr txBox="1"/>
          <p:nvPr/>
        </p:nvSpPr>
        <p:spPr>
          <a:xfrm>
            <a:off x="297180" y="4152900"/>
            <a:ext cx="231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m sea level rise 2100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756A1-2A42-2043-B388-0433B8C9D0D6}"/>
              </a:ext>
            </a:extLst>
          </p:cNvPr>
          <p:cNvSpPr txBox="1"/>
          <p:nvPr/>
        </p:nvSpPr>
        <p:spPr>
          <a:xfrm>
            <a:off x="297180" y="4613910"/>
            <a:ext cx="170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 storm surge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13A7C-A042-5547-A18E-53632402ED74}"/>
              </a:ext>
            </a:extLst>
          </p:cNvPr>
          <p:cNvSpPr txBox="1"/>
          <p:nvPr/>
        </p:nvSpPr>
        <p:spPr>
          <a:xfrm>
            <a:off x="297180" y="5074920"/>
            <a:ext cx="116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 waves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CED352-86F3-C149-9453-8BCB9631FC5F}"/>
              </a:ext>
            </a:extLst>
          </p:cNvPr>
          <p:cNvSpPr/>
          <p:nvPr/>
        </p:nvSpPr>
        <p:spPr>
          <a:xfrm>
            <a:off x="3787141" y="4278630"/>
            <a:ext cx="249631" cy="170307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131F4-3AFF-AC47-902C-C846943E57C6}"/>
              </a:ext>
            </a:extLst>
          </p:cNvPr>
          <p:cNvSpPr txBox="1"/>
          <p:nvPr/>
        </p:nvSpPr>
        <p:spPr>
          <a:xfrm>
            <a:off x="232410" y="5638800"/>
            <a:ext cx="114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 m total</a:t>
            </a:r>
          </a:p>
        </p:txBody>
      </p:sp>
    </p:spTree>
    <p:extLst>
      <p:ext uri="{BB962C8B-B14F-4D97-AF65-F5344CB8AC3E}">
        <p14:creationId xmlns:p14="http://schemas.microsoft.com/office/powerpoint/2010/main" val="233456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83090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Sea Level and You</a:t>
            </a:r>
          </a:p>
        </p:txBody>
      </p:sp>
      <p:pic>
        <p:nvPicPr>
          <p:cNvPr id="3" name="Online Media 2" descr="students">
            <a:hlinkClick r:id="" action="ppaction://media"/>
            <a:extLst>
              <a:ext uri="{FF2B5EF4-FFF2-40B4-BE49-F238E27FC236}">
                <a16:creationId xmlns:a16="http://schemas.microsoft.com/office/drawing/2014/main" id="{3E1112C7-E785-2F45-894A-1F572F0DA0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7565"/>
            <a:ext cx="9144000" cy="550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3637" y="3472248"/>
            <a:ext cx="2495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Continental Glaciers</a:t>
            </a:r>
          </a:p>
          <a:p>
            <a:pPr algn="ctr"/>
            <a:r>
              <a:rPr lang="en-US" sz="2200" dirty="0"/>
              <a:t>or Ice Sheets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138" y="3472248"/>
            <a:ext cx="1889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Mountain or </a:t>
            </a:r>
          </a:p>
          <a:p>
            <a:pPr algn="ctr"/>
            <a:r>
              <a:rPr lang="en-US" sz="2200" dirty="0"/>
              <a:t>Alpine Glaciers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950" y="207665"/>
            <a:ext cx="7340600" cy="32639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5" idx="0"/>
          </p:cNvCxnSpPr>
          <p:nvPr/>
        </p:nvCxnSpPr>
        <p:spPr>
          <a:xfrm flipH="1" flipV="1">
            <a:off x="5812118" y="3346824"/>
            <a:ext cx="1099160" cy="12542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0"/>
          </p:cNvCxnSpPr>
          <p:nvPr/>
        </p:nvCxnSpPr>
        <p:spPr>
          <a:xfrm flipH="1" flipV="1">
            <a:off x="4512235" y="463176"/>
            <a:ext cx="2399043" cy="300907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0"/>
          </p:cNvCxnSpPr>
          <p:nvPr/>
        </p:nvCxnSpPr>
        <p:spPr>
          <a:xfrm flipV="1">
            <a:off x="1247643" y="2121647"/>
            <a:ext cx="2263533" cy="1350601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0"/>
          </p:cNvCxnSpPr>
          <p:nvPr/>
        </p:nvCxnSpPr>
        <p:spPr>
          <a:xfrm flipV="1">
            <a:off x="1247643" y="873125"/>
            <a:ext cx="1657482" cy="2599123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247643" y="1412875"/>
            <a:ext cx="5022982" cy="2059373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2314381" cy="523220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Glacier Primer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470" y="4814047"/>
            <a:ext cx="17968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High Altitudes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3928" y="4814047"/>
            <a:ext cx="1822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High Latitudes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1045882" y="4258235"/>
            <a:ext cx="313765" cy="5378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6801224" y="4258235"/>
            <a:ext cx="313765" cy="5378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20" grpId="0"/>
      <p:bldP spid="17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0"/>
            <a:ext cx="2361018" cy="523220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Glaciers Today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950" y="207665"/>
            <a:ext cx="7340600" cy="3263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D1D13"/>
              </a:clrFrom>
              <a:clrTo>
                <a:srgbClr val="0D1D13">
                  <a:alpha val="0"/>
                </a:srgbClr>
              </a:clrTo>
            </a:clrChange>
          </a:blip>
          <a:srcRect b="6077"/>
          <a:stretch/>
        </p:blipFill>
        <p:spPr>
          <a:xfrm>
            <a:off x="1822451" y="3397250"/>
            <a:ext cx="6578214" cy="34607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2946400"/>
            <a:ext cx="2274781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Glaciers 20 </a:t>
            </a:r>
            <a:r>
              <a:rPr lang="en-US" sz="2400" b="1" dirty="0" err="1"/>
              <a:t>kybp</a:t>
            </a:r>
            <a:endParaRPr lang="en-US" sz="2400" b="1" dirty="0"/>
          </a:p>
        </p:txBody>
      </p:sp>
      <p:sp>
        <p:nvSpPr>
          <p:cNvPr id="28" name="Rectangle 27"/>
          <p:cNvSpPr/>
          <p:nvPr/>
        </p:nvSpPr>
        <p:spPr>
          <a:xfrm>
            <a:off x="190500" y="4462165"/>
            <a:ext cx="3512553" cy="83099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8 % of Earth’s surface</a:t>
            </a:r>
          </a:p>
          <a:p>
            <a:r>
              <a:rPr lang="en-US" sz="2400" dirty="0"/>
              <a:t>25 % of Earth’s land area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0499" y="1173460"/>
            <a:ext cx="3512553" cy="83099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3.1 % of Earth’s surface,</a:t>
            </a:r>
          </a:p>
          <a:p>
            <a:r>
              <a:rPr lang="en-US" sz="2400" dirty="0"/>
              <a:t>10.7 % of Earth’s land area</a:t>
            </a:r>
          </a:p>
        </p:txBody>
      </p:sp>
    </p:spTree>
    <p:extLst>
      <p:ext uri="{BB962C8B-B14F-4D97-AF65-F5344CB8AC3E}">
        <p14:creationId xmlns:p14="http://schemas.microsoft.com/office/powerpoint/2010/main" val="17959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7211" b="15469"/>
          <a:stretch/>
        </p:blipFill>
        <p:spPr>
          <a:xfrm>
            <a:off x="1912472" y="3206787"/>
            <a:ext cx="7231528" cy="365121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623" r="51248" b="2590"/>
          <a:stretch/>
        </p:blipFill>
        <p:spPr>
          <a:xfrm>
            <a:off x="83670" y="552825"/>
            <a:ext cx="4488331" cy="4153645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2314381" cy="523220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Glacier Primer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6588" y="5498353"/>
            <a:ext cx="373530" cy="343647"/>
          </a:xfrm>
          <a:prstGeom prst="rect">
            <a:avLst/>
          </a:prstGeom>
          <a:solidFill>
            <a:srgbClr val="B789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69223" y="5456518"/>
            <a:ext cx="505012" cy="370541"/>
          </a:xfrm>
          <a:prstGeom prst="rect">
            <a:avLst/>
          </a:prstGeom>
          <a:solidFill>
            <a:srgbClr val="B789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5372" t="70151" r="57479" b="22135"/>
          <a:stretch/>
        </p:blipFill>
        <p:spPr>
          <a:xfrm>
            <a:off x="4855882" y="6051177"/>
            <a:ext cx="1240118" cy="4183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64650" y="477333"/>
            <a:ext cx="3687277" cy="1095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Movement of a Glacier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- typically 1 to 2 meters/day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- up to 50 meters/day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5403" y="2487157"/>
            <a:ext cx="3557384" cy="763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Glacial Erosion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- think potholes gone crazy</a:t>
            </a:r>
          </a:p>
        </p:txBody>
      </p:sp>
    </p:spTree>
    <p:extLst>
      <p:ext uri="{BB962C8B-B14F-4D97-AF65-F5344CB8AC3E}">
        <p14:creationId xmlns:p14="http://schemas.microsoft.com/office/powerpoint/2010/main" val="195063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9726" y="686552"/>
            <a:ext cx="8574981" cy="4826742"/>
            <a:chOff x="0" y="313018"/>
            <a:chExt cx="9144000" cy="51470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13018"/>
              <a:ext cx="9144000" cy="51470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91883" y="2689418"/>
              <a:ext cx="88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2000 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5929" y="3857818"/>
              <a:ext cx="7722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900 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10094" y="3517159"/>
              <a:ext cx="88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1200 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6212" y="1559865"/>
              <a:ext cx="88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3300 m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0"/>
            <a:ext cx="2314381" cy="523220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Glacier Primer</a:t>
            </a:r>
          </a:p>
        </p:txBody>
      </p:sp>
    </p:spTree>
    <p:extLst>
      <p:ext uri="{BB962C8B-B14F-4D97-AF65-F5344CB8AC3E}">
        <p14:creationId xmlns:p14="http://schemas.microsoft.com/office/powerpoint/2010/main" val="235832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065" t="16489" b="21470"/>
          <a:stretch/>
        </p:blipFill>
        <p:spPr>
          <a:xfrm flipH="1">
            <a:off x="419852" y="1655195"/>
            <a:ext cx="7492158" cy="2953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9596" y="2662152"/>
            <a:ext cx="439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0˚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9596" y="4196722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-10˚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9596" y="1894867"/>
            <a:ext cx="60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5˚C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59596" y="3429437"/>
            <a:ext cx="53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-5˚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4000" y="840440"/>
            <a:ext cx="945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Today</a:t>
            </a:r>
          </a:p>
        </p:txBody>
      </p:sp>
      <p:sp>
        <p:nvSpPr>
          <p:cNvPr id="13" name="Up Arrow 12"/>
          <p:cNvSpPr/>
          <p:nvPr/>
        </p:nvSpPr>
        <p:spPr>
          <a:xfrm flipV="1">
            <a:off x="7581134" y="1369816"/>
            <a:ext cx="242603" cy="129233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27142" y="1655195"/>
            <a:ext cx="1452591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Last</a:t>
            </a:r>
          </a:p>
          <a:p>
            <a:pPr algn="ctr">
              <a:lnSpc>
                <a:spcPct val="80000"/>
              </a:lnSpc>
            </a:pPr>
            <a:r>
              <a:rPr lang="en-US" sz="2400" dirty="0"/>
              <a:t>Glacial</a:t>
            </a:r>
          </a:p>
          <a:p>
            <a:pPr algn="ctr">
              <a:lnSpc>
                <a:spcPct val="80000"/>
              </a:lnSpc>
            </a:pPr>
            <a:r>
              <a:rPr lang="en-US" sz="2400" dirty="0"/>
              <a:t>Maximum</a:t>
            </a:r>
          </a:p>
        </p:txBody>
      </p:sp>
      <p:sp>
        <p:nvSpPr>
          <p:cNvPr id="15" name="Up Arrow 14"/>
          <p:cNvSpPr/>
          <p:nvPr/>
        </p:nvSpPr>
        <p:spPr>
          <a:xfrm flipV="1">
            <a:off x="6242235" y="2356530"/>
            <a:ext cx="299687" cy="166116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18268" y="2965782"/>
            <a:ext cx="3325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Glaciers Form &amp; Advance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420722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Paleo</a:t>
            </a:r>
            <a:r>
              <a:rPr lang="en-US" sz="2800" b="1" dirty="0"/>
              <a:t>-Temperature Record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79733" y="1253193"/>
            <a:ext cx="111896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Glacial</a:t>
            </a:r>
          </a:p>
          <a:p>
            <a:pPr algn="ctr">
              <a:lnSpc>
                <a:spcPct val="80000"/>
              </a:lnSpc>
            </a:pPr>
            <a:r>
              <a:rPr lang="en-US" sz="2400" dirty="0"/>
              <a:t>Retreat</a:t>
            </a:r>
          </a:p>
        </p:txBody>
      </p:sp>
      <p:sp>
        <p:nvSpPr>
          <p:cNvPr id="20" name="Up Arrow 19"/>
          <p:cNvSpPr/>
          <p:nvPr/>
        </p:nvSpPr>
        <p:spPr>
          <a:xfrm flipV="1">
            <a:off x="6599006" y="1948768"/>
            <a:ext cx="452085" cy="113620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148355" y="2962542"/>
            <a:ext cx="283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Temperature Change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0" y="5597408"/>
            <a:ext cx="2813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8˚C increase in 10,000 years</a:t>
            </a:r>
          </a:p>
          <a:p>
            <a:r>
              <a:rPr lang="en-US" dirty="0"/>
              <a:t>0.5˚C increase in 100 years</a:t>
            </a:r>
          </a:p>
          <a:p>
            <a:r>
              <a:rPr lang="en-US" dirty="0"/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0" y="1176294"/>
            <a:ext cx="963501" cy="87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8376" b="15079"/>
          <a:stretch/>
        </p:blipFill>
        <p:spPr>
          <a:xfrm>
            <a:off x="2521857" y="4554431"/>
            <a:ext cx="4429894" cy="552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8268" y="4717719"/>
            <a:ext cx="652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6491" y="4717719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1898" y="471771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7640" y="5179384"/>
            <a:ext cx="5432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Thousands of Years Before Present (KYBP)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73573" t="8376" b="15979"/>
          <a:stretch/>
        </p:blipFill>
        <p:spPr>
          <a:xfrm>
            <a:off x="5781039" y="4554431"/>
            <a:ext cx="1170711" cy="5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0"/>
            <a:ext cx="2039641" cy="523220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“Cliff” Notes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472760" y="1045731"/>
            <a:ext cx="4224588" cy="1960121"/>
            <a:chOff x="2472760" y="1045731"/>
            <a:chExt cx="4224588" cy="1960121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2846381" y="1628580"/>
              <a:ext cx="2890172" cy="0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Freeform 2"/>
            <p:cNvSpPr/>
            <p:nvPr/>
          </p:nvSpPr>
          <p:spPr>
            <a:xfrm>
              <a:off x="2890171" y="1502122"/>
              <a:ext cx="2715010" cy="766257"/>
            </a:xfrm>
            <a:custGeom>
              <a:avLst/>
              <a:gdLst>
                <a:gd name="connsiteX0" fmla="*/ 0 w 2715010"/>
                <a:gd name="connsiteY0" fmla="*/ 0 h 766257"/>
                <a:gd name="connsiteX1" fmla="*/ 2080048 w 2715010"/>
                <a:gd name="connsiteY1" fmla="*/ 766257 h 766257"/>
                <a:gd name="connsiteX2" fmla="*/ 2299001 w 2715010"/>
                <a:gd name="connsiteY2" fmla="*/ 131358 h 766257"/>
                <a:gd name="connsiteX3" fmla="*/ 2715010 w 2715010"/>
                <a:gd name="connsiteY3" fmla="*/ 131358 h 76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010" h="766257">
                  <a:moveTo>
                    <a:pt x="0" y="0"/>
                  </a:moveTo>
                  <a:lnTo>
                    <a:pt x="2080048" y="766257"/>
                  </a:lnTo>
                  <a:lnTo>
                    <a:pt x="2299001" y="131358"/>
                  </a:lnTo>
                  <a:lnTo>
                    <a:pt x="2715010" y="131358"/>
                  </a:lnTo>
                </a:path>
              </a:pathLst>
            </a:cu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46381" y="1229437"/>
              <a:ext cx="2890172" cy="130165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1948676" y="1731628"/>
              <a:ext cx="1417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Temperature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58948" y="2636520"/>
              <a:ext cx="755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Today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42092" y="2636520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 the Past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36553" y="2179907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Colder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36553" y="1045731"/>
              <a:ext cx="960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Warmer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573135" y="5401622"/>
            <a:ext cx="1090473" cy="3494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482662" y="4962910"/>
            <a:ext cx="1090473" cy="788150"/>
          </a:xfrm>
          <a:prstGeom prst="rect">
            <a:avLst/>
          </a:prstGeom>
          <a:solidFill>
            <a:schemeClr val="bg2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482662" y="4438328"/>
            <a:ext cx="1090473" cy="524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-Turn Arrow 34"/>
          <p:cNvSpPr/>
          <p:nvPr/>
        </p:nvSpPr>
        <p:spPr>
          <a:xfrm flipH="1">
            <a:off x="3700294" y="3540713"/>
            <a:ext cx="1415992" cy="1685766"/>
          </a:xfrm>
          <a:prstGeom prst="uturnArrow">
            <a:avLst>
              <a:gd name="adj1" fmla="val 15475"/>
              <a:gd name="adj2" fmla="val 18207"/>
              <a:gd name="adj3" fmla="val 19566"/>
              <a:gd name="adj4" fmla="val 25000"/>
              <a:gd name="adj5" fmla="val 5000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</a:gsLst>
            <a:lin ang="214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50159" y="5759153"/>
            <a:ext cx="3406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66807" y="3570317"/>
            <a:ext cx="1443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Evaporation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93475" y="3604288"/>
            <a:ext cx="10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Snowfall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84233" y="2075334"/>
            <a:ext cx="34065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38440" y="5759153"/>
            <a:ext cx="1052316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Sea Level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Falls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508424" y="5138054"/>
            <a:ext cx="1090473" cy="61300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417951" y="4962910"/>
            <a:ext cx="1090473" cy="788150"/>
          </a:xfrm>
          <a:prstGeom prst="rect">
            <a:avLst/>
          </a:prstGeom>
          <a:solidFill>
            <a:schemeClr val="bg2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417951" y="4810510"/>
            <a:ext cx="851269" cy="15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963534">
            <a:off x="7346671" y="4717860"/>
            <a:ext cx="744438" cy="26058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80000">
                <a:schemeClr val="accent1">
                  <a:lumMod val="20000"/>
                  <a:lumOff val="80000"/>
                </a:schemeClr>
              </a:gs>
            </a:gsLst>
            <a:lin ang="12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338095" y="5759153"/>
            <a:ext cx="3406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08424" y="4212380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Melt Water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37335" y="1862790"/>
            <a:ext cx="34065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13131" y="5751060"/>
            <a:ext cx="1052316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Sea Level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Rises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0163" y="976710"/>
            <a:ext cx="2830666" cy="5244108"/>
            <a:chOff x="400163" y="976710"/>
            <a:chExt cx="2830666" cy="5244108"/>
          </a:xfrm>
        </p:grpSpPr>
        <p:sp>
          <p:nvSpPr>
            <p:cNvPr id="26" name="Rectangle 25"/>
            <p:cNvSpPr/>
            <p:nvPr/>
          </p:nvSpPr>
          <p:spPr>
            <a:xfrm>
              <a:off x="1637846" y="4999788"/>
              <a:ext cx="1090473" cy="751271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7373" y="4962910"/>
              <a:ext cx="1090473" cy="78815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163" y="4097971"/>
              <a:ext cx="963501" cy="870857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363664" y="5759153"/>
              <a:ext cx="340658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90171" y="976710"/>
              <a:ext cx="34065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8830" y="5280907"/>
              <a:ext cx="634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Land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822733" y="5280907"/>
              <a:ext cx="78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Ocean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3624610" y="4522343"/>
            <a:ext cx="83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Glacier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573135" y="4999789"/>
            <a:ext cx="1090473" cy="75127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508424" y="4999789"/>
            <a:ext cx="1090473" cy="75127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27579" y="4999789"/>
            <a:ext cx="0" cy="387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8395368" y="5112085"/>
            <a:ext cx="5348" cy="288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67295" y="1449294"/>
            <a:ext cx="218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 Temperature</a:t>
            </a:r>
          </a:p>
        </p:txBody>
      </p:sp>
    </p:spTree>
    <p:extLst>
      <p:ext uri="{BB962C8B-B14F-4D97-AF65-F5344CB8AC3E}">
        <p14:creationId xmlns:p14="http://schemas.microsoft.com/office/powerpoint/2010/main" val="39389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5" grpId="0" animBg="1"/>
      <p:bldP spid="47" grpId="0" animBg="1"/>
      <p:bldP spid="52" grpId="0"/>
      <p:bldP spid="53" grpId="0"/>
      <p:bldP spid="45" grpId="0" animBg="1"/>
      <p:bldP spid="59" grpId="0"/>
      <p:bldP spid="32" grpId="0" animBg="1"/>
      <p:bldP spid="33" grpId="0" animBg="1"/>
      <p:bldP spid="34" grpId="0" animBg="1"/>
      <p:bldP spid="39" grpId="0" animBg="1"/>
      <p:bldP spid="48" grpId="0" animBg="1"/>
      <p:bldP spid="51" grpId="0"/>
      <p:bldP spid="46" grpId="0" animBg="1"/>
      <p:bldP spid="60" grpId="0"/>
      <p:bldP spid="66" grpId="0"/>
      <p:bldP spid="54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64234" y="0"/>
            <a:ext cx="65143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Sooooo</a:t>
            </a:r>
            <a:r>
              <a:rPr lang="en-US" sz="2400" dirty="0"/>
              <a:t>………..</a:t>
            </a:r>
          </a:p>
          <a:p>
            <a:endParaRPr lang="en-US" sz="2400" dirty="0"/>
          </a:p>
          <a:p>
            <a:r>
              <a:rPr lang="en-US" sz="2400" dirty="0"/>
              <a:t>How do climate, glaciers, and sea level change </a:t>
            </a:r>
          </a:p>
          <a:p>
            <a:r>
              <a:rPr lang="en-US" sz="2400" dirty="0"/>
              <a:t>impact </a:t>
            </a:r>
            <a:r>
              <a:rPr lang="en-US" sz="2400" dirty="0" err="1"/>
              <a:t>paleocultures</a:t>
            </a:r>
            <a:r>
              <a:rPr lang="en-US" sz="2400" dirty="0"/>
              <a:t> in “coastal New England?”</a:t>
            </a:r>
          </a:p>
        </p:txBody>
      </p:sp>
      <p:pic>
        <p:nvPicPr>
          <p:cNvPr id="5" name="Picture 4" descr="Screen Shot 2016-02-08 at 12.24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1"/>
          <a:stretch/>
        </p:blipFill>
        <p:spPr>
          <a:xfrm>
            <a:off x="1075765" y="1608498"/>
            <a:ext cx="7664824" cy="4233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000" y="4577958"/>
            <a:ext cx="1268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Shoreline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12118" y="4772192"/>
            <a:ext cx="776941" cy="1045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075765" y="1619604"/>
            <a:ext cx="5184588" cy="2853765"/>
          </a:xfrm>
          <a:custGeom>
            <a:avLst/>
            <a:gdLst>
              <a:gd name="connsiteX0" fmla="*/ 0 w 3839882"/>
              <a:gd name="connsiteY0" fmla="*/ 2674471 h 2674471"/>
              <a:gd name="connsiteX1" fmla="*/ 254000 w 3839882"/>
              <a:gd name="connsiteY1" fmla="*/ 2554941 h 2674471"/>
              <a:gd name="connsiteX2" fmla="*/ 672353 w 3839882"/>
              <a:gd name="connsiteY2" fmla="*/ 2540000 h 2674471"/>
              <a:gd name="connsiteX3" fmla="*/ 1045882 w 3839882"/>
              <a:gd name="connsiteY3" fmla="*/ 2420471 h 2674471"/>
              <a:gd name="connsiteX4" fmla="*/ 1359647 w 3839882"/>
              <a:gd name="connsiteY4" fmla="*/ 2300941 h 2674471"/>
              <a:gd name="connsiteX5" fmla="*/ 1643529 w 3839882"/>
              <a:gd name="connsiteY5" fmla="*/ 2166471 h 2674471"/>
              <a:gd name="connsiteX6" fmla="*/ 1897529 w 3839882"/>
              <a:gd name="connsiteY6" fmla="*/ 2106706 h 2674471"/>
              <a:gd name="connsiteX7" fmla="*/ 2121647 w 3839882"/>
              <a:gd name="connsiteY7" fmla="*/ 2032000 h 2674471"/>
              <a:gd name="connsiteX8" fmla="*/ 2256117 w 3839882"/>
              <a:gd name="connsiteY8" fmla="*/ 1972235 h 2674471"/>
              <a:gd name="connsiteX9" fmla="*/ 2495176 w 3839882"/>
              <a:gd name="connsiteY9" fmla="*/ 1897529 h 2674471"/>
              <a:gd name="connsiteX10" fmla="*/ 2495176 w 3839882"/>
              <a:gd name="connsiteY10" fmla="*/ 1897529 h 2674471"/>
              <a:gd name="connsiteX11" fmla="*/ 2749176 w 3839882"/>
              <a:gd name="connsiteY11" fmla="*/ 2002118 h 2674471"/>
              <a:gd name="connsiteX12" fmla="*/ 2988235 w 3839882"/>
              <a:gd name="connsiteY12" fmla="*/ 2017059 h 2674471"/>
              <a:gd name="connsiteX13" fmla="*/ 3152588 w 3839882"/>
              <a:gd name="connsiteY13" fmla="*/ 1867647 h 2674471"/>
              <a:gd name="connsiteX14" fmla="*/ 3331882 w 3839882"/>
              <a:gd name="connsiteY14" fmla="*/ 1524000 h 2674471"/>
              <a:gd name="connsiteX15" fmla="*/ 3585882 w 3839882"/>
              <a:gd name="connsiteY15" fmla="*/ 1001059 h 2674471"/>
              <a:gd name="connsiteX16" fmla="*/ 3765176 w 3839882"/>
              <a:gd name="connsiteY16" fmla="*/ 642471 h 2674471"/>
              <a:gd name="connsiteX17" fmla="*/ 3795058 w 3839882"/>
              <a:gd name="connsiteY17" fmla="*/ 194235 h 2674471"/>
              <a:gd name="connsiteX18" fmla="*/ 3839882 w 3839882"/>
              <a:gd name="connsiteY18" fmla="*/ 0 h 2674471"/>
              <a:gd name="connsiteX0" fmla="*/ 0 w 5184588"/>
              <a:gd name="connsiteY0" fmla="*/ 0 h 2569882"/>
              <a:gd name="connsiteX1" fmla="*/ 1598706 w 5184588"/>
              <a:gd name="connsiteY1" fmla="*/ 2569882 h 2569882"/>
              <a:gd name="connsiteX2" fmla="*/ 2017059 w 5184588"/>
              <a:gd name="connsiteY2" fmla="*/ 2554941 h 2569882"/>
              <a:gd name="connsiteX3" fmla="*/ 2390588 w 5184588"/>
              <a:gd name="connsiteY3" fmla="*/ 2435412 h 2569882"/>
              <a:gd name="connsiteX4" fmla="*/ 2704353 w 5184588"/>
              <a:gd name="connsiteY4" fmla="*/ 2315882 h 2569882"/>
              <a:gd name="connsiteX5" fmla="*/ 2988235 w 5184588"/>
              <a:gd name="connsiteY5" fmla="*/ 2181412 h 2569882"/>
              <a:gd name="connsiteX6" fmla="*/ 3242235 w 5184588"/>
              <a:gd name="connsiteY6" fmla="*/ 2121647 h 2569882"/>
              <a:gd name="connsiteX7" fmla="*/ 3466353 w 5184588"/>
              <a:gd name="connsiteY7" fmla="*/ 2046941 h 2569882"/>
              <a:gd name="connsiteX8" fmla="*/ 3600823 w 5184588"/>
              <a:gd name="connsiteY8" fmla="*/ 1987176 h 2569882"/>
              <a:gd name="connsiteX9" fmla="*/ 3839882 w 5184588"/>
              <a:gd name="connsiteY9" fmla="*/ 1912470 h 2569882"/>
              <a:gd name="connsiteX10" fmla="*/ 3839882 w 5184588"/>
              <a:gd name="connsiteY10" fmla="*/ 1912470 h 2569882"/>
              <a:gd name="connsiteX11" fmla="*/ 4093882 w 5184588"/>
              <a:gd name="connsiteY11" fmla="*/ 2017059 h 2569882"/>
              <a:gd name="connsiteX12" fmla="*/ 4332941 w 5184588"/>
              <a:gd name="connsiteY12" fmla="*/ 2032000 h 2569882"/>
              <a:gd name="connsiteX13" fmla="*/ 4497294 w 5184588"/>
              <a:gd name="connsiteY13" fmla="*/ 1882588 h 2569882"/>
              <a:gd name="connsiteX14" fmla="*/ 4676588 w 5184588"/>
              <a:gd name="connsiteY14" fmla="*/ 1538941 h 2569882"/>
              <a:gd name="connsiteX15" fmla="*/ 4930588 w 5184588"/>
              <a:gd name="connsiteY15" fmla="*/ 1016000 h 2569882"/>
              <a:gd name="connsiteX16" fmla="*/ 5109882 w 5184588"/>
              <a:gd name="connsiteY16" fmla="*/ 657412 h 2569882"/>
              <a:gd name="connsiteX17" fmla="*/ 5139764 w 5184588"/>
              <a:gd name="connsiteY17" fmla="*/ 209176 h 2569882"/>
              <a:gd name="connsiteX18" fmla="*/ 5184588 w 5184588"/>
              <a:gd name="connsiteY18" fmla="*/ 14941 h 2569882"/>
              <a:gd name="connsiteX0" fmla="*/ 0 w 5184588"/>
              <a:gd name="connsiteY0" fmla="*/ 0 h 2853765"/>
              <a:gd name="connsiteX1" fmla="*/ 14941 w 5184588"/>
              <a:gd name="connsiteY1" fmla="*/ 2853765 h 2853765"/>
              <a:gd name="connsiteX2" fmla="*/ 2017059 w 5184588"/>
              <a:gd name="connsiteY2" fmla="*/ 2554941 h 2853765"/>
              <a:gd name="connsiteX3" fmla="*/ 2390588 w 5184588"/>
              <a:gd name="connsiteY3" fmla="*/ 2435412 h 2853765"/>
              <a:gd name="connsiteX4" fmla="*/ 2704353 w 5184588"/>
              <a:gd name="connsiteY4" fmla="*/ 2315882 h 2853765"/>
              <a:gd name="connsiteX5" fmla="*/ 2988235 w 5184588"/>
              <a:gd name="connsiteY5" fmla="*/ 2181412 h 2853765"/>
              <a:gd name="connsiteX6" fmla="*/ 3242235 w 5184588"/>
              <a:gd name="connsiteY6" fmla="*/ 2121647 h 2853765"/>
              <a:gd name="connsiteX7" fmla="*/ 3466353 w 5184588"/>
              <a:gd name="connsiteY7" fmla="*/ 2046941 h 2853765"/>
              <a:gd name="connsiteX8" fmla="*/ 3600823 w 5184588"/>
              <a:gd name="connsiteY8" fmla="*/ 1987176 h 2853765"/>
              <a:gd name="connsiteX9" fmla="*/ 3839882 w 5184588"/>
              <a:gd name="connsiteY9" fmla="*/ 1912470 h 2853765"/>
              <a:gd name="connsiteX10" fmla="*/ 3839882 w 5184588"/>
              <a:gd name="connsiteY10" fmla="*/ 1912470 h 2853765"/>
              <a:gd name="connsiteX11" fmla="*/ 4093882 w 5184588"/>
              <a:gd name="connsiteY11" fmla="*/ 2017059 h 2853765"/>
              <a:gd name="connsiteX12" fmla="*/ 4332941 w 5184588"/>
              <a:gd name="connsiteY12" fmla="*/ 2032000 h 2853765"/>
              <a:gd name="connsiteX13" fmla="*/ 4497294 w 5184588"/>
              <a:gd name="connsiteY13" fmla="*/ 1882588 h 2853765"/>
              <a:gd name="connsiteX14" fmla="*/ 4676588 w 5184588"/>
              <a:gd name="connsiteY14" fmla="*/ 1538941 h 2853765"/>
              <a:gd name="connsiteX15" fmla="*/ 4930588 w 5184588"/>
              <a:gd name="connsiteY15" fmla="*/ 1016000 h 2853765"/>
              <a:gd name="connsiteX16" fmla="*/ 5109882 w 5184588"/>
              <a:gd name="connsiteY16" fmla="*/ 657412 h 2853765"/>
              <a:gd name="connsiteX17" fmla="*/ 5139764 w 5184588"/>
              <a:gd name="connsiteY17" fmla="*/ 209176 h 2853765"/>
              <a:gd name="connsiteX18" fmla="*/ 5184588 w 5184588"/>
              <a:gd name="connsiteY18" fmla="*/ 14941 h 285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84588" h="2853765">
                <a:moveTo>
                  <a:pt x="0" y="0"/>
                </a:moveTo>
                <a:cubicBezTo>
                  <a:pt x="4980" y="951255"/>
                  <a:pt x="9961" y="1902510"/>
                  <a:pt x="14941" y="2853765"/>
                </a:cubicBezTo>
                <a:lnTo>
                  <a:pt x="2017059" y="2554941"/>
                </a:lnTo>
                <a:lnTo>
                  <a:pt x="2390588" y="2435412"/>
                </a:lnTo>
                <a:lnTo>
                  <a:pt x="2704353" y="2315882"/>
                </a:lnTo>
                <a:lnTo>
                  <a:pt x="2988235" y="2181412"/>
                </a:lnTo>
                <a:lnTo>
                  <a:pt x="3242235" y="2121647"/>
                </a:lnTo>
                <a:lnTo>
                  <a:pt x="3466353" y="2046941"/>
                </a:lnTo>
                <a:lnTo>
                  <a:pt x="3600823" y="1987176"/>
                </a:lnTo>
                <a:lnTo>
                  <a:pt x="3839882" y="1912470"/>
                </a:lnTo>
                <a:lnTo>
                  <a:pt x="3839882" y="1912470"/>
                </a:lnTo>
                <a:lnTo>
                  <a:pt x="4093882" y="2017059"/>
                </a:lnTo>
                <a:lnTo>
                  <a:pt x="4332941" y="2032000"/>
                </a:lnTo>
                <a:lnTo>
                  <a:pt x="4497294" y="1882588"/>
                </a:lnTo>
                <a:lnTo>
                  <a:pt x="4676588" y="1538941"/>
                </a:lnTo>
                <a:lnTo>
                  <a:pt x="4930588" y="1016000"/>
                </a:lnTo>
                <a:lnTo>
                  <a:pt x="5109882" y="657412"/>
                </a:lnTo>
                <a:lnTo>
                  <a:pt x="5139764" y="209176"/>
                </a:lnTo>
                <a:lnTo>
                  <a:pt x="5184588" y="14941"/>
                </a:lnTo>
              </a:path>
            </a:pathLst>
          </a:custGeom>
          <a:solidFill>
            <a:schemeClr val="accent1">
              <a:lumMod val="20000"/>
              <a:lumOff val="80000"/>
              <a:alpha val="49000"/>
            </a:schemeClr>
          </a:solidFill>
          <a:ln w="381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0" y="2366662"/>
            <a:ext cx="12323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Ice Sheet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3058" y="4040075"/>
            <a:ext cx="146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Exposed Land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4823" y="5886824"/>
            <a:ext cx="4475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Where do you think people lived ?</a:t>
            </a:r>
          </a:p>
          <a:p>
            <a:r>
              <a:rPr lang="en-US" sz="2400" dirty="0"/>
              <a:t>Over what time span?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0707" y="1583765"/>
            <a:ext cx="230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20,000 years ago</a:t>
            </a:r>
          </a:p>
        </p:txBody>
      </p:sp>
    </p:spTree>
    <p:extLst>
      <p:ext uri="{BB962C8B-B14F-4D97-AF65-F5344CB8AC3E}">
        <p14:creationId xmlns:p14="http://schemas.microsoft.com/office/powerpoint/2010/main" val="2520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457</Words>
  <Application>Microsoft Macintosh PowerPoint</Application>
  <PresentationFormat>On-screen Show (4:3)</PresentationFormat>
  <Paragraphs>142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Robert Pockalny</cp:lastModifiedBy>
  <cp:revision>65</cp:revision>
  <dcterms:created xsi:type="dcterms:W3CDTF">2016-02-06T22:56:18Z</dcterms:created>
  <dcterms:modified xsi:type="dcterms:W3CDTF">2020-02-19T18:07:54Z</dcterms:modified>
</cp:coreProperties>
</file>