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5" r:id="rId3"/>
    <p:sldId id="286" r:id="rId4"/>
    <p:sldId id="287" r:id="rId5"/>
    <p:sldId id="317" r:id="rId6"/>
    <p:sldId id="314" r:id="rId7"/>
    <p:sldId id="315" r:id="rId8"/>
    <p:sldId id="316" r:id="rId9"/>
    <p:sldId id="299" r:id="rId10"/>
    <p:sldId id="288" r:id="rId11"/>
    <p:sldId id="289" r:id="rId12"/>
    <p:sldId id="292" r:id="rId13"/>
    <p:sldId id="293" r:id="rId14"/>
    <p:sldId id="301" r:id="rId15"/>
    <p:sldId id="318" r:id="rId16"/>
    <p:sldId id="319" r:id="rId17"/>
    <p:sldId id="273" r:id="rId18"/>
    <p:sldId id="294" r:id="rId19"/>
    <p:sldId id="303" r:id="rId20"/>
    <p:sldId id="304" r:id="rId21"/>
    <p:sldId id="305" r:id="rId22"/>
    <p:sldId id="302" r:id="rId23"/>
    <p:sldId id="306" r:id="rId24"/>
    <p:sldId id="308" r:id="rId25"/>
    <p:sldId id="310" r:id="rId26"/>
    <p:sldId id="311" r:id="rId27"/>
    <p:sldId id="312" r:id="rId28"/>
    <p:sldId id="313" r:id="rId29"/>
    <p:sldId id="29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90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1088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8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2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6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5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2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9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9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4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0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35386-253B-B64A-A83B-055D6117F79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epticalscience.com/climate-models-basic.htm" TargetMode="External"/><Relationship Id="rId4" Type="http://schemas.openxmlformats.org/officeDocument/2006/relationships/hyperlink" Target="http://www.skepticalscience.com/climate-models-intermediate.htm" TargetMode="External"/><Relationship Id="rId5" Type="http://schemas.openxmlformats.org/officeDocument/2006/relationships/hyperlink" Target="https://www.climate.gov/maps-data/primer/climate-models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arbonbrief.org/qa-how-do-climate-models-work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realclearscience.com/blog/2017/01/23/a_skeptical_journalists_view_on_climate_models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netlogoweb.org/launch%23http://netlogoweb.org/assets/modelslib/Sample" TargetMode="Externa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3" y="1426140"/>
            <a:ext cx="6431064" cy="533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4789" y="127920"/>
            <a:ext cx="8884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Climate Models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647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1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833" y="1407584"/>
            <a:ext cx="2492990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Simulation Review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smtClean="0"/>
              <a:t>Climate Models</a:t>
            </a:r>
          </a:p>
        </p:txBody>
      </p:sp>
    </p:spTree>
    <p:extLst>
      <p:ext uri="{BB962C8B-B14F-4D97-AF65-F5344CB8AC3E}">
        <p14:creationId xmlns:p14="http://schemas.microsoft.com/office/powerpoint/2010/main" val="406345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5623" y="746909"/>
            <a:ext cx="44831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Global Circulation/Climate Models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6542"/>
            <a:ext cx="3253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Prediction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988560" y="731520"/>
            <a:ext cx="384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Suped</a:t>
            </a:r>
            <a:r>
              <a:rPr lang="en-US" sz="2400" dirty="0" smtClean="0"/>
              <a:t>-Up Weather Forecasts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36880" y="1483360"/>
            <a:ext cx="332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 1 - Calibrate Models</a:t>
            </a:r>
            <a:endParaRPr lang="en-US" sz="2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t="22525" r="25889"/>
          <a:stretch/>
        </p:blipFill>
        <p:spPr>
          <a:xfrm>
            <a:off x="1087120" y="2072640"/>
            <a:ext cx="6288612" cy="466344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612640" y="2001520"/>
            <a:ext cx="2641600" cy="416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29280" y="2052320"/>
            <a:ext cx="1142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75840" y="4521200"/>
            <a:ext cx="12909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3" idx="2"/>
          </p:cNvCxnSpPr>
          <p:nvPr/>
        </p:nvCxnSpPr>
        <p:spPr>
          <a:xfrm flipH="1">
            <a:off x="2590800" y="4890532"/>
            <a:ext cx="330503" cy="362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43120" y="777686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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4246880"/>
            <a:ext cx="1210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Best Guess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 flipH="1">
            <a:off x="3251204" y="4616212"/>
            <a:ext cx="554490" cy="6568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28240" y="2052320"/>
            <a:ext cx="1816097" cy="34881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Reproduce Past</a:t>
            </a:r>
          </a:p>
        </p:txBody>
      </p:sp>
    </p:spTree>
    <p:extLst>
      <p:ext uri="{BB962C8B-B14F-4D97-AF65-F5344CB8AC3E}">
        <p14:creationId xmlns:p14="http://schemas.microsoft.com/office/powerpoint/2010/main" val="204721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5623" y="746909"/>
            <a:ext cx="44831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Global Circulation/Climate Models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6542"/>
            <a:ext cx="3253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Prediction 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6880" y="1483360"/>
            <a:ext cx="332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 1 - Calibrate Model</a:t>
            </a:r>
            <a:endParaRPr lang="en-US" sz="2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t="22525" r="25889"/>
          <a:stretch/>
        </p:blipFill>
        <p:spPr>
          <a:xfrm>
            <a:off x="1087120" y="2072640"/>
            <a:ext cx="6288612" cy="46634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129280" y="2052320"/>
            <a:ext cx="1142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75840" y="4521200"/>
            <a:ext cx="12909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3" idx="2"/>
          </p:cNvCxnSpPr>
          <p:nvPr/>
        </p:nvCxnSpPr>
        <p:spPr>
          <a:xfrm flipH="1">
            <a:off x="2590800" y="4890532"/>
            <a:ext cx="330503" cy="362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28240" y="2052320"/>
            <a:ext cx="1816097" cy="34881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Reproduce Past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400" y="4246880"/>
            <a:ext cx="1210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Best Guess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 flipH="1">
            <a:off x="3251204" y="4616212"/>
            <a:ext cx="554490" cy="6568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95520" y="2052320"/>
            <a:ext cx="2076710" cy="34881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Predict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71360" y="4480560"/>
            <a:ext cx="14726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Constant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7071360" y="3637280"/>
            <a:ext cx="13320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 Growth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71360" y="2976880"/>
            <a:ext cx="1886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Moderate Growth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71360" y="2580640"/>
            <a:ext cx="13750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 Growth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91760" y="1483360"/>
            <a:ext cx="285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 2 – Apply Model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864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6542"/>
            <a:ext cx="3253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Prediction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35" y="772584"/>
            <a:ext cx="7974632" cy="60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7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6542"/>
            <a:ext cx="3253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Prediction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29" y="1111249"/>
            <a:ext cx="5139972" cy="547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5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6542"/>
            <a:ext cx="3253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Prediction 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690724" y="796928"/>
            <a:ext cx="7718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https://www3.epa.gov/</a:t>
            </a:r>
            <a:r>
              <a:rPr lang="en-US" dirty="0" err="1"/>
              <a:t>climatechange</a:t>
            </a:r>
            <a:r>
              <a:rPr lang="en-US" dirty="0"/>
              <a:t>/science/</a:t>
            </a:r>
            <a:r>
              <a:rPr lang="en-US" dirty="0" err="1"/>
              <a:t>future.html</a:t>
            </a:r>
            <a:r>
              <a:rPr lang="en-US" dirty="0"/>
              <a:t>#</a:t>
            </a:r>
          </a:p>
        </p:txBody>
      </p:sp>
      <p:pic>
        <p:nvPicPr>
          <p:cNvPr id="4" name="Picture 3" descr="Screen Shot 2016-03-30 at 8.11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8" y="1428750"/>
            <a:ext cx="8076561" cy="5292725"/>
          </a:xfrm>
          <a:prstGeom prst="rect">
            <a:avLst/>
          </a:prstGeom>
        </p:spPr>
      </p:pic>
      <p:pic>
        <p:nvPicPr>
          <p:cNvPr id="3" name="Picture 2" descr="Screen Shot 2018-03-22 at 6.25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9" y="1778000"/>
            <a:ext cx="6664752" cy="47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6542"/>
            <a:ext cx="3253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Prediction 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76399" y="1837385"/>
            <a:ext cx="83104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2"/>
              </a:rPr>
              <a:t>www.carbonbrief.org</a:t>
            </a:r>
            <a:r>
              <a:rPr lang="en-US" sz="2400" dirty="0">
                <a:hlinkClick r:id="rId2"/>
              </a:rPr>
              <a:t>/qa-how-do-climate-models-</a:t>
            </a:r>
            <a:r>
              <a:rPr lang="en-US" sz="2400" dirty="0" smtClean="0">
                <a:hlinkClick r:id="rId2"/>
              </a:rPr>
              <a:t>work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hlinkClick r:id="rId3"/>
              </a:rPr>
              <a:t>www.skepticalscience.com</a:t>
            </a:r>
            <a:r>
              <a:rPr lang="en-US" sz="2400" dirty="0">
                <a:hlinkClick r:id="rId3"/>
              </a:rPr>
              <a:t>/climate-models-</a:t>
            </a:r>
            <a:r>
              <a:rPr lang="en-US" sz="2400" dirty="0" smtClean="0">
                <a:hlinkClick r:id="rId3"/>
              </a:rPr>
              <a:t>basic.htm</a:t>
            </a:r>
            <a:endParaRPr lang="en-US" sz="2400" dirty="0"/>
          </a:p>
          <a:p>
            <a:r>
              <a:rPr lang="en-US" sz="2400" dirty="0" smtClean="0">
                <a:hlinkClick r:id="rId4"/>
              </a:rPr>
              <a:t>www.skepticalscience.com</a:t>
            </a:r>
            <a:r>
              <a:rPr lang="en-US" sz="2400" dirty="0">
                <a:hlinkClick r:id="rId4"/>
              </a:rPr>
              <a:t>/climate-models-</a:t>
            </a:r>
            <a:r>
              <a:rPr lang="en-US" sz="2400" dirty="0" smtClean="0">
                <a:hlinkClick r:id="rId4"/>
              </a:rPr>
              <a:t>intermediate.htm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hlinkClick r:id="rId5"/>
              </a:rPr>
              <a:t>www.climate.gov</a:t>
            </a:r>
            <a:r>
              <a:rPr lang="en-US" sz="2400" dirty="0">
                <a:hlinkClick r:id="rId5"/>
              </a:rPr>
              <a:t>/maps-data/primer/climate-</a:t>
            </a:r>
            <a:r>
              <a:rPr lang="en-US" sz="2400" dirty="0" smtClean="0">
                <a:hlinkClick r:id="rId5"/>
              </a:rPr>
              <a:t>models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66849" y="804220"/>
            <a:ext cx="497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Extra Reading </a:t>
            </a:r>
            <a:r>
              <a:rPr lang="mr-IN" sz="2400" dirty="0" smtClean="0"/>
              <a:t>–</a:t>
            </a:r>
            <a:r>
              <a:rPr lang="en-US" sz="2400" dirty="0" smtClean="0"/>
              <a:t> About Climate Models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197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6542"/>
            <a:ext cx="3253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Prediction 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89099" y="1853260"/>
            <a:ext cx="8310401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www.realclearscience.com/blog/2017/01/23/a_skeptical_journalists_view_on_climate_models.html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 smtClean="0"/>
              <a:t>wattsupwiththat.com</a:t>
            </a:r>
            <a:r>
              <a:rPr lang="en-US" sz="2400" dirty="0"/>
              <a:t>/2017/07/06/bombshell-study-temperature-adjustments-account-for-nearly-all-of-the-warming-in-government-climate-data/</a:t>
            </a:r>
          </a:p>
          <a:p>
            <a:endParaRPr lang="en-US" sz="2400" dirty="0"/>
          </a:p>
          <a:p>
            <a:r>
              <a:rPr lang="en-US" sz="2400" dirty="0"/>
              <a:t>https://</a:t>
            </a:r>
            <a:r>
              <a:rPr lang="en-US" sz="2400" dirty="0" err="1"/>
              <a:t>www.theblaze.com</a:t>
            </a:r>
            <a:r>
              <a:rPr lang="en-US" sz="2400" dirty="0"/>
              <a:t>/news/2017/07/23/commentary-the-6-biggest-reasons-im-a-climate-change-skeptic-and-why-you-should-be-a-skeptic-too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66849" y="804220"/>
            <a:ext cx="511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Extra Reading </a:t>
            </a:r>
            <a:r>
              <a:rPr lang="mr-IN" sz="2400" dirty="0" smtClean="0"/>
              <a:t>–</a:t>
            </a:r>
            <a:r>
              <a:rPr lang="en-US" sz="2400" dirty="0" smtClean="0"/>
              <a:t> Climate Model Skeptics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557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12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17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789" y="127920"/>
            <a:ext cx="8884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The Gloom &amp; Doom of Climate Change / Global Warming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789" y="1231560"/>
            <a:ext cx="8884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What aspect(s) of Climate Change concerns you the most? </a:t>
            </a:r>
          </a:p>
        </p:txBody>
      </p:sp>
    </p:spTree>
    <p:extLst>
      <p:ext uri="{BB962C8B-B14F-4D97-AF65-F5344CB8AC3E}">
        <p14:creationId xmlns:p14="http://schemas.microsoft.com/office/powerpoint/2010/main" val="292388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434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/>
              <a:t>Model Predictions - Temperature</a:t>
            </a:r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8" y="1905000"/>
            <a:ext cx="8887119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434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/>
              <a:t>Model Predictions - Temperature</a:t>
            </a:r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574357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4025" y="1184275"/>
            <a:ext cx="4645025" cy="5673724"/>
            <a:chOff x="1263650" y="1184275"/>
            <a:chExt cx="4645025" cy="56737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0439" t="7471"/>
            <a:stretch/>
          </p:blipFill>
          <p:spPr>
            <a:xfrm>
              <a:off x="1603375" y="1184275"/>
              <a:ext cx="4305300" cy="56737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29219" r="96088" b="28064"/>
            <a:stretch/>
          </p:blipFill>
          <p:spPr>
            <a:xfrm>
              <a:off x="1263650" y="2381250"/>
              <a:ext cx="339725" cy="261937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841875" y="4424918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immediate </a:t>
            </a:r>
            <a:r>
              <a:rPr lang="en-US" dirty="0" smtClean="0"/>
              <a:t>&amp; rapid </a:t>
            </a:r>
            <a:r>
              <a:rPr lang="en-US" dirty="0"/>
              <a:t>reductions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(2.5 ˚F increase)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41875" y="1952625"/>
            <a:ext cx="325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 increases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(8 ˚F increase)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27585" y="5986244"/>
            <a:ext cx="411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http://nca2014.globalchange.gov/report/our-changing-climate</a:t>
            </a:r>
          </a:p>
        </p:txBody>
      </p:sp>
    </p:spTree>
    <p:extLst>
      <p:ext uri="{BB962C8B-B14F-4D97-AF65-F5344CB8AC3E}">
        <p14:creationId xmlns:p14="http://schemas.microsoft.com/office/powerpoint/2010/main" val="67398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7819" y="5854669"/>
            <a:ext cx="8936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http://netlogoweb.org/launch#http://netlogoweb.org/assets/modelslib/</a:t>
            </a:r>
            <a:r>
              <a:rPr lang="en-US" dirty="0" smtClean="0">
                <a:hlinkClick r:id="rId2"/>
              </a:rPr>
              <a:t>Sample</a:t>
            </a:r>
            <a:r>
              <a:rPr lang="en-US" dirty="0" smtClean="0"/>
              <a:t> Models</a:t>
            </a:r>
            <a:r>
              <a:rPr lang="en-US" dirty="0"/>
              <a:t>/</a:t>
            </a:r>
            <a:r>
              <a:rPr lang="en-US" dirty="0" smtClean="0"/>
              <a:t>Earth</a:t>
            </a:r>
            <a:r>
              <a:rPr lang="en-US" dirty="0"/>
              <a:t> </a:t>
            </a:r>
            <a:r>
              <a:rPr lang="en-US" dirty="0" smtClean="0"/>
              <a:t>Science</a:t>
            </a:r>
            <a:r>
              <a:rPr lang="en-US" dirty="0"/>
              <a:t>/</a:t>
            </a:r>
            <a:r>
              <a:rPr lang="en-US" dirty="0" smtClean="0"/>
              <a:t>Climate</a:t>
            </a:r>
            <a:r>
              <a:rPr lang="en-US" dirty="0"/>
              <a:t> </a:t>
            </a:r>
            <a:r>
              <a:rPr lang="en-US" dirty="0" err="1" smtClean="0"/>
              <a:t>Change.nlogo</a:t>
            </a:r>
            <a:endParaRPr lang="en-US" dirty="0"/>
          </a:p>
        </p:txBody>
      </p:sp>
      <p:pic>
        <p:nvPicPr>
          <p:cNvPr id="12" name="Picture 11" descr="Screen Shot 2012-04-23 at 7.36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864"/>
            <a:ext cx="9144000" cy="44288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6542"/>
            <a:ext cx="32590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Simulation Review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155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434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/>
              <a:t>Model Predictions - Temperature</a:t>
            </a:r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574357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990" b="4565"/>
          <a:stretch/>
        </p:blipFill>
        <p:spPr>
          <a:xfrm>
            <a:off x="-285750" y="3504106"/>
            <a:ext cx="5486400" cy="2510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584" b="7620"/>
          <a:stretch/>
        </p:blipFill>
        <p:spPr>
          <a:xfrm>
            <a:off x="-285749" y="1127126"/>
            <a:ext cx="5486400" cy="2381267"/>
          </a:xfrm>
          <a:prstGeom prst="rect">
            <a:avLst/>
          </a:prstGeom>
        </p:spPr>
      </p:pic>
      <p:pic>
        <p:nvPicPr>
          <p:cNvPr id="6" name="Picture 5" descr="Screen Shot 2016-03-31 at 8.35.49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4"/>
          <a:stretch/>
        </p:blipFill>
        <p:spPr>
          <a:xfrm>
            <a:off x="0" y="6014407"/>
            <a:ext cx="9144000" cy="843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1875" y="4424918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immediate </a:t>
            </a:r>
            <a:r>
              <a:rPr lang="en-US" dirty="0" smtClean="0"/>
              <a:t>&amp; rapid </a:t>
            </a:r>
            <a:r>
              <a:rPr lang="en-US" dirty="0"/>
              <a:t>reductions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(2.5 ˚F increase)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41875" y="1952625"/>
            <a:ext cx="325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 increases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(8 ˚F increase)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57738" y="3273273"/>
            <a:ext cx="419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are the biggest </a:t>
            </a:r>
            <a:r>
              <a:rPr lang="en-US" sz="2400" dirty="0"/>
              <a:t>c</a:t>
            </a:r>
            <a:r>
              <a:rPr lang="en-US" sz="2400" dirty="0" smtClean="0"/>
              <a:t>hanges?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984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092" b="4823"/>
          <a:stretch/>
        </p:blipFill>
        <p:spPr>
          <a:xfrm>
            <a:off x="-285750" y="3569657"/>
            <a:ext cx="5486400" cy="244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093" b="5395"/>
          <a:stretch/>
        </p:blipFill>
        <p:spPr>
          <a:xfrm>
            <a:off x="-285750" y="1127126"/>
            <a:ext cx="5486400" cy="24288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42948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/>
              <a:t>Model Predictions - </a:t>
            </a:r>
            <a:r>
              <a:rPr lang="en-US" sz="2400" dirty="0" smtClean="0"/>
              <a:t>Precipitation</a:t>
            </a:r>
            <a:endParaRPr lang="en-US" sz="2400" dirty="0"/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574357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41875" y="4424918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immediate </a:t>
            </a:r>
            <a:r>
              <a:rPr lang="en-US" dirty="0" smtClean="0"/>
              <a:t>&amp; rapid </a:t>
            </a:r>
            <a:r>
              <a:rPr lang="en-US" dirty="0"/>
              <a:t>reductions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(2.5 ˚F increase)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41875" y="1952625"/>
            <a:ext cx="325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 increases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(8 ˚F increase)</a:t>
            </a:r>
            <a:endParaRPr lang="en-US" dirty="0"/>
          </a:p>
        </p:txBody>
      </p:sp>
      <p:pic>
        <p:nvPicPr>
          <p:cNvPr id="8" name="Picture 7" descr="Screen Shot 2016-03-31 at 8.39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2774"/>
            <a:ext cx="9144000" cy="8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6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559765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/>
              <a:t>Recent Temperature Trends (past 22 years)</a:t>
            </a:r>
            <a:endParaRPr lang="en-US" sz="2400" dirty="0"/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  <p:pic>
        <p:nvPicPr>
          <p:cNvPr id="2" name="Picture 1" descr="Screen Shot 2016-03-31 at 8.41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870"/>
            <a:ext cx="8096250" cy="556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43401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/>
              <a:t>Model Predictions - </a:t>
            </a:r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574357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41875" y="4424918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immediate </a:t>
            </a:r>
            <a:r>
              <a:rPr lang="en-US" dirty="0" smtClean="0"/>
              <a:t>&amp; rapid </a:t>
            </a:r>
            <a:r>
              <a:rPr lang="en-US" dirty="0"/>
              <a:t>reductions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(2.5 ˚F increase)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41875" y="1952625"/>
            <a:ext cx="325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 increases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(8 ˚F increase)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960" b="9490"/>
          <a:stretch/>
        </p:blipFill>
        <p:spPr>
          <a:xfrm>
            <a:off x="61004" y="3530669"/>
            <a:ext cx="4572000" cy="2442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551" b="9097"/>
          <a:stretch/>
        </p:blipFill>
        <p:spPr>
          <a:xfrm>
            <a:off x="61004" y="1124019"/>
            <a:ext cx="4572000" cy="2406650"/>
          </a:xfrm>
          <a:prstGeom prst="rect">
            <a:avLst/>
          </a:prstGeom>
        </p:spPr>
      </p:pic>
      <p:pic>
        <p:nvPicPr>
          <p:cNvPr id="6" name="Picture 5" descr="Screen Shot 2016-03-31 at 8.45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8" y="6000750"/>
            <a:ext cx="83947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31 at 8.47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" y="1016000"/>
            <a:ext cx="8135527" cy="584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36448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/>
              <a:t>Recent Precipitation Trends</a:t>
            </a:r>
            <a:endParaRPr lang="en-US" sz="2400" dirty="0"/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70351" y="5538946"/>
            <a:ext cx="3635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1991-2012 compared </a:t>
            </a:r>
            <a:r>
              <a:rPr lang="en-US" dirty="0" smtClean="0"/>
              <a:t>to </a:t>
            </a:r>
            <a:r>
              <a:rPr lang="en-US" dirty="0"/>
              <a:t>1901-1960</a:t>
            </a:r>
          </a:p>
        </p:txBody>
      </p:sp>
    </p:spTree>
    <p:extLst>
      <p:ext uri="{BB962C8B-B14F-4D97-AF65-F5344CB8AC3E}">
        <p14:creationId xmlns:p14="http://schemas.microsoft.com/office/powerpoint/2010/main" val="182773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55279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/>
              <a:t>Model Predictions </a:t>
            </a:r>
            <a:r>
              <a:rPr lang="en-US" sz="2400" dirty="0" smtClean="0"/>
              <a:t>– Seasonal Precipitation</a:t>
            </a:r>
            <a:endParaRPr lang="en-US" sz="2400" dirty="0"/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574357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51050"/>
          <a:stretch/>
        </p:blipFill>
        <p:spPr>
          <a:xfrm>
            <a:off x="-1000125" y="1195709"/>
            <a:ext cx="7644383" cy="2487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51083"/>
          <a:stretch/>
        </p:blipFill>
        <p:spPr>
          <a:xfrm>
            <a:off x="-1000125" y="3993029"/>
            <a:ext cx="7639387" cy="24839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16461" y="3873837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immediate </a:t>
            </a:r>
            <a:r>
              <a:rPr lang="en-US" dirty="0" smtClean="0"/>
              <a:t>&amp; rapid </a:t>
            </a:r>
            <a:r>
              <a:rPr lang="en-US" dirty="0"/>
              <a:t>reductions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(2.5 ˚F increase)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16461" y="1195169"/>
            <a:ext cx="325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 increases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(8 ˚F increase)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5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51018"/>
          <a:stretch/>
        </p:blipFill>
        <p:spPr>
          <a:xfrm>
            <a:off x="-1000125" y="3989709"/>
            <a:ext cx="7639387" cy="2487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8950"/>
          <a:stretch/>
        </p:blipFill>
        <p:spPr>
          <a:xfrm>
            <a:off x="-1000125" y="1195709"/>
            <a:ext cx="7644383" cy="25939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55279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/>
              <a:t>Model Predictions </a:t>
            </a:r>
            <a:r>
              <a:rPr lang="en-US" sz="2400" dirty="0" smtClean="0"/>
              <a:t>– Seasonal Precipitation</a:t>
            </a:r>
            <a:endParaRPr lang="en-US" sz="2400" dirty="0"/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574357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16461" y="3873837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immediate </a:t>
            </a:r>
            <a:r>
              <a:rPr lang="en-US" dirty="0" smtClean="0"/>
              <a:t>&amp; rapid </a:t>
            </a:r>
            <a:r>
              <a:rPr lang="en-US" dirty="0"/>
              <a:t>reductions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(2.5 ˚F increase)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16461" y="1195169"/>
            <a:ext cx="325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 increases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(8 ˚F increase)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4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73523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/>
              <a:t>Extreme Precipitation Events (change from </a:t>
            </a:r>
            <a:r>
              <a:rPr lang="en-US" sz="2400" dirty="0"/>
              <a:t>1958 to </a:t>
            </a:r>
            <a:r>
              <a:rPr lang="en-US" sz="2400" dirty="0" smtClean="0"/>
              <a:t>2012)</a:t>
            </a:r>
            <a:endParaRPr lang="en-US" sz="2400" dirty="0"/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  <p:pic>
        <p:nvPicPr>
          <p:cNvPr id="3" name="Picture 2" descr="Screen Shot 2016-03-31 at 8.58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183362"/>
            <a:ext cx="6599728" cy="56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4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TextBox 11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574357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0C74B-34A2-1E44-BD84-1A7CACD8E7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41875" y="4424918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immediate </a:t>
            </a:r>
            <a:r>
              <a:rPr lang="en-US" dirty="0" smtClean="0"/>
              <a:t>&amp; rapid </a:t>
            </a:r>
            <a:r>
              <a:rPr lang="en-US" dirty="0"/>
              <a:t>reductions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(2.5 ˚F increase)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41875" y="1952625"/>
            <a:ext cx="325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 increases in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(8 ˚F increase)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11" b="5310"/>
          <a:stretch/>
        </p:blipFill>
        <p:spPr>
          <a:xfrm>
            <a:off x="0" y="3517899"/>
            <a:ext cx="4572000" cy="2635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58" b="6203"/>
          <a:stretch/>
        </p:blipFill>
        <p:spPr>
          <a:xfrm>
            <a:off x="3175" y="1179730"/>
            <a:ext cx="4572000" cy="2628194"/>
          </a:xfrm>
          <a:prstGeom prst="rect">
            <a:avLst/>
          </a:prstGeom>
        </p:spPr>
      </p:pic>
      <p:pic>
        <p:nvPicPr>
          <p:cNvPr id="8" name="Picture 7" descr="Screen Shot 2016-03-31 at 9.02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8" y="6115050"/>
            <a:ext cx="8597900" cy="838200"/>
          </a:xfrm>
          <a:prstGeom prst="rect">
            <a:avLst/>
          </a:prstGeom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38138" y="752475"/>
            <a:ext cx="379608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/>
              <a:t>Extreme Precipitation Events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72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26" name="TextBox 13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26627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3A468D-E49D-634A-A99F-E8AEB024C22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  <p:sp>
        <p:nvSpPr>
          <p:cNvPr id="26628" name="TextBox 11"/>
          <p:cNvSpPr txBox="1">
            <a:spLocks noChangeArrowheads="1"/>
          </p:cNvSpPr>
          <p:nvPr/>
        </p:nvSpPr>
        <p:spPr bwMode="auto">
          <a:xfrm>
            <a:off x="111125" y="863600"/>
            <a:ext cx="8748713" cy="452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/>
              <a:t>Climate Change Factors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	- External (solar radiation, </a:t>
            </a:r>
            <a:r>
              <a:rPr lang="en-US" sz="2200" dirty="0" smtClean="0"/>
              <a:t>plate tectonics, human factors)</a:t>
            </a: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	- Internal (atmosphere, ocean &amp; land interactions)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Climate Simulations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	- Simple, conceptual examples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Climate Models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	- Simulate past &amp; predict future climate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	- Only as good as data and knowledge of system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Climate Predictions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	- Temperature (overall warming, but greatest change at high latitudes)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	- Precipitation (wetter high latitudes, drier low latitudes)</a:t>
            </a:r>
          </a:p>
        </p:txBody>
      </p:sp>
    </p:spTree>
    <p:extLst>
      <p:ext uri="{BB962C8B-B14F-4D97-AF65-F5344CB8AC3E}">
        <p14:creationId xmlns:p14="http://schemas.microsoft.com/office/powerpoint/2010/main" val="169819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1920" y="4074160"/>
            <a:ext cx="842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 = Suns’ Rays   +     Albedo     +       Clouds</a:t>
            </a:r>
            <a:r>
              <a:rPr lang="en-US" sz="2400" baseline="-25000" dirty="0" smtClean="0"/>
              <a:t>          </a:t>
            </a:r>
            <a:r>
              <a:rPr lang="en-US" sz="2400" dirty="0" smtClean="0"/>
              <a:t>+      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endParaRPr lang="en-US" sz="24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2092960" y="4460240"/>
            <a:ext cx="1391915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More Sun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Higher Temp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0032" y="4460240"/>
            <a:ext cx="2143135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More Clouds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More Reflection Out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558ED5"/>
                </a:solidFill>
              </a:rPr>
              <a:t>Lower Temp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7327" y="5197556"/>
            <a:ext cx="1968545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More Clouds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More Reflection In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Higher Temp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38721" y="4460240"/>
            <a:ext cx="1391915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More CO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Higher Temp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02979" y="4460240"/>
            <a:ext cx="1440719" cy="520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Reduce Albedo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Higher Temp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521" y="4460240"/>
            <a:ext cx="1597275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More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Red Balls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Higher Temp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Screen Shot 2012-10-23 at 5.01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r="17768"/>
          <a:stretch/>
        </p:blipFill>
        <p:spPr>
          <a:xfrm>
            <a:off x="30480" y="1109980"/>
            <a:ext cx="8971279" cy="29438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6542"/>
            <a:ext cx="32590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Simulation Review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607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69817" y="2150605"/>
            <a:ext cx="7215910" cy="4570870"/>
            <a:chOff x="969817" y="1353071"/>
            <a:chExt cx="7215910" cy="4570870"/>
          </a:xfrm>
        </p:grpSpPr>
        <p:pic>
          <p:nvPicPr>
            <p:cNvPr id="11" name="Picture 10" descr="Screen Shot 2012-04-23 at 7.33.46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72" r="68056"/>
            <a:stretch/>
          </p:blipFill>
          <p:spPr>
            <a:xfrm>
              <a:off x="969817" y="1353071"/>
              <a:ext cx="7215910" cy="457087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39273" y="3867727"/>
              <a:ext cx="5622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Sun	 	1.0		</a:t>
              </a:r>
              <a:r>
                <a:rPr lang="en-US" b="1" dirty="0" smtClean="0">
                  <a:solidFill>
                    <a:srgbClr val="FF0000"/>
                  </a:solidFill>
                </a:rPr>
                <a:t>1.6</a:t>
              </a:r>
              <a:r>
                <a:rPr lang="en-US" dirty="0" smtClean="0"/>
                <a:t>		1.0		1.0		1.0</a:t>
              </a:r>
            </a:p>
            <a:p>
              <a:r>
                <a:rPr lang="en-US" dirty="0" smtClean="0"/>
                <a:t>Albedo 	0.6		0.6		</a:t>
              </a:r>
              <a:r>
                <a:rPr lang="en-US" b="1" dirty="0" smtClean="0">
                  <a:solidFill>
                    <a:srgbClr val="FF0000"/>
                  </a:solidFill>
                </a:rPr>
                <a:t>0.2</a:t>
              </a:r>
              <a:r>
                <a:rPr lang="en-US" dirty="0" smtClean="0"/>
                <a:t>		0.6		0.6</a:t>
              </a:r>
            </a:p>
            <a:p>
              <a:r>
                <a:rPr lang="en-US" dirty="0" smtClean="0"/>
                <a:t>Clouds	  0		  0		  0		 </a:t>
              </a:r>
              <a:r>
                <a:rPr lang="en-US" b="1" dirty="0" smtClean="0">
                  <a:solidFill>
                    <a:srgbClr val="FF0000"/>
                  </a:solidFill>
                </a:rPr>
                <a:t> 5</a:t>
              </a:r>
              <a:r>
                <a:rPr lang="en-US" dirty="0" smtClean="0"/>
                <a:t>		  0</a:t>
              </a:r>
            </a:p>
            <a:p>
              <a:r>
                <a:rPr lang="en-US" dirty="0" smtClean="0"/>
                <a:t>CO</a:t>
              </a:r>
              <a:r>
                <a:rPr lang="en-US" baseline="-25000" dirty="0" smtClean="0"/>
                <a:t>2		   </a:t>
              </a:r>
              <a:r>
                <a:rPr lang="en-US" dirty="0" smtClean="0"/>
                <a:t>0		  0		  0		  0		</a:t>
              </a:r>
              <a:r>
                <a:rPr lang="en-US" b="1" dirty="0" smtClean="0">
                  <a:solidFill>
                    <a:srgbClr val="FF0000"/>
                  </a:solidFill>
                </a:rPr>
                <a:t>100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309091" y="2713181"/>
              <a:ext cx="492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25˚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15855" y="2426854"/>
              <a:ext cx="492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27˚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7219" y="2253672"/>
              <a:ext cx="492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28˚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3073" y="2856344"/>
              <a:ext cx="492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23˚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2165" y="1863436"/>
              <a:ext cx="492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33˚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055091" y="3302005"/>
              <a:ext cx="4826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944090" y="1757219"/>
              <a:ext cx="0" cy="3498272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12308" y="1757219"/>
              <a:ext cx="0" cy="3498272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886035" y="1757219"/>
              <a:ext cx="0" cy="3498272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809672" y="1757219"/>
              <a:ext cx="0" cy="3498272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223817" y="1032439"/>
            <a:ext cx="37625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Group Discussion:</a:t>
            </a:r>
          </a:p>
          <a:p>
            <a:r>
              <a:rPr lang="en-US" sz="2400" dirty="0" smtClean="0"/>
              <a:t>1) Strengths of simulation ??</a:t>
            </a:r>
          </a:p>
          <a:p>
            <a:r>
              <a:rPr lang="en-US" sz="2400" dirty="0" smtClean="0"/>
              <a:t>2) Weaknesses ??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36542"/>
            <a:ext cx="32590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Simulation Review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36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551" y="80038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 smtClean="0"/>
              <a:t>What’s Happening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36542"/>
            <a:ext cx="59162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Box Review – </a:t>
            </a:r>
            <a:r>
              <a:rPr lang="en-US" sz="2800" dirty="0" smtClean="0"/>
              <a:t>Black &amp; White</a:t>
            </a:r>
            <a:endParaRPr lang="en-US" sz="3200" dirty="0"/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7A433F0F-9648-6049-ABE9-8E321B4BA083}" type="slidenum">
              <a:rPr lang="en-US" smtClean="0">
                <a:solidFill>
                  <a:srgbClr val="000000"/>
                </a:solidFill>
              </a:r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2559" y="3236567"/>
            <a:ext cx="1440700" cy="1440700"/>
          </a:xfrm>
          <a:prstGeom prst="rect">
            <a:avLst/>
          </a:prstGeom>
          <a:solidFill>
            <a:schemeClr val="tx1"/>
          </a:solidFill>
          <a:scene3d>
            <a:camera prst="isometricTopUp"/>
            <a:lightRig rig="threePt" dir="t"/>
          </a:scene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49406" y="3236567"/>
            <a:ext cx="1440700" cy="1440700"/>
          </a:xfrm>
          <a:prstGeom prst="rect">
            <a:avLst/>
          </a:prstGeom>
          <a:solidFill>
            <a:srgbClr val="FFFFFF"/>
          </a:solidFill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682578">
            <a:off x="181102" y="728616"/>
            <a:ext cx="2501362" cy="250136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4055149">
            <a:off x="1451514" y="2734988"/>
            <a:ext cx="1857083" cy="82173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7544851" flipV="1">
            <a:off x="2533168" y="2940469"/>
            <a:ext cx="1857083" cy="26099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682578">
            <a:off x="4538623" y="731609"/>
            <a:ext cx="2501362" cy="2501362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4055149">
            <a:off x="5809035" y="2734988"/>
            <a:ext cx="1857083" cy="82173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7544851" flipV="1">
            <a:off x="6971898" y="2817681"/>
            <a:ext cx="1857083" cy="66759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3253" y="2902745"/>
            <a:ext cx="1050738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Incoming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35277" y="2902745"/>
            <a:ext cx="107294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Reflected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82116" y="2902745"/>
            <a:ext cx="1050738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Incoming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138273" y="2902745"/>
            <a:ext cx="107294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Reflected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39457" y="3777834"/>
            <a:ext cx="1089398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More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Energy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Absorbed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937199" y="3777834"/>
            <a:ext cx="1089398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Less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Energy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Absorbed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24131" y="4813006"/>
            <a:ext cx="878379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102559" y="5523341"/>
            <a:ext cx="1440700" cy="1440700"/>
          </a:xfrm>
          <a:prstGeom prst="rect">
            <a:avLst/>
          </a:prstGeom>
          <a:solidFill>
            <a:schemeClr val="tx1"/>
          </a:solidFill>
          <a:scene3d>
            <a:camera prst="isometricTopUp"/>
            <a:lightRig rig="threePt" dir="t"/>
          </a:scene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441712" y="5523341"/>
            <a:ext cx="1440700" cy="1440700"/>
          </a:xfrm>
          <a:prstGeom prst="rect">
            <a:avLst/>
          </a:prstGeom>
          <a:solidFill>
            <a:srgbClr val="FFFFFF"/>
          </a:solidFill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4893698"/>
            <a:ext cx="1089398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More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Energy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Absorbed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68727" y="4893698"/>
            <a:ext cx="855748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Plastic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Warms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Faster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1045943" y="4973083"/>
            <a:ext cx="170767" cy="6896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067404" y="4893698"/>
            <a:ext cx="1540468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Adjacent Air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Warmed 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Faster &amp; More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1988136" y="4973083"/>
            <a:ext cx="170767" cy="6896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74922" y="4918036"/>
            <a:ext cx="1089398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3366FF"/>
                </a:solidFill>
              </a:rPr>
              <a:t>Less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Energy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Absorbed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600957" y="4918036"/>
            <a:ext cx="855748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Plastic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Warms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3366FF"/>
                </a:solidFill>
              </a:rPr>
              <a:t>Slower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5499519" y="4997421"/>
            <a:ext cx="170767" cy="6896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6399020" y="4997421"/>
            <a:ext cx="170767" cy="6896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455130" y="4918036"/>
            <a:ext cx="1480055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Adjacent Air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Warmed 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3366FF"/>
                </a:solidFill>
              </a:rPr>
              <a:t>Slower &amp; Less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267731" y="5696877"/>
            <a:ext cx="155016" cy="6433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462823" y="5689199"/>
            <a:ext cx="155016" cy="6433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708299" y="5721215"/>
            <a:ext cx="155016" cy="6433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921756" y="5731887"/>
            <a:ext cx="155016" cy="64331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145888" y="5753230"/>
            <a:ext cx="155016" cy="64331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370018" y="5710543"/>
            <a:ext cx="155016" cy="6433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057253" y="5699871"/>
            <a:ext cx="155016" cy="64331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596211" y="5649505"/>
            <a:ext cx="155016" cy="6433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055144" y="5692193"/>
            <a:ext cx="155016" cy="64331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503406" y="5670849"/>
            <a:ext cx="155016" cy="64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6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7" grpId="0"/>
      <p:bldP spid="18" grpId="0"/>
      <p:bldP spid="19" grpId="0"/>
      <p:bldP spid="20" grpId="0"/>
      <p:bldP spid="8" grpId="0"/>
      <p:bldP spid="21" grpId="0"/>
      <p:bldP spid="24" grpId="0" animBg="1"/>
      <p:bldP spid="25" grpId="0" animBg="1"/>
      <p:bldP spid="26" grpId="0"/>
      <p:bldP spid="28" grpId="0"/>
      <p:bldP spid="30" grpId="0" animBg="1"/>
      <p:bldP spid="31" grpId="0"/>
      <p:bldP spid="32" grpId="0" animBg="1"/>
      <p:bldP spid="32" grpId="1" animBg="1"/>
      <p:bldP spid="32" grpId="2" animBg="1"/>
      <p:bldP spid="33" grpId="0"/>
      <p:bldP spid="34" grpId="0"/>
      <p:bldP spid="35" grpId="0" animBg="1"/>
      <p:bldP spid="37" grpId="0" animBg="1"/>
      <p:bldP spid="37" grpId="1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6542"/>
            <a:ext cx="47536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Simulation Review - Albedo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" y="1143000"/>
            <a:ext cx="4910959" cy="3886200"/>
          </a:xfrm>
          <a:prstGeom prst="rect">
            <a:avLst/>
          </a:prstGeom>
        </p:spPr>
      </p:pic>
      <p:pic>
        <p:nvPicPr>
          <p:cNvPr id="2" name="Picture 1" descr="Screen Shot 2016-03-31 at 9.29.1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0"/>
          <a:stretch/>
        </p:blipFill>
        <p:spPr>
          <a:xfrm>
            <a:off x="5153617" y="4111624"/>
            <a:ext cx="3990382" cy="2746375"/>
          </a:xfrm>
          <a:prstGeom prst="rect">
            <a:avLst/>
          </a:prstGeom>
        </p:spPr>
      </p:pic>
      <p:pic>
        <p:nvPicPr>
          <p:cNvPr id="3" name="Picture 2" descr="Screen Shot 2016-03-31 at 9.29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17" y="1210424"/>
            <a:ext cx="3990382" cy="2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36542"/>
            <a:ext cx="3270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Greenhouse Effect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84761" y="3131127"/>
            <a:ext cx="754759" cy="369332"/>
          </a:xfrm>
          <a:prstGeom prst="rect">
            <a:avLst/>
          </a:prstGeom>
          <a:solidFill>
            <a:srgbClr val="FECBC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O-C-O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5623" y="752700"/>
            <a:ext cx="25183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Greenhouse Gases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707270">
            <a:off x="1027546" y="1985819"/>
            <a:ext cx="525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UV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 rot="2707270">
            <a:off x="1168402" y="1664852"/>
            <a:ext cx="937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Visible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 rot="2707270">
            <a:off x="1999678" y="1687946"/>
            <a:ext cx="408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IR</a:t>
            </a:r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31171">
            <a:off x="1074040" y="3137335"/>
            <a:ext cx="2914225" cy="8370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909" y="3452091"/>
            <a:ext cx="1243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Incoming</a:t>
            </a:r>
          </a:p>
          <a:p>
            <a:pPr algn="ctr"/>
            <a:r>
              <a:rPr lang="en-US" sz="2200" dirty="0" smtClean="0"/>
              <a:t>Sunlight</a:t>
            </a:r>
            <a:endParaRPr lang="en-US" sz="2200" dirty="0"/>
          </a:p>
        </p:txBody>
      </p:sp>
      <p:sp>
        <p:nvSpPr>
          <p:cNvPr id="17" name="Down Arrow 16"/>
          <p:cNvSpPr/>
          <p:nvPr/>
        </p:nvSpPr>
        <p:spPr>
          <a:xfrm rot="19943095">
            <a:off x="2701637" y="4941453"/>
            <a:ext cx="1258454" cy="877455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994725" y="3706090"/>
            <a:ext cx="7547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O-C-O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0" y="5738091"/>
            <a:ext cx="10100139" cy="637309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23797" y="5821219"/>
            <a:ext cx="3159138" cy="645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200" dirty="0" smtClean="0"/>
              <a:t>Heats up Earth</a:t>
            </a:r>
          </a:p>
          <a:p>
            <a:pPr algn="ctr">
              <a:lnSpc>
                <a:spcPct val="80000"/>
              </a:lnSpc>
            </a:pPr>
            <a:r>
              <a:rPr lang="en-US" sz="2200" dirty="0" smtClean="0"/>
              <a:t>“Converts” UV &amp; Vis to IR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3013363" y="2355272"/>
            <a:ext cx="175191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IR warms up CO</a:t>
            </a:r>
            <a:r>
              <a:rPr lang="en-US" baseline="-25000" dirty="0" smtClean="0"/>
              <a:t>2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Re-radiates heat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664" y="3186545"/>
            <a:ext cx="885961" cy="10390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45853" y="4354944"/>
            <a:ext cx="7547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O-C-O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041400" y="4759036"/>
            <a:ext cx="1341871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UV &amp; Visible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No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1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84761" y="3131127"/>
            <a:ext cx="754759" cy="369332"/>
          </a:xfrm>
          <a:prstGeom prst="rect">
            <a:avLst/>
          </a:prstGeom>
          <a:solidFill>
            <a:srgbClr val="FECBC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O-C-O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5623" y="752700"/>
            <a:ext cx="25183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Greenhouse Gases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707270">
            <a:off x="1027546" y="1985819"/>
            <a:ext cx="525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UV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 rot="2707270">
            <a:off x="1168402" y="1664852"/>
            <a:ext cx="937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Visible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 rot="2707270">
            <a:off x="1999678" y="1687946"/>
            <a:ext cx="408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IR</a:t>
            </a:r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31171">
            <a:off x="1074040" y="3137335"/>
            <a:ext cx="2914225" cy="8370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909" y="3452091"/>
            <a:ext cx="1243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Incoming</a:t>
            </a:r>
          </a:p>
          <a:p>
            <a:pPr algn="ctr"/>
            <a:r>
              <a:rPr lang="en-US" sz="2200" dirty="0" smtClean="0"/>
              <a:t>Sunlight</a:t>
            </a:r>
            <a:endParaRPr lang="en-US" sz="2200" dirty="0"/>
          </a:p>
        </p:txBody>
      </p:sp>
      <p:sp>
        <p:nvSpPr>
          <p:cNvPr id="17" name="Down Arrow 16"/>
          <p:cNvSpPr/>
          <p:nvPr/>
        </p:nvSpPr>
        <p:spPr>
          <a:xfrm rot="19943095">
            <a:off x="2701637" y="4941453"/>
            <a:ext cx="1258454" cy="877455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994725" y="3706090"/>
            <a:ext cx="7547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O-C-O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0" y="5738091"/>
            <a:ext cx="10100139" cy="637309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23797" y="5821219"/>
            <a:ext cx="3159138" cy="645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200" dirty="0" smtClean="0"/>
              <a:t>Heats up Earth</a:t>
            </a:r>
          </a:p>
          <a:p>
            <a:pPr algn="ctr">
              <a:lnSpc>
                <a:spcPct val="80000"/>
              </a:lnSpc>
            </a:pPr>
            <a:r>
              <a:rPr lang="en-US" sz="2200" dirty="0" smtClean="0"/>
              <a:t>“Converts” UV &amp; Vis to IR</a:t>
            </a:r>
            <a:endParaRPr lang="en-US" sz="2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21476">
            <a:off x="4439832" y="4165186"/>
            <a:ext cx="2527793" cy="6896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54433" y="3791527"/>
            <a:ext cx="754759" cy="369332"/>
          </a:xfrm>
          <a:prstGeom prst="rect">
            <a:avLst/>
          </a:prstGeom>
          <a:solidFill>
            <a:srgbClr val="FA696D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O-C-O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013363" y="2355272"/>
            <a:ext cx="175191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IR warms up CO</a:t>
            </a:r>
            <a:r>
              <a:rPr lang="en-US" baseline="-25000" dirty="0" smtClean="0"/>
              <a:t>2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Re-radiates heat</a:t>
            </a:r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 rot="12170157">
            <a:off x="5717310" y="2357579"/>
            <a:ext cx="1258454" cy="87745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698672" y="3131126"/>
            <a:ext cx="1730048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IR heats up CO</a:t>
            </a:r>
            <a:r>
              <a:rPr lang="en-US" baseline="-25000" dirty="0" smtClean="0"/>
              <a:t>2</a:t>
            </a:r>
          </a:p>
          <a:p>
            <a:pPr>
              <a:lnSpc>
                <a:spcPct val="80000"/>
              </a:lnSpc>
            </a:pPr>
            <a:r>
              <a:rPr lang="en-US" dirty="0"/>
              <a:t>Re-radiates </a:t>
            </a:r>
            <a:r>
              <a:rPr lang="en-US" dirty="0" smtClean="0"/>
              <a:t>heat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664" y="3186545"/>
            <a:ext cx="885961" cy="1039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337" y="3927763"/>
            <a:ext cx="885961" cy="1039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2306">
            <a:off x="6699829" y="4195615"/>
            <a:ext cx="885961" cy="1039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86685">
            <a:off x="6503553" y="4357251"/>
            <a:ext cx="885961" cy="10390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842000" y="5126182"/>
            <a:ext cx="1492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Radiated IR</a:t>
            </a:r>
            <a:endParaRPr lang="en-US" sz="2200" dirty="0"/>
          </a:p>
        </p:txBody>
      </p:sp>
      <p:sp>
        <p:nvSpPr>
          <p:cNvPr id="34" name="TextBox 33"/>
          <p:cNvSpPr txBox="1"/>
          <p:nvPr/>
        </p:nvSpPr>
        <p:spPr>
          <a:xfrm>
            <a:off x="2045853" y="4354944"/>
            <a:ext cx="7547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O-C-O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041400" y="4759036"/>
            <a:ext cx="1341871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UV &amp; Visible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No effect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36542"/>
            <a:ext cx="3270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Greenhouse Effect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54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246063" y="752475"/>
            <a:ext cx="5057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/>
              <a:t>Global Circulation Models - Conceptual</a:t>
            </a:r>
          </a:p>
        </p:txBody>
      </p:sp>
      <p:sp>
        <p:nvSpPr>
          <p:cNvPr id="16387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ED9A78-05BE-974A-9491-2F5DE195B20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47305" r="12045" b="26094"/>
          <a:stretch>
            <a:fillRect/>
          </a:stretch>
        </p:blipFill>
        <p:spPr bwMode="auto">
          <a:xfrm>
            <a:off x="107950" y="2147888"/>
            <a:ext cx="903605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ent-Up Arrow 12"/>
          <p:cNvSpPr/>
          <p:nvPr/>
        </p:nvSpPr>
        <p:spPr>
          <a:xfrm>
            <a:off x="2112963" y="5784850"/>
            <a:ext cx="2682875" cy="681038"/>
          </a:xfrm>
          <a:prstGeom prst="bentUp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0" name="TextBox 13"/>
          <p:cNvSpPr txBox="1">
            <a:spLocks noChangeArrowheads="1"/>
          </p:cNvSpPr>
          <p:nvPr/>
        </p:nvSpPr>
        <p:spPr bwMode="auto">
          <a:xfrm>
            <a:off x="0" y="36513"/>
            <a:ext cx="325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Climate Prediction </a:t>
            </a:r>
          </a:p>
        </p:txBody>
      </p:sp>
      <p:sp>
        <p:nvSpPr>
          <p:cNvPr id="16391" name="TextBox 14"/>
          <p:cNvSpPr txBox="1">
            <a:spLocks noChangeArrowheads="1"/>
          </p:cNvSpPr>
          <p:nvPr/>
        </p:nvSpPr>
        <p:spPr bwMode="auto">
          <a:xfrm>
            <a:off x="833438" y="1198563"/>
            <a:ext cx="3841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/>
              <a:t>Suped-Up Weather Forecasts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788" y="6199188"/>
            <a:ext cx="1924050" cy="369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Human Impacts ??</a:t>
            </a:r>
          </a:p>
        </p:txBody>
      </p:sp>
    </p:spTree>
    <p:extLst>
      <p:ext uri="{BB962C8B-B14F-4D97-AF65-F5344CB8AC3E}">
        <p14:creationId xmlns:p14="http://schemas.microsoft.com/office/powerpoint/2010/main" val="177744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9272</TotalTime>
  <Words>830</Words>
  <Application>Microsoft Macintosh PowerPoint</Application>
  <PresentationFormat>On-screen Show (4:3)</PresentationFormat>
  <Paragraphs>250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119</cp:revision>
  <dcterms:created xsi:type="dcterms:W3CDTF">2012-11-18T12:07:10Z</dcterms:created>
  <dcterms:modified xsi:type="dcterms:W3CDTF">2018-03-22T14:18:49Z</dcterms:modified>
</cp:coreProperties>
</file>