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85" r:id="rId2"/>
    <p:sldId id="261" r:id="rId3"/>
    <p:sldId id="265" r:id="rId4"/>
    <p:sldId id="260" r:id="rId5"/>
    <p:sldId id="257" r:id="rId6"/>
    <p:sldId id="262" r:id="rId7"/>
    <p:sldId id="263" r:id="rId8"/>
    <p:sldId id="264" r:id="rId9"/>
    <p:sldId id="266" r:id="rId10"/>
    <p:sldId id="268" r:id="rId11"/>
    <p:sldId id="267" r:id="rId12"/>
    <p:sldId id="278" r:id="rId13"/>
    <p:sldId id="269" r:id="rId14"/>
    <p:sldId id="270" r:id="rId15"/>
    <p:sldId id="271" r:id="rId16"/>
    <p:sldId id="293" r:id="rId17"/>
    <p:sldId id="287" r:id="rId18"/>
    <p:sldId id="277" r:id="rId19"/>
    <p:sldId id="294" r:id="rId20"/>
    <p:sldId id="276" r:id="rId21"/>
    <p:sldId id="295" r:id="rId22"/>
    <p:sldId id="296" r:id="rId23"/>
    <p:sldId id="297" r:id="rId24"/>
    <p:sldId id="286" r:id="rId25"/>
    <p:sldId id="288" r:id="rId26"/>
    <p:sldId id="289" r:id="rId27"/>
    <p:sldId id="290" r:id="rId28"/>
    <p:sldId id="291" r:id="rId29"/>
    <p:sldId id="292" r:id="rId30"/>
    <p:sldId id="279" r:id="rId31"/>
    <p:sldId id="280" r:id="rId32"/>
    <p:sldId id="281" r:id="rId33"/>
    <p:sldId id="258" r:id="rId34"/>
    <p:sldId id="282" r:id="rId35"/>
    <p:sldId id="259" r:id="rId36"/>
    <p:sldId id="284" r:id="rId37"/>
    <p:sldId id="283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7" autoAdjust="0"/>
    <p:restoredTop sz="94660"/>
  </p:normalViewPr>
  <p:slideViewPr>
    <p:cSldViewPr snapToGrid="0">
      <p:cViewPr varScale="1">
        <p:scale>
          <a:sx n="98" d="100"/>
          <a:sy n="98" d="100"/>
        </p:scale>
        <p:origin x="-7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8D08D-A341-AA4E-AAC4-BA01A0D17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7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89772-6899-EF4D-979B-400F4004D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9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34EC0-CEF3-6048-9D5B-00E51060F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8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EC01-51FB-824E-9228-BCCBD8E37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19153-7674-D247-9621-F0BFF6330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43B5F-BC7D-6248-8F50-1C65231F0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89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EB153-1F88-3F40-89AF-F1260F5B1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9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BB260-215E-F649-85BC-BF4748F14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0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E015E-016E-024C-A82C-3E49F2943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7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0BCF-BC54-A449-B46E-B1AD7C70F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53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5EEC2-38A5-4A46-94EE-AE6AB4F3A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2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2E31AFD-6A0E-3A40-AB69-E32781968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5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5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865563"/>
            <a:ext cx="734218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009650"/>
            <a:ext cx="7342187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9144000" cy="6731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AF08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28600" y="114300"/>
            <a:ext cx="8915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>
                <a:solidFill>
                  <a:srgbClr val="013378"/>
                </a:solidFill>
                <a:latin typeface="Arial Rounded MT Bold" charset="0"/>
                <a:cs typeface="+mn-cs"/>
              </a:rPr>
              <a:t>Reason for changes between 2001 &amp; 2007 IPCC climate report?</a:t>
            </a:r>
            <a:r>
              <a:rPr lang="en-US" sz="2800">
                <a:latin typeface="Arial Rounded MT Bold" charset="0"/>
                <a:cs typeface="+mn-cs"/>
              </a:rPr>
              <a:t> </a:t>
            </a:r>
            <a:endParaRPr lang="en-US" sz="2800">
              <a:solidFill>
                <a:srgbClr val="003C5A"/>
              </a:solidFill>
              <a:latin typeface="ArialMT" charset="0"/>
              <a:cs typeface="+mn-cs"/>
            </a:endParaRP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0" y="762000"/>
            <a:ext cx="9144000" cy="127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28 at 2.3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620000" cy="5792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76300" y="1371600"/>
            <a:ext cx="7327900" cy="4432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00200" y="88900"/>
            <a:ext cx="776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  <a:cs typeface="+mn-cs"/>
              </a:rPr>
              <a:t>Four contributions to sea level rise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990600" y="1270000"/>
            <a:ext cx="8153400" cy="425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80000"/>
              </a:lnSpc>
              <a:spcBef>
                <a:spcPct val="50000"/>
              </a:spcBef>
              <a:buFont typeface="Times" charset="0"/>
              <a:buAutoNum type="arabicPeriod"/>
              <a:defRPr/>
            </a:pPr>
            <a:r>
              <a:rPr lang="en-US" smtClean="0">
                <a:solidFill>
                  <a:srgbClr val="FAF081"/>
                </a:solidFill>
                <a:latin typeface="Arial Rounded MT Bold" charset="0"/>
                <a:cs typeface="+mn-cs"/>
              </a:rPr>
              <a:t>  	</a:t>
            </a: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Thermal expansion of seawater</a:t>
            </a:r>
          </a:p>
          <a:p>
            <a:pPr>
              <a:lnSpc>
                <a:spcPct val="190000"/>
              </a:lnSpc>
              <a:spcBef>
                <a:spcPct val="50000"/>
              </a:spcBef>
              <a:buFont typeface="Times" charset="0"/>
              <a:buAutoNum type="arabicPeriod"/>
              <a:defRPr/>
            </a:pPr>
            <a:r>
              <a:rPr lang="en-US" smtClean="0">
                <a:solidFill>
                  <a:srgbClr val="FAF081"/>
                </a:solidFill>
                <a:latin typeface="Arial Rounded MT Bold" charset="0"/>
                <a:cs typeface="+mn-cs"/>
              </a:rPr>
              <a:t>  </a:t>
            </a: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	Melting of glaciers and ice caps</a:t>
            </a:r>
          </a:p>
          <a:p>
            <a:pPr>
              <a:lnSpc>
                <a:spcPct val="190000"/>
              </a:lnSpc>
              <a:spcBef>
                <a:spcPct val="50000"/>
              </a:spcBef>
              <a:buClr>
                <a:srgbClr val="F9EF80"/>
              </a:buClr>
              <a:buFont typeface="Times" charset="0"/>
              <a:buAutoNum type="arabicPeriod"/>
              <a:defRPr/>
            </a:pP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 	 Ice sheet surface mass balance</a:t>
            </a:r>
          </a:p>
          <a:p>
            <a:pPr lvl="3">
              <a:lnSpc>
                <a:spcPct val="60000"/>
              </a:lnSpc>
              <a:spcBef>
                <a:spcPct val="50000"/>
              </a:spcBef>
              <a:buClr>
                <a:schemeClr val="accent1"/>
              </a:buClr>
              <a:buFont typeface="Times" charset="0"/>
              <a:buChar char="•"/>
              <a:defRPr/>
            </a:pP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snowfall - melting</a:t>
            </a:r>
          </a:p>
          <a:p>
            <a:pPr>
              <a:lnSpc>
                <a:spcPct val="180000"/>
              </a:lnSpc>
              <a:spcBef>
                <a:spcPct val="50000"/>
              </a:spcBef>
              <a:buClr>
                <a:srgbClr val="F9EF80"/>
              </a:buClr>
              <a:buFont typeface="Times" charset="0"/>
              <a:buAutoNum type="arabicPeriod"/>
              <a:defRPr/>
            </a:pP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 	 Ice sheet surface dynamical imbalance</a:t>
            </a:r>
          </a:p>
          <a:p>
            <a:pPr lvl="3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Times" charset="0"/>
              <a:buChar char="•"/>
              <a:defRPr/>
            </a:pP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increased flow rate</a:t>
            </a: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03263" y="114300"/>
            <a:ext cx="7945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Arial Rounded MT Bold" charset="0"/>
                <a:cs typeface="+mn-cs"/>
              </a:rPr>
              <a:t>Changes in sea surface temperature - Maine</a:t>
            </a:r>
            <a:endParaRPr lang="en-US">
              <a:solidFill>
                <a:schemeClr val="bg1"/>
              </a:solidFill>
              <a:latin typeface="Arial Rounded MT Bold" charset="0"/>
              <a:cs typeface="+mn-cs"/>
            </a:endParaRP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8 at 2.41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4800600" cy="3695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50900" y="63500"/>
            <a:ext cx="776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  <a:cs typeface="+mn-cs"/>
              </a:rPr>
              <a:t>Observed and Projected Sea Level Rise by 2100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07125" y="5973763"/>
            <a:ext cx="2632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cs typeface="+mn-cs"/>
              </a:rPr>
              <a:t>Church &amp; White, 2006, Courtesy of IPCC, 2007</a:t>
            </a:r>
            <a:endParaRPr lang="en-US" sz="1000"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0" y="7112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9 at 8.1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730905" cy="5361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30200" y="1612900"/>
            <a:ext cx="8458200" cy="3543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accent1"/>
              </a:solidFill>
              <a:latin typeface="Arial Rounded MT Bold" charset="0"/>
              <a:cs typeface="+mn-cs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0" y="101600"/>
            <a:ext cx="650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  <a:cs typeface="+mn-cs"/>
              </a:rPr>
              <a:t>Sea Level Rise:  Observed vs. Projected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30200" y="2908300"/>
            <a:ext cx="8420100" cy="127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36600" y="1968500"/>
            <a:ext cx="770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1"/>
                </a:solidFill>
                <a:latin typeface="Arial Rounded MT Bold" charset="0"/>
                <a:cs typeface="+mn-cs"/>
              </a:rPr>
              <a:t>   Interval	          Model Prediction	       Observed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860800" y="2374900"/>
            <a:ext cx="133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accent1"/>
                </a:solidFill>
                <a:latin typeface="Arial Rounded MT Bold" charset="0"/>
                <a:cs typeface="+mn-cs"/>
              </a:rPr>
              <a:t>   mm/year</a:t>
            </a:r>
            <a:endParaRPr lang="en-US">
              <a:cs typeface="+mn-cs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73100" y="3086100"/>
            <a:ext cx="7696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AF081"/>
                </a:solidFill>
                <a:latin typeface="Arial Rounded MT Bold" charset="0"/>
                <a:cs typeface="+mn-cs"/>
              </a:rPr>
              <a:t>1993 - 2003		           2.6			  3.1</a:t>
            </a:r>
          </a:p>
          <a:p>
            <a:pPr>
              <a:spcBef>
                <a:spcPct val="50000"/>
              </a:spcBef>
              <a:defRPr/>
            </a:pPr>
            <a:endParaRPr lang="en-US" dirty="0">
              <a:solidFill>
                <a:srgbClr val="FAF081"/>
              </a:solidFill>
              <a:latin typeface="Arial Rounded MT Bold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AF081"/>
                </a:solidFill>
                <a:latin typeface="Arial Rounded MT Bold" charset="0"/>
                <a:cs typeface="+mn-cs"/>
              </a:rPr>
              <a:t>1961 - 2003		           1.2			  1.8</a:t>
            </a: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946400" y="1612900"/>
            <a:ext cx="0" cy="35433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6248400" y="1612900"/>
            <a:ext cx="0" cy="35433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6959600" y="2387600"/>
            <a:ext cx="133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accent1"/>
                </a:solidFill>
                <a:latin typeface="Arial Rounded MT Bold" charset="0"/>
                <a:cs typeface="+mn-cs"/>
              </a:rPr>
              <a:t>mm/year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88900"/>
            <a:ext cx="776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  <a:cs typeface="+mn-cs"/>
              </a:rPr>
              <a:t>Sea Level Rise:  Observed = Projected</a:t>
            </a: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0" y="6985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9 at 8.1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2410"/>
            <a:ext cx="8458200" cy="5945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219200" y="1422400"/>
            <a:ext cx="6629400" cy="4292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6019" name="Group 3"/>
          <p:cNvGraphicFramePr>
            <a:graphicFrameLocks noGrp="1"/>
          </p:cNvGraphicFramePr>
          <p:nvPr/>
        </p:nvGraphicFramePr>
        <p:xfrm>
          <a:off x="1524000" y="1676400"/>
          <a:ext cx="6096000" cy="3813176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Reference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212260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By 2100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(feet)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Total Rise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(feet)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8B8"/>
                    </a:solidFill>
                  </a:tcPr>
                </a:tc>
              </a:tr>
              <a:tr h="1003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Overpeck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et al.,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 2006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&gt;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13 - 20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03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Rahmsorf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2007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1.6 - 4.6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- - -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01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Pfeffer,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et al.,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 2008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2.6 - 6.6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- - 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6043" name="Rectangle 27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2019300" y="88900"/>
            <a:ext cx="650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Sea Level Rise:  New Estimates</a:t>
            </a:r>
          </a:p>
        </p:txBody>
      </p:sp>
      <p:sp>
        <p:nvSpPr>
          <p:cNvPr id="86045" name="Line 29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600200" y="1219200"/>
            <a:ext cx="6375400" cy="4940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7043" name="Group 3"/>
          <p:cNvGraphicFramePr>
            <a:graphicFrameLocks noGrp="1"/>
          </p:cNvGraphicFramePr>
          <p:nvPr/>
        </p:nvGraphicFramePr>
        <p:xfrm>
          <a:off x="1752600" y="1409700"/>
          <a:ext cx="6083300" cy="4667251"/>
        </p:xfrm>
        <a:graphic>
          <a:graphicData uri="http://schemas.openxmlformats.org/drawingml/2006/table">
            <a:tbl>
              <a:tblPr/>
              <a:tblGrid>
                <a:gridCol w="3041650"/>
                <a:gridCol w="3041650"/>
              </a:tblGrid>
              <a:tr h="13350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Reference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212260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Additions to global rise predictions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212260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8B8"/>
                    </a:solidFill>
                  </a:tcPr>
                </a:tc>
              </a:tr>
              <a:tr h="1003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Yin,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et al.,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 2009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+ 8 inches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3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Hu,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et al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., 2009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+ 12 - 20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inches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98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Total global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regional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B91132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2.3 - 8.3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B91132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feet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C94630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7062" name="Rectangle 2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533400" y="762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Increased sea level rise estimates for New England</a:t>
            </a:r>
          </a:p>
        </p:txBody>
      </p:sp>
      <p:sp>
        <p:nvSpPr>
          <p:cNvPr id="87064" name="Line 24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822700" y="1460500"/>
            <a:ext cx="47752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 dirty="0">
                <a:solidFill>
                  <a:srgbClr val="FAF081"/>
                </a:solidFill>
                <a:latin typeface="Gill Sans" charset="0"/>
                <a:cs typeface="+mn-cs"/>
              </a:rPr>
              <a:t>Rising Sea Level:</a:t>
            </a:r>
          </a:p>
          <a:p>
            <a:pPr eaLnBrk="1" hangingPunct="1">
              <a:defRPr/>
            </a:pPr>
            <a:endParaRPr lang="en-US" sz="4400" dirty="0">
              <a:solidFill>
                <a:schemeClr val="bg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 sz="4400" i="1" dirty="0" smtClean="0">
                <a:solidFill>
                  <a:schemeClr val="bg1"/>
                </a:solidFill>
                <a:latin typeface="Gill Sans" charset="0"/>
                <a:cs typeface="+mn-cs"/>
              </a:rPr>
              <a:t>Rhode Island</a:t>
            </a:r>
            <a:endParaRPr lang="en-US" sz="4400" dirty="0">
              <a:solidFill>
                <a:srgbClr val="FAF081"/>
              </a:solidFill>
              <a:latin typeface="Gill Sans" charset="0"/>
              <a:cs typeface="+mn-cs"/>
            </a:endParaRPr>
          </a:p>
        </p:txBody>
      </p:sp>
      <p:pic>
        <p:nvPicPr>
          <p:cNvPr id="30723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RI_sealevel_gch1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4753" y="0"/>
            <a:ext cx="609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6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82600" y="88900"/>
            <a:ext cx="882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13378"/>
                </a:solidFill>
                <a:latin typeface="Arial Rounded MT Bold" charset="0"/>
                <a:cs typeface="+mn-cs"/>
              </a:rPr>
              <a:t>Increased carbon emissions = climate change</a:t>
            </a:r>
            <a:r>
              <a:rPr lang="en-US" sz="2800" b="1">
                <a:latin typeface="Gill Sans" charset="0"/>
                <a:cs typeface="+mn-cs"/>
              </a:rPr>
              <a:t> </a:t>
            </a:r>
            <a:endParaRPr lang="en-US" b="1">
              <a:solidFill>
                <a:schemeClr val="accent2"/>
              </a:solidFill>
              <a:latin typeface="Gill Sans" charset="0"/>
              <a:cs typeface="+mn-cs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52400" y="4267200"/>
            <a:ext cx="3962400" cy="2590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 rot="10800000">
            <a:off x="1905000" y="5334000"/>
            <a:ext cx="419100" cy="914400"/>
          </a:xfrm>
          <a:prstGeom prst="downArrow">
            <a:avLst>
              <a:gd name="adj1" fmla="val 60528"/>
              <a:gd name="adj2" fmla="val 94616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57200" y="4419600"/>
            <a:ext cx="3948112" cy="8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AF081"/>
                </a:solidFill>
                <a:latin typeface="Arial Rounded MT Bold" charset="0"/>
                <a:cs typeface="+mn-cs"/>
              </a:rPr>
              <a:t>Rising </a:t>
            </a:r>
            <a:r>
              <a:rPr lang="en-US" dirty="0">
                <a:solidFill>
                  <a:srgbClr val="FAF081"/>
                </a:solidFill>
                <a:latin typeface="Arial Rounded MT Bold" charset="0"/>
                <a:cs typeface="+mn-cs"/>
              </a:rPr>
              <a:t>Temperatures</a:t>
            </a:r>
            <a:endParaRPr lang="en-US" sz="2000" dirty="0">
              <a:solidFill>
                <a:srgbClr val="FAF081"/>
              </a:solidFill>
              <a:latin typeface="Arial Rounded MT Bold" charset="0"/>
              <a:cs typeface="+mn-cs"/>
            </a:endParaRPr>
          </a:p>
          <a:p>
            <a:pPr marL="914400" lvl="1" indent="-457200">
              <a:lnSpc>
                <a:spcPct val="80000"/>
              </a:lnSpc>
              <a:spcBef>
                <a:spcPct val="50000"/>
              </a:spcBef>
              <a:buFont typeface="Times" charset="0"/>
              <a:buNone/>
              <a:defRPr/>
            </a:pPr>
            <a:r>
              <a:rPr lang="en-US" sz="2000" dirty="0">
                <a:solidFill>
                  <a:srgbClr val="FAF081"/>
                </a:solidFill>
                <a:latin typeface="Arial Rounded MT Bold" charset="0"/>
                <a:cs typeface="+mn-cs"/>
              </a:rPr>
              <a:t>   </a:t>
            </a:r>
            <a:r>
              <a:rPr lang="en-US" dirty="0">
                <a:solidFill>
                  <a:srgbClr val="FAF081"/>
                </a:solidFill>
                <a:latin typeface="Arial Rounded MT Bold" charset="0"/>
                <a:cs typeface="+mn-cs"/>
              </a:rPr>
              <a:t>Rising Sea </a:t>
            </a:r>
            <a:r>
              <a:rPr lang="en-US" dirty="0" smtClean="0">
                <a:solidFill>
                  <a:srgbClr val="FAF081"/>
                </a:solidFill>
                <a:latin typeface="Arial Rounded MT Bold" charset="0"/>
                <a:cs typeface="+mn-cs"/>
              </a:rPr>
              <a:t>Level</a:t>
            </a:r>
            <a:endParaRPr lang="en-US" dirty="0">
              <a:solidFill>
                <a:srgbClr val="FAF081"/>
              </a:solidFill>
              <a:latin typeface="Arial Rounded MT Bold" charset="0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28600" y="6252706"/>
            <a:ext cx="3948112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lnSpc>
                <a:spcPct val="180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 Rounded MT Bold" charset="0"/>
                <a:cs typeface="+mn-cs"/>
              </a:rPr>
              <a:t>Increased Carbon </a:t>
            </a:r>
            <a:r>
              <a:rPr lang="en-US" sz="2000" dirty="0" smtClean="0">
                <a:solidFill>
                  <a:schemeClr val="bg1"/>
                </a:solidFill>
                <a:latin typeface="Arial Rounded MT Bold" charset="0"/>
                <a:cs typeface="+mn-cs"/>
              </a:rPr>
              <a:t>Emissions</a:t>
            </a:r>
            <a:endParaRPr lang="en-US" sz="2000" dirty="0">
              <a:solidFill>
                <a:schemeClr val="accent1"/>
              </a:solidFill>
              <a:latin typeface="Arial Rounded MT Bold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0" y="1295400"/>
            <a:ext cx="464326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Factors</a:t>
            </a:r>
          </a:p>
          <a:p>
            <a:r>
              <a:rPr lang="en-US" sz="2000" dirty="0" smtClean="0"/>
              <a:t>- Economic growth </a:t>
            </a:r>
          </a:p>
          <a:p>
            <a:pPr lvl="1"/>
            <a:r>
              <a:rPr lang="en-US" sz="2000" dirty="0" smtClean="0"/>
              <a:t>(global </a:t>
            </a:r>
            <a:r>
              <a:rPr lang="en-US" sz="2000" dirty="0" err="1" smtClean="0"/>
              <a:t>vs</a:t>
            </a:r>
            <a:r>
              <a:rPr lang="en-US" sz="2000" dirty="0" smtClean="0"/>
              <a:t> local)</a:t>
            </a:r>
          </a:p>
          <a:p>
            <a:pPr lvl="1"/>
            <a:r>
              <a:rPr lang="en-US" sz="2000" dirty="0" smtClean="0"/>
              <a:t>(service </a:t>
            </a:r>
            <a:r>
              <a:rPr lang="en-US" sz="2000" dirty="0" err="1" smtClean="0"/>
              <a:t>vs</a:t>
            </a:r>
            <a:r>
              <a:rPr lang="en-US" sz="2000" dirty="0" smtClean="0"/>
              <a:t> material intensive)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- Global populations </a:t>
            </a:r>
          </a:p>
          <a:p>
            <a:r>
              <a:rPr lang="en-US" sz="2000" dirty="0" smtClean="0"/>
              <a:t>       (mid-century peak </a:t>
            </a:r>
            <a:r>
              <a:rPr lang="en-US" sz="2000" dirty="0" err="1" smtClean="0"/>
              <a:t>vs</a:t>
            </a:r>
            <a:r>
              <a:rPr lang="en-US" sz="2000" dirty="0" smtClean="0"/>
              <a:t> steady growth)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r>
              <a:rPr lang="en-US" sz="2000" dirty="0" smtClean="0"/>
              <a:t>- Introduction of new/efficient technologies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r>
              <a:rPr lang="en-US" sz="2000" dirty="0" smtClean="0"/>
              <a:t>- Energy sources </a:t>
            </a:r>
          </a:p>
          <a:p>
            <a:r>
              <a:rPr lang="en-US" sz="2000" dirty="0" smtClean="0"/>
              <a:t>        (fossil </a:t>
            </a:r>
            <a:r>
              <a:rPr lang="en-US" sz="2000" dirty="0" err="1" smtClean="0"/>
              <a:t>vs</a:t>
            </a:r>
            <a:r>
              <a:rPr lang="en-US" sz="2000" dirty="0" smtClean="0"/>
              <a:t> clean </a:t>
            </a:r>
            <a:r>
              <a:rPr lang="en-US" sz="2000" dirty="0" err="1" smtClean="0"/>
              <a:t>vs</a:t>
            </a:r>
            <a:r>
              <a:rPr lang="en-US" sz="2000" dirty="0" smtClean="0"/>
              <a:t> combo)</a:t>
            </a:r>
            <a:endParaRPr lang="en-US" sz="2000" dirty="0"/>
          </a:p>
        </p:txBody>
      </p:sp>
      <p:pic>
        <p:nvPicPr>
          <p:cNvPr id="4" name="Picture 3" descr="Screen Shot 2016-03-28 at 2.33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3970730" cy="312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822700" y="1460500"/>
            <a:ext cx="47752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Rising Sea Level:</a:t>
            </a:r>
          </a:p>
          <a:p>
            <a:pPr eaLnBrk="1" hangingPunct="1">
              <a:defRPr/>
            </a:pPr>
            <a:endParaRPr lang="en-US" sz="4400">
              <a:solidFill>
                <a:schemeClr val="bg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 sz="4400" i="1">
                <a:solidFill>
                  <a:schemeClr val="bg1"/>
                </a:solidFill>
                <a:latin typeface="Gill Sans" charset="0"/>
                <a:cs typeface="+mn-cs"/>
              </a:rPr>
              <a:t>Northeast</a:t>
            </a: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</p:txBody>
      </p:sp>
      <p:pic>
        <p:nvPicPr>
          <p:cNvPr id="33795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NE_sealevel_gch1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941" y="0"/>
            <a:ext cx="842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2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29 at 8.1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8597900" cy="560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2400"/>
            <a:ext cx="5105400" cy="27739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62400" y="2286000"/>
            <a:ext cx="1069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NOAA (2012)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95008" y="4910892"/>
            <a:ext cx="775673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8576738" y="470623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2100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7008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5088" y="0"/>
            <a:ext cx="6621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sealevel.climatecentral.org</a:t>
            </a:r>
            <a:r>
              <a:rPr lang="en-US" dirty="0" smtClean="0"/>
              <a:t>/</a:t>
            </a:r>
            <a:r>
              <a:rPr lang="en-US" dirty="0" err="1" smtClean="0"/>
              <a:t>ssrf</a:t>
            </a:r>
            <a:r>
              <a:rPr lang="en-US" dirty="0" smtClean="0"/>
              <a:t>/</a:t>
            </a:r>
            <a:r>
              <a:rPr lang="en-US" dirty="0" err="1" smtClean="0"/>
              <a:t>rhode</a:t>
            </a:r>
            <a:r>
              <a:rPr lang="en-US" dirty="0" smtClean="0"/>
              <a:t>-island</a:t>
            </a:r>
            <a:endParaRPr lang="en-US" dirty="0"/>
          </a:p>
        </p:txBody>
      </p:sp>
      <p:pic>
        <p:nvPicPr>
          <p:cNvPr id="3" name="Picture 2" descr="Screen Shot 2016-03-29 at 8.4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415"/>
            <a:ext cx="9144000" cy="4700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505140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http://ss2.climatecentral.org/#10/22.2929/114.2331?show=</a:t>
            </a:r>
            <a:r>
              <a:rPr lang="en-US" sz="1600" dirty="0" err="1" smtClean="0"/>
              <a:t>satellite&amp;projections</a:t>
            </a:r>
            <a:r>
              <a:rPr lang="en-US" sz="1600" dirty="0" smtClean="0"/>
              <a:t>=0-RCP85-SLR&amp;level=0.5&amp;unit=</a:t>
            </a:r>
            <a:r>
              <a:rPr lang="en-US" sz="1600" dirty="0" err="1" smtClean="0"/>
              <a:t>meters&amp;pois</a:t>
            </a:r>
            <a:r>
              <a:rPr lang="en-US" sz="1600" dirty="0" smtClean="0"/>
              <a:t>=hide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0" y="6273224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http://ss2.climatecentral.org/#9/39.4892/117.3120?show=</a:t>
            </a:r>
            <a:r>
              <a:rPr lang="en-US" sz="1600" dirty="0" err="1" smtClean="0"/>
              <a:t>satellite&amp;projections</a:t>
            </a:r>
            <a:r>
              <a:rPr lang="en-US" sz="1600" dirty="0" smtClean="0"/>
              <a:t>=0-RCP85-SLR&amp;level=0.5&amp;unit=</a:t>
            </a:r>
            <a:r>
              <a:rPr lang="en-US" sz="1600" dirty="0" err="1" smtClean="0"/>
              <a:t>meters&amp;pois</a:t>
            </a:r>
            <a:r>
              <a:rPr lang="en-US" sz="1600" dirty="0" smtClean="0"/>
              <a:t>=hide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29292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Hong Kong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076039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Beijing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76084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22700" y="1460500"/>
            <a:ext cx="57150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Rising Sea Level in</a:t>
            </a:r>
          </a:p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Rhode Island ~</a:t>
            </a:r>
          </a:p>
          <a:p>
            <a:pPr eaLnBrk="1" hangingPunct="1">
              <a:defRPr/>
            </a:pP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 sz="3600" i="1">
                <a:solidFill>
                  <a:schemeClr val="bg1"/>
                </a:solidFill>
                <a:latin typeface="Gill Sans" charset="0"/>
                <a:cs typeface="+mn-cs"/>
              </a:rPr>
              <a:t>Southern Coastal Ponds</a:t>
            </a: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</p:txBody>
      </p:sp>
      <p:pic>
        <p:nvPicPr>
          <p:cNvPr id="36867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0"/>
            <a:ext cx="9144000" cy="9271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067" name="Line 3"/>
          <p:cNvSpPr>
            <a:spLocks noChangeShapeType="1"/>
          </p:cNvSpPr>
          <p:nvPr/>
        </p:nvSpPr>
        <p:spPr bwMode="auto">
          <a:xfrm>
            <a:off x="-12700" y="9906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420813" y="63500"/>
            <a:ext cx="6794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433874"/>
                </a:solidFill>
                <a:latin typeface="Arial Rounded MT Bold" charset="0"/>
              </a:rPr>
              <a:t>Quonochontaug Pond 5</a:t>
            </a:r>
            <a:r>
              <a:rPr lang="ja-JP" altLang="en-US" b="1">
                <a:solidFill>
                  <a:srgbClr val="433874"/>
                </a:solidFill>
                <a:latin typeface="Arial"/>
              </a:rPr>
              <a:t>’</a:t>
            </a:r>
            <a:r>
              <a:rPr lang="en-US" b="1">
                <a:solidFill>
                  <a:srgbClr val="433874"/>
                </a:solidFill>
                <a:latin typeface="Arial Rounded MT Bold" charset="0"/>
              </a:rPr>
              <a:t> sea level rise:</a:t>
            </a:r>
          </a:p>
          <a:p>
            <a:pPr algn="ctr">
              <a:defRPr/>
            </a:pPr>
            <a:r>
              <a:rPr lang="en-US" b="1">
                <a:solidFill>
                  <a:srgbClr val="433874"/>
                </a:solidFill>
                <a:latin typeface="Arial Rounded MT Bold" charset="0"/>
              </a:rPr>
              <a:t>Model by Nathan Vinhateiro, GSO-URI</a:t>
            </a:r>
            <a:endParaRPr lang="en-US" sz="2800" b="1">
              <a:solidFill>
                <a:schemeClr val="accent2"/>
              </a:solidFill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1774825" y="6183313"/>
            <a:ext cx="625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Helvetica Neue" charset="0"/>
              </a:rPr>
              <a:t>Flooded areas shown with light blue shading</a:t>
            </a:r>
            <a:endParaRPr lang="en-US" i="1">
              <a:solidFill>
                <a:schemeClr val="bg1"/>
              </a:solidFill>
              <a:latin typeface="Helvetica Neue" charset="0"/>
            </a:endParaRPr>
          </a:p>
        </p:txBody>
      </p:sp>
      <p:pic>
        <p:nvPicPr>
          <p:cNvPr id="2" name="Picture 1" descr="Screen Shot 2016-03-29 at 8.12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7383332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447800" y="114300"/>
            <a:ext cx="696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The 1938 Hurricane: Napatree Point</a:t>
            </a: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825500" y="4927600"/>
            <a:ext cx="95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Gill Sans" charset="0"/>
              </a:rPr>
              <a:t>After:</a:t>
            </a:r>
            <a:endParaRPr lang="en-US" b="1">
              <a:solidFill>
                <a:srgbClr val="433874"/>
              </a:solidFill>
              <a:latin typeface="Gill Sans" charset="0"/>
            </a:endParaRPr>
          </a:p>
        </p:txBody>
      </p:sp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749300" y="1866900"/>
            <a:ext cx="996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Gill Sans" charset="0"/>
              </a:rPr>
              <a:t>Before:</a:t>
            </a:r>
            <a:endParaRPr lang="en-US" b="1">
              <a:solidFill>
                <a:srgbClr val="433874"/>
              </a:solidFill>
              <a:latin typeface="Gill Sans" charset="0"/>
            </a:endParaRPr>
          </a:p>
        </p:txBody>
      </p:sp>
      <p:pic>
        <p:nvPicPr>
          <p:cNvPr id="2" name="Picture 1" descr="Screen Shot 2016-03-29 at 8.13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62000"/>
            <a:ext cx="4944880" cy="5965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1447800" y="114300"/>
            <a:ext cx="696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The 1938 Hurricane: Misquamicut Beach</a:t>
            </a: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1524000" y="4991100"/>
            <a:ext cx="95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Gill Sans" charset="0"/>
              </a:rPr>
              <a:t>After:</a:t>
            </a:r>
            <a:endParaRPr lang="en-US" b="1">
              <a:solidFill>
                <a:srgbClr val="433874"/>
              </a:solidFill>
              <a:latin typeface="Gill Sans" charset="0"/>
            </a:endParaRP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1422400" y="1879600"/>
            <a:ext cx="996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Gill Sans" charset="0"/>
              </a:rPr>
              <a:t>Before:</a:t>
            </a:r>
            <a:endParaRPr lang="en-US" b="1">
              <a:solidFill>
                <a:srgbClr val="433874"/>
              </a:solidFill>
              <a:latin typeface="Gill Sans" charset="0"/>
            </a:endParaRPr>
          </a:p>
        </p:txBody>
      </p:sp>
      <p:pic>
        <p:nvPicPr>
          <p:cNvPr id="39942" name="Picture 9" descr="Misquamicut  Beach B#61F76F.jpg                                00096663Macintosh HD                   7C262CE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49606" r="365" b="1088"/>
          <a:stretch>
            <a:fillRect/>
          </a:stretch>
        </p:blipFill>
        <p:spPr bwMode="auto">
          <a:xfrm>
            <a:off x="2698750" y="844550"/>
            <a:ext cx="3443288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 descr="Misquamicut  Beach B#61F76F.jpg                                00096663Macintosh HD                   7C262CE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218" r="1823" b="50476"/>
          <a:stretch>
            <a:fillRect/>
          </a:stretch>
        </p:blipFill>
        <p:spPr bwMode="auto">
          <a:xfrm>
            <a:off x="2698750" y="3816350"/>
            <a:ext cx="3405188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990600" y="114300"/>
            <a:ext cx="734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The 1938 Hurricane: Narragansett Sea Wall</a:t>
            </a:r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0964" name="Picture 6" descr="Narr Beach Post 1938.jpg                                       00096663Macintosh HD                   7C262CE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47763"/>
            <a:ext cx="8542337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AutoShape 7"/>
          <p:cNvSpPr>
            <a:spLocks noChangeArrowheads="1"/>
          </p:cNvSpPr>
          <p:nvPr/>
        </p:nvSpPr>
        <p:spPr bwMode="auto">
          <a:xfrm rot="-2385607">
            <a:off x="6067425" y="3184525"/>
            <a:ext cx="857250" cy="368300"/>
          </a:xfrm>
          <a:prstGeom prst="leftArrow">
            <a:avLst>
              <a:gd name="adj1" fmla="val 50000"/>
              <a:gd name="adj2" fmla="val 58190"/>
            </a:avLst>
          </a:prstGeom>
          <a:solidFill>
            <a:srgbClr val="FAB92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AB924"/>
              </a:solidFill>
            </a:endParaRP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5707063" y="2540000"/>
            <a:ext cx="241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b="1">
                <a:latin typeface="Arial"/>
              </a:rPr>
              <a:t>“</a:t>
            </a:r>
            <a:r>
              <a:rPr lang="en-US" b="1">
                <a:latin typeface="\Arial" charset="0"/>
              </a:rPr>
              <a:t> The Towers</a:t>
            </a:r>
            <a:r>
              <a:rPr lang="ja-JP" altLang="en-US" b="1">
                <a:latin typeface="Arial"/>
              </a:rPr>
              <a:t>”</a:t>
            </a:r>
            <a:r>
              <a:rPr lang="en-US" b="1">
                <a:latin typeface="\Arial" charset="0"/>
              </a:rPr>
              <a:t> </a:t>
            </a:r>
            <a:endParaRPr lang="en-US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1447800" y="114300"/>
            <a:ext cx="696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The 1938 Hurricane: Pawtuxet Village</a:t>
            </a:r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1988" name="Picture 8" descr="Pawtuxet Village Aft#61F5B5.jpg                                00096663Macintosh HD                   7C262CE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10443" r="6870" b="8861"/>
          <a:stretch>
            <a:fillRect/>
          </a:stretch>
        </p:blipFill>
        <p:spPr bwMode="auto">
          <a:xfrm>
            <a:off x="165100" y="800100"/>
            <a:ext cx="8763000" cy="593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759200" y="1892300"/>
            <a:ext cx="5384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Rising Temperatures</a:t>
            </a:r>
          </a:p>
        </p:txBody>
      </p:sp>
      <p:pic>
        <p:nvPicPr>
          <p:cNvPr id="15363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429000" y="1587500"/>
            <a:ext cx="57150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Assessing the Impact of Climate Change:</a:t>
            </a:r>
          </a:p>
          <a:p>
            <a:pPr eaLnBrk="1" hangingPunct="1">
              <a:defRPr/>
            </a:pP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 sz="3200" i="1">
                <a:solidFill>
                  <a:schemeClr val="bg1"/>
                </a:solidFill>
                <a:latin typeface="Gill Sans" charset="0"/>
                <a:cs typeface="+mn-cs"/>
              </a:rPr>
              <a:t>An Alternative Approach to IPCC</a:t>
            </a:r>
            <a:endParaRPr lang="en-US" sz="3600">
              <a:solidFill>
                <a:schemeClr val="bg1"/>
              </a:solidFill>
              <a:latin typeface="Gill Sans" charset="0"/>
              <a:cs typeface="+mn-cs"/>
            </a:endParaRPr>
          </a:p>
        </p:txBody>
      </p:sp>
      <p:pic>
        <p:nvPicPr>
          <p:cNvPr id="43011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594100" y="2273300"/>
            <a:ext cx="2057400" cy="264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238500" y="0"/>
            <a:ext cx="5905500" cy="5969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AF08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4036" name="Picture 4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356100" y="25400"/>
            <a:ext cx="5753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latin typeface="Arial Rounded MT Bold" charset="0"/>
                <a:cs typeface="+mn-cs"/>
              </a:rPr>
              <a:t>The Stern Review</a:t>
            </a:r>
            <a:endParaRPr lang="en-US">
              <a:latin typeface="ArialMT" charset="0"/>
              <a:cs typeface="+mn-cs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8315325" y="585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3225800" y="673100"/>
            <a:ext cx="5905500" cy="127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829300" y="1892300"/>
            <a:ext cx="3225800" cy="34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smtClean="0">
              <a:solidFill>
                <a:srgbClr val="FAF081"/>
              </a:solidFill>
              <a:latin typeface="gil Sans" charset="0"/>
              <a:cs typeface="+mn-cs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•  Ph.D. Economics,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   Oxford University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•  Academic, 1970-1999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• Chief economist, World Bank, 2000 - 2003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•  Knighted, 2004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•  Member, House of Lords, 2007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en-US" sz="1800" smtClean="0">
              <a:solidFill>
                <a:srgbClr val="DFE0E4"/>
              </a:solidFill>
              <a:latin typeface="Arial Rounded MT Bold" charset="0"/>
              <a:cs typeface="+mn-cs"/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648200" y="1270000"/>
            <a:ext cx="372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AF081"/>
                </a:solidFill>
                <a:latin typeface="gil Sans" charset="0"/>
                <a:cs typeface="+mn-cs"/>
              </a:rPr>
              <a:t>Sir Nicholas Stern</a:t>
            </a:r>
            <a:endParaRPr lang="en-US">
              <a:solidFill>
                <a:srgbClr val="FAF081"/>
              </a:solidFill>
              <a:latin typeface="gil Sans" charset="0"/>
              <a:cs typeface="+mn-cs"/>
            </a:endParaRP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336800"/>
            <a:ext cx="1951038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238500" y="0"/>
            <a:ext cx="5905500" cy="9398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AF08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5059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79800" y="1422400"/>
            <a:ext cx="54991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DFE0E4"/>
                </a:solidFill>
                <a:latin typeface="Gill Sans" charset="0"/>
                <a:cs typeface="+mn-cs"/>
              </a:rPr>
              <a:t>•  670 page independent review commissioned by the British government to better understand the economics of climate change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DFE0E4"/>
                </a:solidFill>
                <a:latin typeface="Gill Sans" charset="0"/>
                <a:cs typeface="+mn-cs"/>
              </a:rPr>
              <a:t>•  Uses risk-management approach to assess the impact of climate change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DFE0E4"/>
                </a:solidFill>
                <a:latin typeface="Gill Sans" charset="0"/>
                <a:cs typeface="+mn-cs"/>
              </a:rPr>
              <a:t>•  The risk- management approach focuses on worst case scenarios and how to prevent them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DFE0E4"/>
                </a:solidFill>
                <a:latin typeface="Gill Sans" charset="0"/>
                <a:cs typeface="+mn-cs"/>
              </a:rPr>
              <a:t>•  Stern Review tends to be more definitive than the IPCC report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429000" y="114300"/>
            <a:ext cx="57912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>
                <a:latin typeface="Arial Rounded MT Bold" charset="0"/>
                <a:cs typeface="+mn-cs"/>
              </a:rPr>
              <a:t>               The Stern Review:  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>
                <a:latin typeface="Arial Rounded MT Bold" charset="0"/>
                <a:cs typeface="+mn-cs"/>
              </a:rPr>
              <a:t>The Economics of Climate Change</a:t>
            </a:r>
            <a:endParaRPr lang="en-US">
              <a:solidFill>
                <a:srgbClr val="003C5A"/>
              </a:solidFill>
              <a:latin typeface="ArialMT" charset="0"/>
              <a:cs typeface="+mn-cs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8315325" y="585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3238500" y="1016000"/>
            <a:ext cx="5905500" cy="127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12900" y="76200"/>
            <a:ext cx="9747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433874"/>
                </a:solidFill>
                <a:latin typeface="Arial Rounded MT Bold" charset="0"/>
                <a:cs typeface="+mn-cs"/>
              </a:rPr>
              <a:t>Impacts of increased greenhouse gases</a:t>
            </a:r>
            <a:endParaRPr lang="en-US" b="1" dirty="0">
              <a:solidFill>
                <a:srgbClr val="433874"/>
              </a:solidFill>
              <a:latin typeface="Gill Sans" charset="0"/>
              <a:cs typeface="+mn-cs"/>
            </a:endParaRP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0" y="690563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9 at 8.10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74" y="762000"/>
            <a:ext cx="6068295" cy="6124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562100" y="101600"/>
            <a:ext cx="612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  <a:cs typeface="+mn-cs"/>
              </a:rPr>
              <a:t>Scenarios to stabilize at 550 ppm CO</a:t>
            </a:r>
            <a:r>
              <a:rPr lang="en-US" sz="1800" b="1">
                <a:solidFill>
                  <a:srgbClr val="433874"/>
                </a:solidFill>
                <a:latin typeface="Gill Sans" charset="0"/>
                <a:cs typeface="+mn-cs"/>
              </a:rPr>
              <a:t>2</a:t>
            </a:r>
            <a:endParaRPr lang="en-US" b="1">
              <a:solidFill>
                <a:srgbClr val="433874"/>
              </a:solidFill>
              <a:latin typeface="Gill Sans" charset="0"/>
              <a:cs typeface="+mn-cs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9 at 8.11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7696200" cy="5276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811213" y="76200"/>
            <a:ext cx="765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10360"/>
                </a:solidFill>
                <a:latin typeface="Arial Rounded MT Bold" charset="0"/>
                <a:cs typeface="+mn-cs"/>
              </a:rPr>
              <a:t>Losses in per capita income due to climate change</a:t>
            </a:r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0" y="6985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9 at 8.11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9" y="914400"/>
            <a:ext cx="8850141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454400" y="1384300"/>
            <a:ext cx="5715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latin typeface="Gill Sans" charset="0"/>
                <a:cs typeface="+mn-cs"/>
              </a:rPr>
              <a:t>The scientific community has reached a consensus that current climate change is human-induced, and will produce devastating environmental and societal impacts during the next century.</a:t>
            </a:r>
          </a:p>
          <a:p>
            <a:pPr eaLnBrk="1" hangingPunct="1">
              <a:defRPr/>
            </a:pPr>
            <a:endParaRPr lang="en-US">
              <a:solidFill>
                <a:schemeClr val="bg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latin typeface="Gill Sans" charset="0"/>
                <a:cs typeface="+mn-cs"/>
              </a:rPr>
              <a:t>The benefits of strong early action to mitigate climate change clearly outweigh the costs.   </a:t>
            </a:r>
          </a:p>
          <a:p>
            <a:pPr eaLnBrk="1" hangingPunct="1">
              <a:defRPr/>
            </a:pPr>
            <a:endParaRPr lang="en-US">
              <a:solidFill>
                <a:schemeClr val="bg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latin typeface="Gill Sans" charset="0"/>
                <a:cs typeface="+mn-cs"/>
              </a:rPr>
              <a:t>The US should aim for moral, scientific and industrial leadership to mitigate climate change, rather than vying to be the head weasel.</a:t>
            </a:r>
            <a:endParaRPr lang="en-US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endParaRPr lang="en-US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</p:txBody>
      </p:sp>
      <p:pic>
        <p:nvPicPr>
          <p:cNvPr id="49155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429000" y="185738"/>
            <a:ext cx="30765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Conclusions: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800475" y="1974850"/>
            <a:ext cx="502602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>
                <a:solidFill>
                  <a:srgbClr val="FAF081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FAF081"/>
                </a:solidFill>
                <a:latin typeface="Arial Rounded MT Bold" charset="0"/>
                <a:cs typeface="+mn-cs"/>
              </a:rPr>
              <a:t>Perhaps our epitaph will be:</a:t>
            </a:r>
            <a:endParaRPr lang="en-US">
              <a:solidFill>
                <a:schemeClr val="accent1"/>
              </a:solidFill>
              <a:latin typeface="Arial Rounded MT Bold" charset="0"/>
              <a:cs typeface="+mn-cs"/>
            </a:endParaRPr>
          </a:p>
          <a:p>
            <a:pPr>
              <a:defRPr/>
            </a:pPr>
            <a:endParaRPr lang="en-US">
              <a:solidFill>
                <a:srgbClr val="FAF081"/>
              </a:solidFill>
              <a:latin typeface="Arial Rounded MT Bold" charset="0"/>
              <a:cs typeface="+mn-cs"/>
            </a:endParaRPr>
          </a:p>
          <a:p>
            <a:pPr>
              <a:defRPr/>
            </a:pPr>
            <a:endParaRPr lang="en-US">
              <a:solidFill>
                <a:srgbClr val="FFFF00"/>
              </a:solidFill>
              <a:latin typeface="Arial Rounded MT Bold" charset="0"/>
              <a:cs typeface="+mn-cs"/>
            </a:endParaRPr>
          </a:p>
          <a:p>
            <a:pPr>
              <a:lnSpc>
                <a:spcPct val="130000"/>
              </a:lnSpc>
              <a:defRPr/>
            </a:pPr>
            <a:r>
              <a:rPr lang="en-US">
                <a:solidFill>
                  <a:srgbClr val="DFE0E4"/>
                </a:solidFill>
                <a:latin typeface="Arial Rounded MT Bold" charset="0"/>
                <a:cs typeface="+mn-cs"/>
              </a:rPr>
              <a:t>The good Earth.  We could have saved it, but we were too damn cheap and lazy.</a:t>
            </a:r>
            <a:r>
              <a:rPr lang="ja-JP" altLang="en-US">
                <a:solidFill>
                  <a:srgbClr val="DFE0E4"/>
                </a:solidFill>
                <a:latin typeface="Arial"/>
                <a:cs typeface="+mn-cs"/>
              </a:rPr>
              <a:t>”</a:t>
            </a:r>
            <a:endParaRPr lang="en-US">
              <a:solidFill>
                <a:schemeClr val="bg1"/>
              </a:solidFill>
              <a:latin typeface="Arial Rounded MT Bold" charset="0"/>
              <a:cs typeface="+mn-cs"/>
            </a:endParaRPr>
          </a:p>
          <a:p>
            <a:pPr>
              <a:lnSpc>
                <a:spcPct val="130000"/>
              </a:lnSpc>
              <a:defRPr/>
            </a:pPr>
            <a:endParaRPr lang="en-US">
              <a:solidFill>
                <a:srgbClr val="E4E4E4"/>
              </a:solidFill>
              <a:latin typeface="Arial Rounded MT Bold" charset="0"/>
              <a:cs typeface="+mn-cs"/>
            </a:endParaRPr>
          </a:p>
          <a:p>
            <a:pPr algn="r">
              <a:lnSpc>
                <a:spcPct val="130000"/>
              </a:lnSpc>
              <a:defRPr/>
            </a:pPr>
            <a:r>
              <a:rPr lang="en-US" sz="1400">
                <a:solidFill>
                  <a:srgbClr val="E4E4E4"/>
                </a:solidFill>
                <a:latin typeface="Arial Rounded MT Bold" charset="0"/>
                <a:cs typeface="+mn-cs"/>
              </a:rPr>
              <a:t>~ Kurt Vonnegut</a:t>
            </a:r>
          </a:p>
        </p:txBody>
      </p:sp>
      <p:pic>
        <p:nvPicPr>
          <p:cNvPr id="50179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4" name="Text Box 4"/>
          <p:cNvSpPr txBox="1">
            <a:spLocks noChangeArrowheads="1"/>
          </p:cNvSpPr>
          <p:nvPr/>
        </p:nvSpPr>
        <p:spPr bwMode="auto">
          <a:xfrm>
            <a:off x="685800" y="5727700"/>
            <a:ext cx="83693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bg1">
                  <a:lumMod val="85000"/>
                </a:schemeClr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Higher CO</a:t>
            </a:r>
            <a:r>
              <a:rPr lang="en-US" sz="2000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levels leads to higher global temperatures.</a:t>
            </a:r>
          </a:p>
          <a:p>
            <a:pPr marL="342900" indent="-342900">
              <a:spcBef>
                <a:spcPct val="50000"/>
              </a:spcBef>
              <a:buClr>
                <a:schemeClr val="bg1">
                  <a:lumMod val="85000"/>
                </a:schemeClr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Climate temperature is more sensitive at lower CO</a:t>
            </a:r>
            <a:r>
              <a:rPr lang="en-US" sz="2000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concentrations.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641600" y="114300"/>
            <a:ext cx="4076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433874"/>
                </a:solidFill>
                <a:latin typeface="Arial Rounded MT Bold" charset="0"/>
                <a:cs typeface="+mn-cs"/>
              </a:rPr>
              <a:t>Effect of CO</a:t>
            </a:r>
            <a:r>
              <a:rPr lang="en-US" b="1" baseline="-25000" dirty="0">
                <a:solidFill>
                  <a:srgbClr val="433874"/>
                </a:solidFill>
                <a:latin typeface="Arial Rounded MT Bold" charset="0"/>
                <a:cs typeface="+mn-cs"/>
              </a:rPr>
              <a:t>2</a:t>
            </a:r>
            <a:r>
              <a:rPr lang="en-US" b="1" dirty="0">
                <a:solidFill>
                  <a:srgbClr val="433874"/>
                </a:solidFill>
                <a:latin typeface="Arial Rounded MT Bold" charset="0"/>
                <a:cs typeface="+mn-cs"/>
              </a:rPr>
              <a:t> on Climate </a:t>
            </a:r>
            <a:endParaRPr lang="en-US" b="1" dirty="0">
              <a:solidFill>
                <a:srgbClr val="433874"/>
              </a:solidFill>
              <a:latin typeface="Gill Sans" charset="0"/>
              <a:cs typeface="+mn-cs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-12700" y="6985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8 at 2.35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5791200" cy="47275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81000" y="114300"/>
            <a:ext cx="9004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433874"/>
                </a:solidFill>
                <a:latin typeface="Arial Rounded MT Bold" charset="0"/>
                <a:cs typeface="+mn-cs"/>
              </a:rPr>
              <a:t>Relationship between CO</a:t>
            </a:r>
            <a:r>
              <a:rPr lang="en-US" sz="2200" b="1" baseline="-25000" dirty="0">
                <a:solidFill>
                  <a:srgbClr val="433874"/>
                </a:solidFill>
                <a:latin typeface="Arial Rounded MT Bold" charset="0"/>
                <a:cs typeface="+mn-cs"/>
              </a:rPr>
              <a:t>2</a:t>
            </a:r>
            <a:r>
              <a:rPr lang="en-US" sz="2200" b="1" dirty="0">
                <a:solidFill>
                  <a:srgbClr val="433874"/>
                </a:solidFill>
                <a:latin typeface="Arial Rounded MT Bold" charset="0"/>
                <a:cs typeface="+mn-cs"/>
              </a:rPr>
              <a:t> concentration and global warming</a:t>
            </a:r>
            <a:endParaRPr lang="en-US" sz="2200" b="1" dirty="0">
              <a:solidFill>
                <a:srgbClr val="433874"/>
              </a:solidFill>
              <a:latin typeface="Gill Sans" charset="0"/>
              <a:cs typeface="+mn-cs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-12700" y="6985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8 at 2.3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8610600" cy="3731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749550" y="87313"/>
            <a:ext cx="376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Arial Rounded MT Bold" charset="0"/>
                <a:cs typeface="+mn-cs"/>
              </a:rPr>
              <a:t>Rising Temperatures</a:t>
            </a:r>
            <a:endParaRPr lang="en-US">
              <a:solidFill>
                <a:schemeClr val="bg1"/>
              </a:solidFill>
              <a:latin typeface="Gill Sans" charset="0"/>
              <a:cs typeface="+mn-cs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800600" y="6400800"/>
            <a:ext cx="2816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i="1">
                <a:latin typeface="Gill Sans" charset="0"/>
                <a:cs typeface="+mn-cs"/>
              </a:rPr>
              <a:t>Courtesy of the Union of Concerned Scientists</a:t>
            </a:r>
            <a:endParaRPr lang="en-US" i="1">
              <a:cs typeface="+mn-cs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" name="Picture 2" descr="Screen Shot 2016-03-28 at 2.37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8200"/>
            <a:ext cx="6248400" cy="556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760538" y="112713"/>
            <a:ext cx="5864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Arial Rounded MT Bold" charset="0"/>
                <a:cs typeface="+mn-cs"/>
              </a:rPr>
              <a:t>Rhode Island climate </a:t>
            </a:r>
            <a:r>
              <a:rPr lang="ja-JP" altLang="en-US" b="1">
                <a:solidFill>
                  <a:srgbClr val="433874"/>
                </a:solidFill>
                <a:latin typeface="Arial"/>
                <a:cs typeface="+mn-cs"/>
              </a:rPr>
              <a:t>“</a:t>
            </a:r>
            <a:r>
              <a:rPr lang="en-US" b="1">
                <a:solidFill>
                  <a:srgbClr val="433874"/>
                </a:solidFill>
                <a:latin typeface="Arial Rounded MT Bold" charset="0"/>
                <a:cs typeface="+mn-cs"/>
              </a:rPr>
              <a:t>migration</a:t>
            </a:r>
            <a:r>
              <a:rPr lang="ja-JP" altLang="en-US" b="1">
                <a:solidFill>
                  <a:srgbClr val="433874"/>
                </a:solidFill>
                <a:latin typeface="Arial"/>
                <a:cs typeface="+mn-cs"/>
              </a:rPr>
              <a:t>”</a:t>
            </a:r>
            <a:endParaRPr lang="en-US">
              <a:solidFill>
                <a:schemeClr val="bg1"/>
              </a:solidFill>
              <a:latin typeface="Arial Rounded MT Bold" charset="0"/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333875" y="4672013"/>
            <a:ext cx="1182688" cy="5397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495925" y="6553200"/>
            <a:ext cx="2816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i="1" dirty="0">
                <a:latin typeface="Gill Sans" charset="0"/>
                <a:cs typeface="+mn-cs"/>
              </a:rPr>
              <a:t>Courtesy of the Union of Concerned Scientists</a:t>
            </a:r>
            <a:endParaRPr lang="en-US" i="1" dirty="0">
              <a:cs typeface="+mn-cs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8 at 2.38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515670" cy="557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17538" y="168275"/>
            <a:ext cx="8105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433874"/>
                </a:solidFill>
                <a:latin typeface="Arial Rounded MT Bold" charset="0"/>
                <a:cs typeface="+mn-cs"/>
              </a:rPr>
              <a:t>Changes in annual average temperature - Northeast US</a:t>
            </a:r>
            <a:endParaRPr lang="en-US">
              <a:solidFill>
                <a:schemeClr val="bg1"/>
              </a:solidFill>
              <a:latin typeface="Arial Rounded MT Bold" charset="0"/>
              <a:cs typeface="+mn-cs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311900" y="1828800"/>
            <a:ext cx="762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517775" y="1760538"/>
            <a:ext cx="3870325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8 at 2.39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5165081" cy="4206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330700" y="1905000"/>
            <a:ext cx="5384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Rising Sea Level</a:t>
            </a:r>
          </a:p>
        </p:txBody>
      </p:sp>
      <p:pic>
        <p:nvPicPr>
          <p:cNvPr id="21507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714</Words>
  <Application>Microsoft Macintosh PowerPoint</Application>
  <PresentationFormat>On-screen Show (4:3)</PresentationFormat>
  <Paragraphs>143</Paragraphs>
  <Slides>37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GSO/URI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King</dc:creator>
  <cp:lastModifiedBy>Robert Pockalny</cp:lastModifiedBy>
  <cp:revision>25</cp:revision>
  <dcterms:created xsi:type="dcterms:W3CDTF">2016-03-28T14:42:01Z</dcterms:created>
  <dcterms:modified xsi:type="dcterms:W3CDTF">2018-03-26T13:06:29Z</dcterms:modified>
</cp:coreProperties>
</file>