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43" r:id="rId2"/>
    <p:sldId id="333" r:id="rId3"/>
    <p:sldId id="330" r:id="rId4"/>
    <p:sldId id="334" r:id="rId5"/>
    <p:sldId id="331" r:id="rId6"/>
    <p:sldId id="332" r:id="rId7"/>
    <p:sldId id="337" r:id="rId8"/>
    <p:sldId id="33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099F2-2D9F-4BEE-833B-3DD91AFD522B}" type="datetimeFigureOut">
              <a:rPr lang="en-US" smtClean="0"/>
              <a:t>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2991A-6F2F-41BD-8EC6-A9BE90CC6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3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B4DCFA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B4DCF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7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4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3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1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C199CD-08A1-4370-ACA5-09AB1A04095C}" type="datetimeFigureOut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2/3/18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2E3FA2-DE12-4E71-8984-86E9E541058C}" type="slidenum">
              <a:rPr lang="en-US" smtClean="0">
                <a:solidFill>
                  <a:srgbClr val="212745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212745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4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92" y="1104899"/>
            <a:ext cx="7150308" cy="561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24" y="228600"/>
            <a:ext cx="8572876" cy="1066800"/>
          </a:xfrm>
          <a:solidFill>
            <a:srgbClr val="FFFFFF"/>
          </a:solidFill>
        </p:spPr>
        <p:txBody>
          <a:bodyPr anchor="t">
            <a:noAutofit/>
          </a:bodyPr>
          <a:lstStyle/>
          <a:p>
            <a:pPr algn="ctr"/>
            <a:r>
              <a:rPr lang="en-US" sz="3600" dirty="0" smtClean="0"/>
              <a:t>CLIMATE CHANGE’S EFFECT ON PEOPLE: </a:t>
            </a:r>
            <a:br>
              <a:rPr lang="en-US" sz="3600" dirty="0" smtClean="0"/>
            </a:br>
            <a:r>
              <a:rPr lang="en-US" sz="3600" dirty="0" smtClean="0"/>
              <a:t>PAST &amp; PRESENT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514600"/>
            <a:ext cx="495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How Does Climate Change Effect Us?</a:t>
            </a:r>
          </a:p>
          <a:p>
            <a:endParaRPr lang="en-US" sz="20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tx2"/>
                </a:solidFill>
              </a:rPr>
              <a:t>Climate Change in the Past</a:t>
            </a:r>
            <a:r>
              <a:rPr lang="en-US" sz="2000" b="1" dirty="0" smtClean="0">
                <a:solidFill>
                  <a:schemeClr val="tx2"/>
                </a:solidFill>
              </a:rPr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chemeClr val="tx2"/>
                </a:solidFill>
              </a:rPr>
              <a:t>Impact on the Mayan Civilization</a:t>
            </a:r>
          </a:p>
          <a:p>
            <a:pPr lvl="1"/>
            <a:endParaRPr lang="en-US" sz="2000" b="1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schemeClr val="tx2"/>
                </a:solidFill>
              </a:rPr>
              <a:t>Climate Change in the Present</a:t>
            </a:r>
            <a:r>
              <a:rPr lang="en-US" sz="2000" b="1" dirty="0" smtClean="0">
                <a:solidFill>
                  <a:schemeClr val="tx2"/>
                </a:solidFill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chemeClr val="tx2"/>
                </a:solidFill>
              </a:rPr>
              <a:t>Impacts on </a:t>
            </a:r>
            <a:r>
              <a:rPr lang="fr-FR" sz="2000" b="1" dirty="0" err="1" smtClean="0">
                <a:solidFill>
                  <a:schemeClr val="tx2"/>
                </a:solidFill>
              </a:rPr>
              <a:t>Louisiana’s</a:t>
            </a:r>
            <a:r>
              <a:rPr lang="fr-FR" sz="2000" b="1" dirty="0" smtClean="0">
                <a:solidFill>
                  <a:schemeClr val="tx2"/>
                </a:solidFill>
              </a:rPr>
              <a:t> Isle </a:t>
            </a:r>
            <a:r>
              <a:rPr lang="fr-FR" sz="2000" b="1" dirty="0">
                <a:solidFill>
                  <a:schemeClr val="tx2"/>
                </a:solidFill>
              </a:rPr>
              <a:t>de Jean Charles Band of Biloxi-</a:t>
            </a:r>
            <a:r>
              <a:rPr lang="fr-FR" sz="2000" b="1" dirty="0" err="1">
                <a:solidFill>
                  <a:schemeClr val="tx2"/>
                </a:solidFill>
              </a:rPr>
              <a:t>Chitimacha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err="1" smtClean="0">
                <a:solidFill>
                  <a:schemeClr val="tx2"/>
                </a:solidFill>
              </a:rPr>
              <a:t>Indians</a:t>
            </a:r>
            <a:r>
              <a:rPr lang="fr-FR" sz="2000" b="1" dirty="0" smtClean="0">
                <a:solidFill>
                  <a:schemeClr val="tx2"/>
                </a:solidFill>
              </a:rPr>
              <a:t>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2000" b="1" dirty="0" smtClean="0">
                <a:solidFill>
                  <a:schemeClr val="tx2"/>
                </a:solidFill>
              </a:rPr>
              <a:t>– </a:t>
            </a:r>
            <a:r>
              <a:rPr lang="fr-FR" sz="2000" b="1" dirty="0" err="1" smtClean="0">
                <a:solidFill>
                  <a:schemeClr val="tx2"/>
                </a:solidFill>
              </a:rPr>
              <a:t>America’s</a:t>
            </a:r>
            <a:r>
              <a:rPr lang="fr-FR" sz="2000" b="1" dirty="0" smtClean="0">
                <a:solidFill>
                  <a:schemeClr val="tx2"/>
                </a:solidFill>
              </a:rPr>
              <a:t> First ‘</a:t>
            </a:r>
            <a:r>
              <a:rPr lang="fr-FR" sz="2000" b="1" dirty="0" err="1" smtClean="0">
                <a:solidFill>
                  <a:schemeClr val="tx2"/>
                </a:solidFill>
              </a:rPr>
              <a:t>Climate</a:t>
            </a:r>
            <a:r>
              <a:rPr lang="fr-FR" sz="2000" b="1" dirty="0" smtClean="0">
                <a:solidFill>
                  <a:schemeClr val="tx2"/>
                </a:solidFill>
              </a:rPr>
              <a:t> Change </a:t>
            </a:r>
            <a:r>
              <a:rPr lang="fr-FR" sz="2000" b="1" dirty="0" err="1" smtClean="0">
                <a:solidFill>
                  <a:schemeClr val="tx2"/>
                </a:solidFill>
              </a:rPr>
              <a:t>Refugees</a:t>
            </a:r>
            <a:r>
              <a:rPr lang="fr-FR" sz="2000" b="1" dirty="0" smtClean="0">
                <a:solidFill>
                  <a:schemeClr val="tx2"/>
                </a:solidFill>
              </a:rPr>
              <a:t>’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981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prstClr val="white"/>
                </a:solidFill>
              </a:rPr>
              <a:t>Topics for </a:t>
            </a:r>
            <a:r>
              <a:rPr lang="en-US" sz="2800" b="1" u="sng" dirty="0" smtClean="0">
                <a:solidFill>
                  <a:prstClr val="white"/>
                </a:solidFill>
              </a:rPr>
              <a:t>Discussion</a:t>
            </a:r>
            <a:endParaRPr lang="en-US" sz="2800" b="1" u="sng" dirty="0">
              <a:solidFill>
                <a:prstClr val="white"/>
              </a:solidFill>
            </a:endParaRPr>
          </a:p>
        </p:txBody>
      </p:sp>
      <p:pic>
        <p:nvPicPr>
          <p:cNvPr id="5122" name="Picture 2" descr="http://public.media.smithsonianmag.com/legacy_blog/Tik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8" y="2133600"/>
            <a:ext cx="3124202" cy="17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3083798" cy="231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78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90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</a:p>
          <a:p>
            <a:pPr algn="ctr"/>
            <a:endParaRPr lang="en-US" sz="2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(think-pair-share)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286000"/>
            <a:ext cx="5490594" cy="414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324" y="228600"/>
            <a:ext cx="8572876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CLIMATE CHANGE’S EFFECT ON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92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914400"/>
            <a:ext cx="792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</a:p>
          <a:p>
            <a:endParaRPr lang="en-US" sz="2000" b="1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Health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Agriculture/Fisheries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Ecosystems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Forests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Coastal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Recreation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9" y="4191000"/>
            <a:ext cx="3781721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875917" cy="498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6324" y="228600"/>
            <a:ext cx="8572876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CLIMATE CHANGE’S EFFECT ON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31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53380"/>
            <a:ext cx="7924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prstClr val="white"/>
                </a:solidFill>
              </a:rPr>
              <a:t>Health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Temperature-Related Illnesses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Air Quality-Related Illnesses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Spreading Diseases</a:t>
            </a:r>
          </a:p>
          <a:p>
            <a:pPr lvl="2"/>
            <a:endParaRPr lang="en-US" sz="2000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prstClr val="white"/>
                </a:solidFill>
              </a:rPr>
              <a:t>Agriculture/Fisheries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Crop &amp; Species Losses = Food Shortages</a:t>
            </a:r>
          </a:p>
          <a:p>
            <a:pPr lvl="2"/>
            <a:endParaRPr lang="en-US" sz="2000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prstClr val="white"/>
                </a:solidFill>
              </a:rPr>
              <a:t>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Increased Demand = Energy Shortages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prstClr val="white"/>
                </a:solidFill>
              </a:rPr>
              <a:t>Water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Low or Dried-Out Streams, Rivers, Ponds, Lakes (reservoirs)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Public </a:t>
            </a:r>
            <a:r>
              <a:rPr lang="en-US" sz="2000" b="1" dirty="0">
                <a:solidFill>
                  <a:schemeClr val="tx2"/>
                </a:solidFill>
              </a:rPr>
              <a:t>Water Supply </a:t>
            </a:r>
            <a:r>
              <a:rPr lang="en-US" sz="2000" b="1" dirty="0" smtClean="0">
                <a:solidFill>
                  <a:schemeClr val="tx2"/>
                </a:solidFill>
              </a:rPr>
              <a:t>Shortages, Irrigation Restrictions, Reduced Hydropower, Transportation Disruptions</a:t>
            </a:r>
            <a:endParaRPr lang="en-US" sz="2000" b="1" dirty="0">
              <a:solidFill>
                <a:schemeClr val="tx2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white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2038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33" y="1996381"/>
            <a:ext cx="3543310" cy="13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6324" y="228600"/>
            <a:ext cx="8572876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CLIMATE CHANGE’S EFFECT ON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14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66800"/>
            <a:ext cx="792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</a:rPr>
              <a:t>How Does Climate Change Effect People?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prstClr val="white"/>
                </a:solidFill>
              </a:rPr>
              <a:t>Ecosystems (plants and animals)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Altered/Diminished Habitat</a:t>
            </a:r>
          </a:p>
          <a:p>
            <a:pPr lvl="2"/>
            <a:endParaRPr lang="en-US" sz="2000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prstClr val="white"/>
                </a:solidFill>
              </a:rPr>
              <a:t>Forests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Spread of Pests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Increased Wildfires</a:t>
            </a:r>
          </a:p>
          <a:p>
            <a:pPr lvl="2"/>
            <a:endParaRPr lang="en-US" sz="2000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prstClr val="white"/>
                </a:solidFill>
              </a:rPr>
              <a:t>Coastal Areas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Coastal Cities Flooded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Coastal Wetlands Destroyed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u="sng" dirty="0" smtClean="0">
                <a:solidFill>
                  <a:prstClr val="white"/>
                </a:solidFill>
              </a:rPr>
              <a:t>Recreation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No Snow = No Skiing/Snowboarding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</a:rPr>
              <a:t>Beach Erosion = No Beach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21489"/>
            <a:ext cx="3505200" cy="32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6324" y="228600"/>
            <a:ext cx="8572876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CLIMATE CHANGE’S EFFECT ON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23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3703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white"/>
                </a:solidFill>
              </a:rPr>
              <a:t>Impact of </a:t>
            </a:r>
            <a:r>
              <a:rPr lang="fr-FR" sz="2400" b="1" dirty="0" err="1" smtClean="0">
                <a:solidFill>
                  <a:prstClr val="white"/>
                </a:solidFill>
              </a:rPr>
              <a:t>Climate</a:t>
            </a:r>
            <a:r>
              <a:rPr lang="fr-FR" sz="2400" b="1" dirty="0" smtClean="0">
                <a:solidFill>
                  <a:prstClr val="white"/>
                </a:solidFill>
              </a:rPr>
              <a:t> Change on the Maya </a:t>
            </a:r>
            <a:r>
              <a:rPr lang="fr-FR" sz="2400" b="1" dirty="0" err="1" smtClean="0">
                <a:solidFill>
                  <a:prstClr val="white"/>
                </a:solidFill>
              </a:rPr>
              <a:t>Civilization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482566"/>
            <a:ext cx="8382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2"/>
                </a:solidFill>
              </a:rPr>
              <a:t>Maya civilization – one </a:t>
            </a:r>
            <a:r>
              <a:rPr lang="en-US" sz="2000" i="1" dirty="0">
                <a:solidFill>
                  <a:schemeClr val="tx2"/>
                </a:solidFill>
              </a:rPr>
              <a:t>of </a:t>
            </a:r>
            <a:r>
              <a:rPr lang="en-US" sz="2000" i="1" dirty="0" smtClean="0">
                <a:solidFill>
                  <a:schemeClr val="tx2"/>
                </a:solidFill>
              </a:rPr>
              <a:t>the most </a:t>
            </a:r>
            <a:r>
              <a:rPr lang="en-US" sz="2000" i="1" dirty="0">
                <a:solidFill>
                  <a:schemeClr val="tx2"/>
                </a:solidFill>
              </a:rPr>
              <a:t>dominant indigenous societies of Mesoamerica </a:t>
            </a:r>
            <a:r>
              <a:rPr lang="en-US" sz="2000" i="1" dirty="0" smtClean="0">
                <a:solidFill>
                  <a:schemeClr val="tx2"/>
                </a:solidFill>
              </a:rPr>
              <a:t>(Mexico </a:t>
            </a:r>
            <a:r>
              <a:rPr lang="en-US" sz="2000" i="1" dirty="0">
                <a:solidFill>
                  <a:schemeClr val="tx2"/>
                </a:solidFill>
              </a:rPr>
              <a:t>and Central </a:t>
            </a:r>
            <a:r>
              <a:rPr lang="en-US" sz="2000" i="1" dirty="0" smtClean="0">
                <a:solidFill>
                  <a:schemeClr val="tx2"/>
                </a:solidFill>
              </a:rPr>
              <a:t>America) </a:t>
            </a:r>
            <a:r>
              <a:rPr lang="en-US" sz="2000" i="1" dirty="0">
                <a:solidFill>
                  <a:schemeClr val="tx2"/>
                </a:solidFill>
              </a:rPr>
              <a:t>before the </a:t>
            </a:r>
            <a:r>
              <a:rPr lang="en-US" sz="2000" i="1" dirty="0" smtClean="0">
                <a:solidFill>
                  <a:schemeClr val="tx2"/>
                </a:solidFill>
              </a:rPr>
              <a:t>16</a:t>
            </a:r>
            <a:r>
              <a:rPr lang="en-US" sz="2000" i="1" baseline="30000" dirty="0" smtClean="0">
                <a:solidFill>
                  <a:schemeClr val="tx2"/>
                </a:solidFill>
              </a:rPr>
              <a:t>th</a:t>
            </a:r>
            <a:r>
              <a:rPr lang="en-US" sz="2000" i="1" dirty="0" smtClean="0">
                <a:solidFill>
                  <a:schemeClr val="tx2"/>
                </a:solidFill>
              </a:rPr>
              <a:t>-century </a:t>
            </a:r>
            <a:r>
              <a:rPr lang="en-US" sz="2000" i="1" dirty="0">
                <a:solidFill>
                  <a:schemeClr val="tx2"/>
                </a:solidFill>
              </a:rPr>
              <a:t>Spanish </a:t>
            </a:r>
            <a:r>
              <a:rPr lang="en-US" sz="2000" i="1" dirty="0" smtClean="0">
                <a:solidFill>
                  <a:schemeClr val="tx2"/>
                </a:solidFill>
              </a:rPr>
              <a:t>invasion. Experienced growth over 2,700 years between 3,800-1,100 years before present (B.P.), followed by collapse @ 1,100 B.P., and a 600-yr transition to villages  </a:t>
            </a:r>
          </a:p>
          <a:p>
            <a:pPr algn="just"/>
            <a:endParaRPr lang="en-US" sz="2000" i="1" dirty="0" smtClean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2"/>
                </a:solidFill>
              </a:rPr>
              <a:t>Maya culture centered </a:t>
            </a:r>
            <a:r>
              <a:rPr lang="en-US" sz="2000" i="1" dirty="0">
                <a:solidFill>
                  <a:schemeClr val="tx2"/>
                </a:solidFill>
              </a:rPr>
              <a:t>in one </a:t>
            </a:r>
            <a:r>
              <a:rPr lang="en-US" sz="2000" i="1" dirty="0" smtClean="0">
                <a:solidFill>
                  <a:schemeClr val="tx2"/>
                </a:solidFill>
              </a:rPr>
              <a:t>area (shown in green) – Yucatan Peninsula (in modern-day Guatemala, Belize, </a:t>
            </a:r>
            <a:r>
              <a:rPr lang="en-US" sz="2000" i="1" dirty="0">
                <a:solidFill>
                  <a:schemeClr val="tx2"/>
                </a:solidFill>
              </a:rPr>
              <a:t>parts of </a:t>
            </a:r>
            <a:r>
              <a:rPr lang="en-US" sz="2000" i="1" dirty="0" smtClean="0">
                <a:solidFill>
                  <a:schemeClr val="tx2"/>
                </a:solidFill>
              </a:rPr>
              <a:t>Mexican states </a:t>
            </a:r>
            <a:r>
              <a:rPr lang="en-US" sz="2000" i="1" dirty="0">
                <a:solidFill>
                  <a:schemeClr val="tx2"/>
                </a:solidFill>
              </a:rPr>
              <a:t>Tabasco and </a:t>
            </a:r>
            <a:r>
              <a:rPr lang="en-US" sz="2000" i="1" dirty="0" smtClean="0">
                <a:solidFill>
                  <a:schemeClr val="tx2"/>
                </a:solidFill>
              </a:rPr>
              <a:t>Chiapas, and western parts </a:t>
            </a:r>
            <a:r>
              <a:rPr lang="en-US" sz="2000" i="1" dirty="0">
                <a:solidFill>
                  <a:schemeClr val="tx2"/>
                </a:solidFill>
              </a:rPr>
              <a:t>of Honduras and El </a:t>
            </a:r>
            <a:r>
              <a:rPr lang="en-US" sz="2000" i="1" dirty="0" smtClean="0">
                <a:solidFill>
                  <a:schemeClr val="tx2"/>
                </a:solidFill>
              </a:rPr>
              <a:t>Salvador)</a:t>
            </a:r>
            <a:endParaRPr lang="en-US" sz="2000" i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1381" r="1376" b="5495"/>
          <a:stretch/>
        </p:blipFill>
        <p:spPr bwMode="auto">
          <a:xfrm>
            <a:off x="457200" y="4163838"/>
            <a:ext cx="3781199" cy="257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63838"/>
            <a:ext cx="4483167" cy="254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4191000"/>
            <a:ext cx="39624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Tikal </a:t>
            </a:r>
            <a:r>
              <a:rPr lang="fr-FR" dirty="0" smtClean="0">
                <a:solidFill>
                  <a:prstClr val="white"/>
                </a:solidFill>
              </a:rPr>
              <a:t>(</a:t>
            </a:r>
            <a:r>
              <a:rPr lang="fr-FR" dirty="0" err="1">
                <a:solidFill>
                  <a:prstClr val="white"/>
                </a:solidFill>
              </a:rPr>
              <a:t>c</a:t>
            </a:r>
            <a:r>
              <a:rPr lang="fr-FR" dirty="0" err="1" smtClean="0">
                <a:solidFill>
                  <a:prstClr val="white"/>
                </a:solidFill>
              </a:rPr>
              <a:t>lassical</a:t>
            </a:r>
            <a:r>
              <a:rPr lang="fr-FR" dirty="0" smtClean="0">
                <a:solidFill>
                  <a:prstClr val="white"/>
                </a:solidFill>
              </a:rPr>
              <a:t> </a:t>
            </a:r>
            <a:r>
              <a:rPr lang="fr-FR" dirty="0" err="1" smtClean="0">
                <a:solidFill>
                  <a:prstClr val="white"/>
                </a:solidFill>
              </a:rPr>
              <a:t>Mayan</a:t>
            </a:r>
            <a:r>
              <a:rPr lang="fr-FR" dirty="0" smtClean="0">
                <a:solidFill>
                  <a:prstClr val="white"/>
                </a:solidFill>
              </a:rPr>
              <a:t> capital city)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2743200" y="4800600"/>
            <a:ext cx="990600" cy="12954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6324" y="228600"/>
            <a:ext cx="8572876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CLIMATE CHANGE’S EFFECT ON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80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703353"/>
            <a:ext cx="3581400" cy="20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9" y="4703353"/>
            <a:ext cx="4916790" cy="200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143000"/>
            <a:ext cx="9687267" cy="39754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u="sng" dirty="0"/>
              <a:t>EARLY </a:t>
            </a:r>
            <a:r>
              <a:rPr lang="en-US" sz="2000" b="1" u="sng" dirty="0" smtClean="0"/>
              <a:t>MAYA PERIOD (3,800-2,250 B.P.)</a:t>
            </a:r>
            <a:r>
              <a:rPr lang="en-US" sz="2000" b="1" dirty="0" smtClean="0"/>
              <a:t>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Agricultural culture (</a:t>
            </a:r>
            <a:r>
              <a:rPr lang="en-US" sz="2000" i="1" dirty="0" smtClean="0">
                <a:solidFill>
                  <a:schemeClr val="tx2"/>
                </a:solidFill>
              </a:rPr>
              <a:t>corn [maize], </a:t>
            </a:r>
            <a:r>
              <a:rPr lang="en-US" sz="2000" i="1" dirty="0">
                <a:solidFill>
                  <a:schemeClr val="tx2"/>
                </a:solidFill>
              </a:rPr>
              <a:t>beans, squash and cassava </a:t>
            </a:r>
            <a:r>
              <a:rPr lang="en-US" sz="2000" i="1" dirty="0" smtClean="0">
                <a:solidFill>
                  <a:schemeClr val="tx2"/>
                </a:solidFill>
              </a:rPr>
              <a:t>[manioc]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City and pyramid-builders - </a:t>
            </a:r>
            <a:r>
              <a:rPr lang="en-US" sz="2000" dirty="0" err="1" smtClean="0">
                <a:solidFill>
                  <a:schemeClr val="tx2"/>
                </a:solidFill>
              </a:rPr>
              <a:t>Mirador</a:t>
            </a:r>
            <a:r>
              <a:rPr lang="en-US" sz="2000" dirty="0" smtClean="0">
                <a:solidFill>
                  <a:schemeClr val="tx2"/>
                </a:solidFill>
              </a:rPr>
              <a:t> – one of the </a:t>
            </a:r>
            <a:r>
              <a:rPr lang="en-US" sz="2000" dirty="0">
                <a:solidFill>
                  <a:schemeClr val="tx2"/>
                </a:solidFill>
              </a:rPr>
              <a:t>greatest </a:t>
            </a:r>
            <a:r>
              <a:rPr lang="en-US" sz="2000" dirty="0" smtClean="0">
                <a:solidFill>
                  <a:schemeClr val="tx2"/>
                </a:solidFill>
              </a:rPr>
              <a:t>cities </a:t>
            </a:r>
            <a:r>
              <a:rPr lang="en-US" sz="2000" dirty="0">
                <a:solidFill>
                  <a:schemeClr val="tx2"/>
                </a:solidFill>
              </a:rPr>
              <a:t>ever </a:t>
            </a:r>
            <a:r>
              <a:rPr lang="en-US" sz="2000" dirty="0" smtClean="0">
                <a:solidFill>
                  <a:schemeClr val="tx2"/>
                </a:solidFill>
              </a:rPr>
              <a:t>built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CLASSIC MAYA PERIOD (2,250-1,100 B.P.)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40 cities </a:t>
            </a:r>
            <a:r>
              <a:rPr lang="en-US" sz="2000" dirty="0">
                <a:solidFill>
                  <a:schemeClr val="tx2"/>
                </a:solidFill>
              </a:rPr>
              <a:t>with plazas, palaces, temples and pyramids, and </a:t>
            </a:r>
            <a:r>
              <a:rPr lang="en-US" sz="2000" dirty="0" smtClean="0">
                <a:solidFill>
                  <a:schemeClr val="tx2"/>
                </a:solidFill>
              </a:rPr>
              <a:t>ball-courts</a:t>
            </a:r>
            <a:endParaRPr lang="en-US" sz="2000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Each city @ 5-50,000 people; total est. population ca. 2 million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Cities surrounded/supported </a:t>
            </a:r>
            <a:r>
              <a:rPr lang="en-US" sz="2000" dirty="0">
                <a:solidFill>
                  <a:schemeClr val="tx2"/>
                </a:solidFill>
              </a:rPr>
              <a:t>by </a:t>
            </a:r>
            <a:r>
              <a:rPr lang="en-US" sz="2000" dirty="0" smtClean="0">
                <a:solidFill>
                  <a:schemeClr val="tx2"/>
                </a:solidFill>
              </a:rPr>
              <a:t>large </a:t>
            </a:r>
            <a:r>
              <a:rPr lang="en-US" sz="2000" dirty="0">
                <a:solidFill>
                  <a:schemeClr val="tx2"/>
                </a:solidFill>
              </a:rPr>
              <a:t>population of </a:t>
            </a:r>
            <a:r>
              <a:rPr lang="en-US" sz="2000" dirty="0" smtClean="0">
                <a:solidFill>
                  <a:schemeClr val="tx2"/>
                </a:solidFill>
              </a:rPr>
              <a:t>farmers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Farming = primitive “slash-and-burn</a:t>
            </a:r>
            <a:r>
              <a:rPr lang="en-US" sz="2000" dirty="0">
                <a:solidFill>
                  <a:schemeClr val="tx2"/>
                </a:solidFill>
              </a:rPr>
              <a:t>” </a:t>
            </a:r>
            <a:r>
              <a:rPr lang="en-US" sz="2000" dirty="0" smtClean="0">
                <a:solidFill>
                  <a:schemeClr val="tx2"/>
                </a:solidFill>
              </a:rPr>
              <a:t>agriculture; also irrigation, and terracing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“Collapse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”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@ ca</a:t>
            </a:r>
            <a:r>
              <a:rPr lang="en-US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1,100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B.P. – Why?!?</a:t>
            </a:r>
          </a:p>
          <a:p>
            <a:pPr marL="1200150" lvl="2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b="1" i="1" u="sng" dirty="0">
                <a:solidFill>
                  <a:srgbClr val="F9DF81"/>
                </a:solidFill>
              </a:rPr>
              <a:t>P</a:t>
            </a:r>
            <a:r>
              <a:rPr lang="en-US" sz="2000" b="1" i="1" u="sng" dirty="0" smtClean="0">
                <a:solidFill>
                  <a:srgbClr val="F9DF81"/>
                </a:solidFill>
              </a:rPr>
              <a:t>ossible causes</a:t>
            </a:r>
            <a:r>
              <a:rPr lang="en-US" sz="2000" i="1" dirty="0">
                <a:solidFill>
                  <a:srgbClr val="F9DF81"/>
                </a:solidFill>
              </a:rPr>
              <a:t>: </a:t>
            </a:r>
            <a:r>
              <a:rPr lang="en-US" sz="2000" i="1" dirty="0" smtClean="0">
                <a:solidFill>
                  <a:srgbClr val="F9DF81"/>
                </a:solidFill>
              </a:rPr>
              <a:t> 1) exhausted environment</a:t>
            </a:r>
            <a:r>
              <a:rPr lang="en-US" sz="2000" i="1" dirty="0">
                <a:solidFill>
                  <a:srgbClr val="F9DF81"/>
                </a:solidFill>
              </a:rPr>
              <a:t>; </a:t>
            </a:r>
            <a:r>
              <a:rPr lang="en-US" sz="2000" i="1" dirty="0" smtClean="0">
                <a:solidFill>
                  <a:srgbClr val="F9DF81"/>
                </a:solidFill>
              </a:rPr>
              <a:t>2) constant warfare - led to </a:t>
            </a:r>
          </a:p>
          <a:p>
            <a:pPr lvl="2">
              <a:lnSpc>
                <a:spcPct val="90000"/>
              </a:lnSpc>
            </a:pPr>
            <a:r>
              <a:rPr lang="en-US" sz="2000" i="1" dirty="0" smtClean="0">
                <a:solidFill>
                  <a:srgbClr val="F9DF81"/>
                </a:solidFill>
              </a:rPr>
              <a:t>broken trade alliances</a:t>
            </a:r>
            <a:r>
              <a:rPr lang="en-US" sz="2000" i="1" dirty="0">
                <a:solidFill>
                  <a:srgbClr val="F9DF81"/>
                </a:solidFill>
              </a:rPr>
              <a:t>, politics, </a:t>
            </a:r>
            <a:r>
              <a:rPr lang="en-US" sz="2000" i="1" dirty="0" smtClean="0">
                <a:solidFill>
                  <a:srgbClr val="F9DF81"/>
                </a:solidFill>
              </a:rPr>
              <a:t>and religion; or 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3) </a:t>
            </a:r>
            <a:r>
              <a:rPr lang="en-US" sz="2000" b="1" i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climate change</a:t>
            </a:r>
            <a:r>
              <a:rPr lang="en-US" sz="2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(drought)</a:t>
            </a:r>
            <a:endParaRPr lang="en-US" sz="20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lvl="1">
              <a:lnSpc>
                <a:spcPct val="90000"/>
              </a:lnSpc>
            </a:pPr>
            <a:endParaRPr lang="en-US" sz="2000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419600" y="5335726"/>
            <a:ext cx="175260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Early Maya city of </a:t>
            </a:r>
            <a:r>
              <a:rPr lang="en-US" dirty="0" err="1" smtClean="0"/>
              <a:t>Mirador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6324" y="228600"/>
            <a:ext cx="8572876" cy="68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0" tIns="0" rIns="18288" bIns="0" anchor="t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CLIMATE CHANGE’S EFFECT ON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743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498</Words>
  <Application>Microsoft Macintosh PowerPoint</Application>
  <PresentationFormat>On-screen Show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PowerPoint Presentation</vt:lpstr>
      <vt:lpstr>CLIMATE CHANGE’S EFFECT ON PEOPLE:  PAST &amp; PRESENT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– CLASS 1: INTRODUCTION TO ARCHAEOLOGY</dc:title>
  <dc:creator>DSR</dc:creator>
  <cp:lastModifiedBy>Robert Pockalny</cp:lastModifiedBy>
  <cp:revision>83</cp:revision>
  <dcterms:created xsi:type="dcterms:W3CDTF">2016-02-02T01:43:50Z</dcterms:created>
  <dcterms:modified xsi:type="dcterms:W3CDTF">2018-02-03T14:27:31Z</dcterms:modified>
</cp:coreProperties>
</file>