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0" r:id="rId2"/>
    <p:sldId id="335" r:id="rId3"/>
    <p:sldId id="342" r:id="rId4"/>
    <p:sldId id="339" r:id="rId5"/>
    <p:sldId id="341" r:id="rId6"/>
    <p:sldId id="343" r:id="rId7"/>
    <p:sldId id="34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99F2-2D9F-4BEE-833B-3DD91AFD522B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991A-6F2F-41BD-8EC6-A9BE90CC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991A-6F2F-41BD-8EC6-A9BE90CC6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991A-6F2F-41BD-8EC6-A9BE90CC6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2/6/18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73076"/>
            <a:ext cx="9036897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u="sng" dirty="0" smtClean="0"/>
              <a:t>Collapse of Maya Civilization (ca. 1,300-1,100 B.P.)</a:t>
            </a: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Evidence of climate change (ca. 200 </a:t>
            </a:r>
            <a:r>
              <a:rPr lang="en-US" i="1" dirty="0" err="1" smtClean="0">
                <a:solidFill>
                  <a:srgbClr val="F9DF81"/>
                </a:solidFill>
              </a:rPr>
              <a:t>yr</a:t>
            </a:r>
            <a:r>
              <a:rPr lang="en-US" i="1" dirty="0" smtClean="0">
                <a:solidFill>
                  <a:srgbClr val="F9DF81"/>
                </a:solidFill>
              </a:rPr>
              <a:t>-long period of intense drought) found in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sediment samples taken from two lakes (north and south)</a:t>
            </a:r>
          </a:p>
          <a:p>
            <a:pPr marL="569913" lvl="1" indent="-174625"/>
            <a:endParaRPr lang="en-US" i="1" dirty="0" smtClean="0">
              <a:solidFill>
                <a:srgbClr val="F9DF81"/>
              </a:solidFill>
            </a:endParaRP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Examined ratio of heavy &amp; light oxygen isotopes found in fossilized shell and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sedimentary rock, and hydrogen isotopes in the acid found in the waxy coatings of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Land plants </a:t>
            </a:r>
          </a:p>
          <a:p>
            <a:pPr marL="569913" lvl="1" indent="-174625"/>
            <a:endParaRPr lang="en-US" i="1" dirty="0" smtClean="0">
              <a:solidFill>
                <a:srgbClr val="F9DF81"/>
              </a:solidFill>
            </a:endParaRP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Lighter isotopes of oxygen evaporate more readily – times of greater evaporation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and lower precipitation = a greater amount of heavy isotopes in the water, which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end up in the fossilized shell and sedimentary rock</a:t>
            </a:r>
          </a:p>
          <a:p>
            <a:pPr marL="569913" lvl="1" indent="-174625"/>
            <a:endParaRPr lang="en-US" i="1" dirty="0" smtClean="0">
              <a:solidFill>
                <a:srgbClr val="F9DF81"/>
              </a:solidFill>
            </a:endParaRP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Also looked at growth rates of stalagmites – they grow quicker during wet months  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</a:t>
            </a: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Mayan culture founded on anomalous high rainfall patterns.  Drought found to be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worse in the </a:t>
            </a:r>
            <a:r>
              <a:rPr lang="en-US" i="1" dirty="0">
                <a:solidFill>
                  <a:srgbClr val="F9DF81"/>
                </a:solidFill>
              </a:rPr>
              <a:t>southern region –where the civilization’s </a:t>
            </a:r>
            <a:r>
              <a:rPr lang="en-US" i="1" dirty="0" smtClean="0">
                <a:solidFill>
                  <a:srgbClr val="F9DF81"/>
                </a:solidFill>
              </a:rPr>
              <a:t> collapse </a:t>
            </a:r>
            <a:r>
              <a:rPr lang="en-US" i="1" dirty="0">
                <a:solidFill>
                  <a:srgbClr val="F9DF81"/>
                </a:solidFill>
              </a:rPr>
              <a:t>was more rapid</a:t>
            </a:r>
            <a:r>
              <a:rPr lang="en-US" i="1" dirty="0" smtClean="0">
                <a:solidFill>
                  <a:srgbClr val="F9DF81"/>
                </a:solidFill>
              </a:rPr>
              <a:t>)</a:t>
            </a:r>
          </a:p>
          <a:p>
            <a:pPr marL="569913" lvl="1" indent="-174625"/>
            <a:endParaRPr lang="en-US" i="1" dirty="0">
              <a:solidFill>
                <a:srgbClr val="F9DF81"/>
              </a:solidFill>
            </a:endParaRPr>
          </a:p>
          <a:p>
            <a:pPr marL="569913" lvl="1" indent="-174625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Possible result of shift in the Intertropical Convergence Zone or El Nino – similar </a:t>
            </a:r>
          </a:p>
          <a:p>
            <a:pPr marL="569913" lvl="1" indent="-174625"/>
            <a:r>
              <a:rPr lang="en-US" i="1" dirty="0" smtClean="0">
                <a:solidFill>
                  <a:srgbClr val="F9DF81"/>
                </a:solidFill>
              </a:rPr>
              <a:t>   effect on several ancient societies (e.g., Teotihuacan and Akkadian Empires) </a:t>
            </a:r>
            <a:endParaRPr lang="en-US" i="1" dirty="0">
              <a:solidFill>
                <a:srgbClr val="F9DF81"/>
              </a:solidFill>
            </a:endParaRPr>
          </a:p>
          <a:p>
            <a:pPr marL="569913" lvl="1" indent="-174625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rgbClr val="F9DF81"/>
              </a:solidFill>
            </a:endParaRPr>
          </a:p>
          <a:p>
            <a:pPr lvl="1"/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91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prstClr val="white"/>
                </a:solidFill>
              </a:rPr>
              <a:t>Extreme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d</a:t>
            </a:r>
            <a:r>
              <a:rPr lang="fr-FR" sz="2000" b="1" dirty="0" err="1" smtClean="0">
                <a:solidFill>
                  <a:prstClr val="white"/>
                </a:solidFill>
              </a:rPr>
              <a:t>rought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>
                <a:solidFill>
                  <a:prstClr val="white"/>
                </a:solidFill>
              </a:rPr>
              <a:t>c</a:t>
            </a:r>
            <a:r>
              <a:rPr lang="fr-FR" sz="2000" b="1" dirty="0" smtClean="0">
                <a:solidFill>
                  <a:prstClr val="white"/>
                </a:solidFill>
              </a:rPr>
              <a:t>onditions in </a:t>
            </a:r>
            <a:r>
              <a:rPr lang="fr-FR" sz="2000" b="1" dirty="0" err="1" smtClean="0">
                <a:solidFill>
                  <a:prstClr val="white"/>
                </a:solidFill>
              </a:rPr>
              <a:t>California</a:t>
            </a:r>
            <a:r>
              <a:rPr lang="fr-FR" sz="2000" b="1" dirty="0" smtClean="0">
                <a:solidFill>
                  <a:prstClr val="white"/>
                </a:solidFill>
              </a:rPr>
              <a:t> and the Midwest </a:t>
            </a:r>
            <a:r>
              <a:rPr lang="fr-FR" sz="2000" b="1" dirty="0" err="1">
                <a:solidFill>
                  <a:prstClr val="white"/>
                </a:solidFill>
              </a:rPr>
              <a:t>s</a:t>
            </a:r>
            <a:r>
              <a:rPr lang="fr-FR" sz="2000" b="1" dirty="0" err="1" smtClean="0">
                <a:solidFill>
                  <a:prstClr val="white"/>
                </a:solidFill>
              </a:rPr>
              <a:t>ince</a:t>
            </a:r>
            <a:r>
              <a:rPr lang="fr-FR" sz="2000" b="1" dirty="0" smtClean="0">
                <a:solidFill>
                  <a:prstClr val="white"/>
                </a:solidFill>
              </a:rPr>
              <a:t> 2000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s://sullydish.files.wordpress.com/2014/05/drought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0" y="1944237"/>
            <a:ext cx="2401482" cy="15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1905000"/>
            <a:ext cx="54102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The chances of a 35-year or longer "</a:t>
            </a:r>
            <a:r>
              <a:rPr lang="en-US" dirty="0" err="1">
                <a:solidFill>
                  <a:schemeClr val="tx2"/>
                </a:solidFill>
              </a:rPr>
              <a:t>megadrought</a:t>
            </a:r>
            <a:r>
              <a:rPr lang="en-US" dirty="0">
                <a:solidFill>
                  <a:schemeClr val="tx2"/>
                </a:solidFill>
              </a:rPr>
              <a:t>" striking the Southwest and central Great Plains by 2100 are above 80 percent if the world stays on its current trajectory of greenhouse gas emissions, </a:t>
            </a:r>
            <a:r>
              <a:rPr lang="en-US" dirty="0" smtClean="0">
                <a:solidFill>
                  <a:schemeClr val="tx2"/>
                </a:solidFill>
              </a:rPr>
              <a:t>according to scientists </a:t>
            </a:r>
            <a:r>
              <a:rPr lang="en-US" dirty="0">
                <a:solidFill>
                  <a:schemeClr val="tx2"/>
                </a:solidFill>
              </a:rPr>
              <a:t>from NASA, Columbia University, and Cornell </a:t>
            </a:r>
            <a:r>
              <a:rPr lang="en-US" dirty="0" smtClean="0">
                <a:solidFill>
                  <a:schemeClr val="tx2"/>
                </a:solidFill>
              </a:rPr>
              <a:t>University.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ww.usnews.com/pubdbimages/image/30782/FE_PR_100901science425x283.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5" y="3810000"/>
            <a:ext cx="240312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3733800"/>
            <a:ext cx="5410200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California has been the #1 food &amp; agricultural producer in the United States for more than 50 consecutive years.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4641553"/>
            <a:ext cx="5530914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A nearly $44 billion dollar industry that generates over $100 billion in related economic activity in the United States every </a:t>
            </a:r>
            <a:r>
              <a:rPr lang="en-US" dirty="0" smtClean="0">
                <a:solidFill>
                  <a:schemeClr val="tx2"/>
                </a:solidFill>
              </a:rPr>
              <a:t>year.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61202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think-pair-share)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388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prstClr val="white"/>
                </a:solidFill>
              </a:rPr>
              <a:t>Any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s</a:t>
            </a:r>
            <a:r>
              <a:rPr lang="fr-FR" sz="2000" b="1" dirty="0" err="1" smtClean="0">
                <a:solidFill>
                  <a:prstClr val="white"/>
                </a:solidFill>
              </a:rPr>
              <a:t>imilarities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b</a:t>
            </a:r>
            <a:r>
              <a:rPr lang="fr-FR" sz="2000" b="1" dirty="0" err="1" smtClean="0">
                <a:solidFill>
                  <a:prstClr val="white"/>
                </a:solidFill>
              </a:rPr>
              <a:t>etween</a:t>
            </a:r>
            <a:r>
              <a:rPr lang="fr-FR" sz="2000" b="1" dirty="0" smtClean="0">
                <a:solidFill>
                  <a:prstClr val="white"/>
                </a:solidFill>
              </a:rPr>
              <a:t> Ancient </a:t>
            </a:r>
            <a:r>
              <a:rPr lang="fr-FR" sz="2000" b="1" dirty="0" err="1" smtClean="0">
                <a:solidFill>
                  <a:prstClr val="white"/>
                </a:solidFill>
              </a:rPr>
              <a:t>Mayan</a:t>
            </a:r>
            <a:r>
              <a:rPr lang="fr-FR" sz="2000" b="1" dirty="0" smtClean="0">
                <a:solidFill>
                  <a:prstClr val="white"/>
                </a:solidFill>
              </a:rPr>
              <a:t> situation and ours </a:t>
            </a:r>
            <a:r>
              <a:rPr lang="fr-FR" sz="2000" b="1" dirty="0" err="1" smtClean="0">
                <a:solidFill>
                  <a:prstClr val="white"/>
                </a:solidFill>
              </a:rPr>
              <a:t>Today</a:t>
            </a:r>
            <a:r>
              <a:rPr lang="fr-FR" sz="2000" b="1" dirty="0" smtClean="0">
                <a:solidFill>
                  <a:prstClr val="white"/>
                </a:solidFill>
              </a:rPr>
              <a:t>? 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85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43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</a:rPr>
              <a:t>Impact of </a:t>
            </a:r>
            <a:r>
              <a:rPr lang="fr-FR" sz="2000" b="1" dirty="0" err="1">
                <a:solidFill>
                  <a:prstClr val="white"/>
                </a:solidFill>
              </a:rPr>
              <a:t>s</a:t>
            </a:r>
            <a:r>
              <a:rPr lang="fr-FR" sz="2000" b="1" dirty="0" err="1" smtClean="0">
                <a:solidFill>
                  <a:prstClr val="white"/>
                </a:solidFill>
              </a:rPr>
              <a:t>ea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l</a:t>
            </a:r>
            <a:r>
              <a:rPr lang="fr-FR" sz="2000" b="1" dirty="0" err="1" smtClean="0">
                <a:solidFill>
                  <a:prstClr val="white"/>
                </a:solidFill>
              </a:rPr>
              <a:t>evel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r</a:t>
            </a:r>
            <a:r>
              <a:rPr lang="fr-FR" sz="2000" b="1" dirty="0" err="1" smtClean="0">
                <a:solidFill>
                  <a:prstClr val="white"/>
                </a:solidFill>
              </a:rPr>
              <a:t>ise</a:t>
            </a:r>
            <a:r>
              <a:rPr lang="fr-FR" sz="2000" b="1" dirty="0" smtClean="0">
                <a:solidFill>
                  <a:prstClr val="white"/>
                </a:solidFill>
              </a:rPr>
              <a:t> on the </a:t>
            </a:r>
            <a:r>
              <a:rPr lang="fr-FR" sz="2000" b="1" dirty="0" err="1">
                <a:solidFill>
                  <a:prstClr val="white"/>
                </a:solidFill>
              </a:rPr>
              <a:t>i</a:t>
            </a:r>
            <a:r>
              <a:rPr lang="fr-FR" sz="2000" b="1" dirty="0" err="1" smtClean="0">
                <a:solidFill>
                  <a:prstClr val="white"/>
                </a:solidFill>
              </a:rPr>
              <a:t>slands</a:t>
            </a:r>
            <a:r>
              <a:rPr lang="fr-FR" sz="2000" b="1" dirty="0" smtClean="0">
                <a:solidFill>
                  <a:prstClr val="white"/>
                </a:solidFill>
              </a:rPr>
              <a:t> and </a:t>
            </a:r>
            <a:r>
              <a:rPr lang="fr-FR" sz="2000" b="1" dirty="0" err="1">
                <a:solidFill>
                  <a:prstClr val="white"/>
                </a:solidFill>
              </a:rPr>
              <a:t>w</a:t>
            </a:r>
            <a:r>
              <a:rPr lang="fr-FR" sz="2000" b="1" dirty="0" err="1" smtClean="0">
                <a:solidFill>
                  <a:prstClr val="white"/>
                </a:solidFill>
              </a:rPr>
              <a:t>etlands</a:t>
            </a:r>
            <a:r>
              <a:rPr lang="fr-FR" sz="2000" b="1" dirty="0" smtClean="0">
                <a:solidFill>
                  <a:prstClr val="white"/>
                </a:solidFill>
              </a:rPr>
              <a:t> of South </a:t>
            </a:r>
            <a:r>
              <a:rPr lang="fr-FR" sz="2000" b="1" dirty="0" err="1" smtClean="0">
                <a:solidFill>
                  <a:prstClr val="white"/>
                </a:solidFill>
              </a:rPr>
              <a:t>Louisiana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5" y="3508273"/>
            <a:ext cx="4722971" cy="30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“It </a:t>
            </a:r>
            <a:r>
              <a:rPr lang="en-US" b="1" i="1" dirty="0" err="1" smtClean="0">
                <a:solidFill>
                  <a:schemeClr val="tx2">
                    <a:lumMod val="25000"/>
                  </a:schemeClr>
                </a:solidFill>
              </a:rPr>
              <a:t>ain’t</a:t>
            </a:r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 they-uh no maw.” </a:t>
            </a:r>
            <a:endParaRPr lang="en-US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399234"/>
            <a:ext cx="373380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Isle </a:t>
            </a:r>
            <a:r>
              <a:rPr lang="en-US" dirty="0"/>
              <a:t>de Jean Charles </a:t>
            </a:r>
            <a:r>
              <a:rPr lang="en-US" dirty="0" smtClean="0"/>
              <a:t>Band of the Biloxi-Chitimacha Indians will be America’s </a:t>
            </a:r>
            <a:r>
              <a:rPr lang="en-US" dirty="0"/>
              <a:t>First </a:t>
            </a:r>
            <a:r>
              <a:rPr lang="en-US" dirty="0" smtClean="0"/>
              <a:t>“Climate </a:t>
            </a:r>
            <a:r>
              <a:rPr lang="en-US" dirty="0"/>
              <a:t>Change </a:t>
            </a:r>
            <a:r>
              <a:rPr lang="en-US" dirty="0" smtClean="0"/>
              <a:t>Refugees”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Island population is about 70 people, down from a </a:t>
            </a:r>
            <a:r>
              <a:rPr lang="en-US" dirty="0"/>
              <a:t>peak of about </a:t>
            </a:r>
            <a:r>
              <a:rPr lang="en-US" dirty="0" smtClean="0"/>
              <a:t>350, with only </a:t>
            </a:r>
            <a:r>
              <a:rPr lang="en-US" dirty="0"/>
              <a:t>25 homes </a:t>
            </a:r>
            <a:r>
              <a:rPr lang="en-US" dirty="0" smtClean="0"/>
              <a:t>full-time residences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Rising waters are </a:t>
            </a:r>
            <a:r>
              <a:rPr lang="en-US" dirty="0"/>
              <a:t>now </a:t>
            </a:r>
            <a:r>
              <a:rPr lang="en-US" dirty="0" smtClean="0"/>
              <a:t>threatening the very existence of the Tribe and its homeland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1930, the Louisiana coast has lost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about 190,000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square miles of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= </a:t>
            </a:r>
            <a:r>
              <a:rPr lang="en-US" sz="2000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 area the size of Rhode </a:t>
            </a:r>
            <a:r>
              <a:rPr lang="en-US" sz="20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USGS: Over the last 25 </a:t>
            </a:r>
            <a:r>
              <a:rPr lang="en-US" sz="2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yrs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losing 16.57 </a:t>
            </a:r>
            <a:r>
              <a:rPr lang="en-US" sz="2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sq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mi/year </a:t>
            </a:r>
          </a:p>
          <a:p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= football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 of coast </a:t>
            </a:r>
            <a:r>
              <a:rPr lang="en-US" sz="2000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</a:t>
            </a:r>
            <a:r>
              <a:rPr lang="en-US" sz="20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hour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6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524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50 </a:t>
            </a:r>
            <a:r>
              <a:rPr lang="en-US" sz="20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yrs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ago, Isle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Jean Charles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11 miles long-x-5 miles wide. It is now 2 miles long-x-0.5 miles wide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shrinking rapidly</a:t>
            </a:r>
          </a:p>
          <a:p>
            <a:endParaRPr lang="en-US" sz="2000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Louisiana’s </a:t>
            </a:r>
            <a:r>
              <a:rPr lang="en-US" sz="2000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$</a:t>
            </a:r>
            <a:r>
              <a:rPr lang="en-US" sz="20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50-billion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“Comprehensive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Master Plan for a Sustainable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Coast” released in 2012 does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include any measure to rebuild or protect the Isle de Jean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Charles 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8" y="3776786"/>
            <a:ext cx="4276781" cy="28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3810000"/>
            <a:ext cx="4013148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Chief Albert Naquin hoped to relocate the Tribe, but dropped idea because some determined to stay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Tribe faces not only the disappearing 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of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their ancestors, but also the disappearance of their island-based culture 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</a:rPr>
              <a:t>Impact of </a:t>
            </a:r>
            <a:r>
              <a:rPr lang="fr-FR" sz="2000" b="1" dirty="0" err="1">
                <a:solidFill>
                  <a:prstClr val="white"/>
                </a:solidFill>
              </a:rPr>
              <a:t>s</a:t>
            </a:r>
            <a:r>
              <a:rPr lang="fr-FR" sz="2000" b="1" dirty="0" err="1" smtClean="0">
                <a:solidFill>
                  <a:prstClr val="white"/>
                </a:solidFill>
              </a:rPr>
              <a:t>ea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l</a:t>
            </a:r>
            <a:r>
              <a:rPr lang="fr-FR" sz="2000" b="1" dirty="0" err="1" smtClean="0">
                <a:solidFill>
                  <a:prstClr val="white"/>
                </a:solidFill>
              </a:rPr>
              <a:t>evel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>
                <a:solidFill>
                  <a:prstClr val="white"/>
                </a:solidFill>
              </a:rPr>
              <a:t>r</a:t>
            </a:r>
            <a:r>
              <a:rPr lang="fr-FR" sz="2000" b="1" dirty="0" err="1" smtClean="0">
                <a:solidFill>
                  <a:prstClr val="white"/>
                </a:solidFill>
              </a:rPr>
              <a:t>ise</a:t>
            </a:r>
            <a:r>
              <a:rPr lang="fr-FR" sz="2000" b="1" dirty="0" smtClean="0">
                <a:solidFill>
                  <a:prstClr val="white"/>
                </a:solidFill>
              </a:rPr>
              <a:t> on the </a:t>
            </a:r>
            <a:r>
              <a:rPr lang="fr-FR" sz="2000" b="1" dirty="0" err="1">
                <a:solidFill>
                  <a:prstClr val="white"/>
                </a:solidFill>
              </a:rPr>
              <a:t>i</a:t>
            </a:r>
            <a:r>
              <a:rPr lang="fr-FR" sz="2000" b="1" dirty="0" err="1" smtClean="0">
                <a:solidFill>
                  <a:prstClr val="white"/>
                </a:solidFill>
              </a:rPr>
              <a:t>slands</a:t>
            </a:r>
            <a:r>
              <a:rPr lang="fr-FR" sz="2000" b="1" dirty="0" smtClean="0">
                <a:solidFill>
                  <a:prstClr val="white"/>
                </a:solidFill>
              </a:rPr>
              <a:t> and </a:t>
            </a:r>
            <a:r>
              <a:rPr lang="fr-FR" sz="2000" b="1" dirty="0" err="1">
                <a:solidFill>
                  <a:prstClr val="white"/>
                </a:solidFill>
              </a:rPr>
              <a:t>w</a:t>
            </a:r>
            <a:r>
              <a:rPr lang="fr-FR" sz="2000" b="1" dirty="0" err="1" smtClean="0">
                <a:solidFill>
                  <a:prstClr val="white"/>
                </a:solidFill>
              </a:rPr>
              <a:t>etlands</a:t>
            </a:r>
            <a:r>
              <a:rPr lang="fr-FR" sz="2000" b="1" dirty="0" smtClean="0">
                <a:solidFill>
                  <a:prstClr val="white"/>
                </a:solidFill>
              </a:rPr>
              <a:t> of South </a:t>
            </a:r>
            <a:r>
              <a:rPr lang="fr-FR" sz="2000" b="1" dirty="0" err="1" smtClean="0">
                <a:solidFill>
                  <a:prstClr val="white"/>
                </a:solidFill>
              </a:rPr>
              <a:t>Louisiana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Social Justice Question: Who will be the “Winners” and “Losers”? Why?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1600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think-pair-share)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20902"/>
          <a:stretch/>
        </p:blipFill>
        <p:spPr bwMode="auto">
          <a:xfrm>
            <a:off x="1163216" y="2140171"/>
            <a:ext cx="2054926" cy="174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5" y="3956559"/>
            <a:ext cx="2069062" cy="19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880"/>
            <a:ext cx="2523676" cy="171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7"/>
          <a:stretch/>
        </p:blipFill>
        <p:spPr bwMode="auto">
          <a:xfrm>
            <a:off x="3419214" y="3936820"/>
            <a:ext cx="2521910" cy="18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6096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E. </a:t>
            </a:r>
            <a:r>
              <a:rPr lang="en-US" sz="1200" b="1" dirty="0" err="1" smtClean="0"/>
              <a:t>Matunuck</a:t>
            </a:r>
            <a:r>
              <a:rPr lang="en-US" sz="1200" b="1" dirty="0" smtClean="0"/>
              <a:t>, RI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609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Manhattan, NY &amp;</a:t>
            </a:r>
          </a:p>
          <a:p>
            <a:pPr algn="ctr"/>
            <a:r>
              <a:rPr lang="en-US" sz="1200" b="1" dirty="0" smtClean="0"/>
              <a:t>Miami Beach, FL</a:t>
            </a:r>
            <a:endParaRPr lang="en-US" sz="12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19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246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Isle de Jean Charles</a:t>
            </a:r>
          </a:p>
          <a:p>
            <a:pPr algn="ctr"/>
            <a:r>
              <a:rPr lang="en-US" sz="1200" b="1" dirty="0" smtClean="0"/>
              <a:t>Southeastern ,LA</a:t>
            </a:r>
            <a:endParaRPr lang="en-US" sz="1200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6"/>
          <a:stretch/>
        </p:blipFill>
        <p:spPr bwMode="auto">
          <a:xfrm>
            <a:off x="6075733" y="3936818"/>
            <a:ext cx="2297108" cy="18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9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06 at 6.5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543800" cy="55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06 at 6.5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105"/>
            <a:ext cx="7543800" cy="5510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1" r="15034"/>
          <a:stretch/>
        </p:blipFill>
        <p:spPr>
          <a:xfrm>
            <a:off x="5029200" y="2002784"/>
            <a:ext cx="4114800" cy="485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096" r="21048"/>
          <a:stretch/>
        </p:blipFill>
        <p:spPr>
          <a:xfrm>
            <a:off x="0" y="1981199"/>
            <a:ext cx="5025587" cy="4864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2006078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Accuracy?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447800"/>
            <a:ext cx="131618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31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625</Words>
  <Application>Microsoft Macintosh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CLASS 1: INTRODUCTION TO ARCHAEOLOGY</dc:title>
  <dc:creator>DSR</dc:creator>
  <cp:lastModifiedBy>Robert Pockalny</cp:lastModifiedBy>
  <cp:revision>84</cp:revision>
  <dcterms:created xsi:type="dcterms:W3CDTF">2016-02-02T01:43:50Z</dcterms:created>
  <dcterms:modified xsi:type="dcterms:W3CDTF">2018-02-06T14:51:46Z</dcterms:modified>
</cp:coreProperties>
</file>