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3" r:id="rId2"/>
    <p:sldId id="294" r:id="rId3"/>
    <p:sldId id="305" r:id="rId4"/>
    <p:sldId id="310" r:id="rId5"/>
    <p:sldId id="311" r:id="rId6"/>
    <p:sldId id="312" r:id="rId7"/>
    <p:sldId id="309" r:id="rId8"/>
    <p:sldId id="313" r:id="rId9"/>
    <p:sldId id="314" r:id="rId10"/>
    <p:sldId id="308" r:id="rId11"/>
    <p:sldId id="315" r:id="rId12"/>
    <p:sldId id="316" r:id="rId13"/>
    <p:sldId id="317" r:id="rId14"/>
    <p:sldId id="318" r:id="rId15"/>
    <p:sldId id="259" r:id="rId16"/>
    <p:sldId id="277" r:id="rId17"/>
    <p:sldId id="260" r:id="rId18"/>
    <p:sldId id="284" r:id="rId19"/>
    <p:sldId id="285" r:id="rId20"/>
    <p:sldId id="319" r:id="rId21"/>
    <p:sldId id="257" r:id="rId22"/>
    <p:sldId id="287" r:id="rId23"/>
    <p:sldId id="261" r:id="rId24"/>
    <p:sldId id="272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6" r:id="rId36"/>
    <p:sldId id="32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4" d="100"/>
          <a:sy n="114" d="100"/>
        </p:scale>
        <p:origin x="-248" y="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8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2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6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5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2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9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9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45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0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35386-253B-B64A-A83B-055D6117F794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DB281-BBC3-FD49-83BF-6FC1F77E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7514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77918" y="127920"/>
            <a:ext cx="2133600" cy="365125"/>
          </a:xfrm>
        </p:spPr>
        <p:txBody>
          <a:bodyPr>
            <a:normAutofit lnSpcReduction="10000"/>
          </a:bodyPr>
          <a:lstStyle/>
          <a:p>
            <a:fld id="{6974CE5D-D029-CD43-B505-46AAAEF4F03F}" type="slidenum">
              <a:rPr lang="en-US" sz="1800" smtClean="0">
                <a:solidFill>
                  <a:schemeClr val="tx1"/>
                </a:solidFill>
              </a:rPr>
              <a:t>1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583" y="1424749"/>
            <a:ext cx="231400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 Trip Review</a:t>
            </a:r>
          </a:p>
          <a:p>
            <a:endParaRPr lang="en-US" sz="2400" dirty="0"/>
          </a:p>
          <a:p>
            <a:r>
              <a:rPr lang="en-US" sz="2400" dirty="0" smtClean="0"/>
              <a:t>Group Projects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28600" y="115888"/>
            <a:ext cx="84865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latin typeface="Calibri" charset="0"/>
                <a:cs typeface="Calibri" charset="0"/>
              </a:rPr>
              <a:t>OCG103g </a:t>
            </a:r>
            <a:r>
              <a:rPr lang="en-US" b="1" dirty="0">
                <a:latin typeface="Calibri" charset="0"/>
                <a:cs typeface="Calibri" charset="0"/>
              </a:rPr>
              <a:t>- Impact of Global Change on NE’s Coastal Environment </a:t>
            </a:r>
          </a:p>
        </p:txBody>
      </p:sp>
      <p:pic>
        <p:nvPicPr>
          <p:cNvPr id="7" name="Picture 6" descr="Screen Shot 2018-04-13 at 10.33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682" y="1306570"/>
            <a:ext cx="4327846" cy="48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1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8-04-16 at 1.53.2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4"/>
          <a:stretch/>
        </p:blipFill>
        <p:spPr>
          <a:xfrm>
            <a:off x="708986" y="601552"/>
            <a:ext cx="7315200" cy="48243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32952" y="190320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07365" y="505652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63822">
            <a:off x="3429228" y="1185976"/>
            <a:ext cx="127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Ocean Mist</a:t>
            </a:r>
            <a:endParaRPr lang="en-US" b="1" dirty="0"/>
          </a:p>
        </p:txBody>
      </p:sp>
      <p:sp>
        <p:nvSpPr>
          <p:cNvPr id="6" name="5-Point Star 5"/>
          <p:cNvSpPr/>
          <p:nvPr/>
        </p:nvSpPr>
        <p:spPr>
          <a:xfrm>
            <a:off x="3977166" y="1680386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2" name="Picture 11" descr="Screen Shot 2018-04-16 at 1.54.0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/>
          <a:stretch/>
        </p:blipFill>
        <p:spPr>
          <a:xfrm>
            <a:off x="708986" y="3865544"/>
            <a:ext cx="7315200" cy="4735181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3865755" y="4833699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9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8-04-16 at 1.54.0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/>
          <a:stretch/>
        </p:blipFill>
        <p:spPr>
          <a:xfrm>
            <a:off x="753550" y="657252"/>
            <a:ext cx="7315200" cy="4735181"/>
          </a:xfrm>
          <a:prstGeom prst="rect">
            <a:avLst/>
          </a:prstGeom>
        </p:spPr>
      </p:pic>
      <p:pic>
        <p:nvPicPr>
          <p:cNvPr id="13" name="Picture 12" descr="Screen Shot 2018-04-16 at 1.55.0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9"/>
          <a:stretch/>
        </p:blipFill>
        <p:spPr>
          <a:xfrm>
            <a:off x="753550" y="3832125"/>
            <a:ext cx="7315200" cy="47709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21542" y="190320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95955" y="5056520"/>
            <a:ext cx="1135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</a:p>
          <a:p>
            <a:r>
              <a:rPr lang="en-US" dirty="0" smtClean="0"/>
              <a:t>pre-Sandy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63822">
            <a:off x="3429228" y="1185976"/>
            <a:ext cx="127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Ocean Mist</a:t>
            </a:r>
            <a:endParaRPr lang="en-US" b="1" dirty="0"/>
          </a:p>
        </p:txBody>
      </p:sp>
      <p:sp>
        <p:nvSpPr>
          <p:cNvPr id="6" name="5-Point Star 5"/>
          <p:cNvSpPr/>
          <p:nvPr/>
        </p:nvSpPr>
        <p:spPr>
          <a:xfrm>
            <a:off x="3977166" y="1680386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865755" y="4833699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2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8-04-16 at 1.55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9"/>
          <a:stretch/>
        </p:blipFill>
        <p:spPr>
          <a:xfrm>
            <a:off x="753550" y="657252"/>
            <a:ext cx="7315200" cy="4770991"/>
          </a:xfrm>
          <a:prstGeom prst="rect">
            <a:avLst/>
          </a:prstGeom>
        </p:spPr>
      </p:pic>
      <p:pic>
        <p:nvPicPr>
          <p:cNvPr id="11" name="Picture 10" descr="Screen Shot 2018-04-16 at 1.55.5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7"/>
          <a:stretch/>
        </p:blipFill>
        <p:spPr>
          <a:xfrm>
            <a:off x="753550" y="3809844"/>
            <a:ext cx="7315200" cy="47957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21542" y="1903207"/>
            <a:ext cx="1135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</a:p>
          <a:p>
            <a:r>
              <a:rPr lang="en-US" dirty="0" smtClean="0"/>
              <a:t>pre-Sandy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95955" y="505652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63822">
            <a:off x="3429228" y="1185976"/>
            <a:ext cx="127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Ocean Mist</a:t>
            </a:r>
            <a:endParaRPr lang="en-US" b="1" dirty="0"/>
          </a:p>
        </p:txBody>
      </p:sp>
      <p:sp>
        <p:nvSpPr>
          <p:cNvPr id="6" name="5-Point Star 5"/>
          <p:cNvSpPr/>
          <p:nvPr/>
        </p:nvSpPr>
        <p:spPr>
          <a:xfrm>
            <a:off x="3977166" y="1680386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865755" y="4833699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9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8-04-16 at 1.55.5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7"/>
          <a:stretch/>
        </p:blipFill>
        <p:spPr>
          <a:xfrm>
            <a:off x="753550" y="657252"/>
            <a:ext cx="7315200" cy="4795727"/>
          </a:xfrm>
          <a:prstGeom prst="rect">
            <a:avLst/>
          </a:prstGeom>
        </p:spPr>
      </p:pic>
      <p:pic>
        <p:nvPicPr>
          <p:cNvPr id="12" name="Picture 11" descr="Screen Shot 2018-04-16 at 1.56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0" y="2999676"/>
            <a:ext cx="7315200" cy="55899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21542" y="190320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95955" y="505652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63822">
            <a:off x="3429228" y="1185976"/>
            <a:ext cx="127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Ocean Mist</a:t>
            </a:r>
            <a:endParaRPr lang="en-US" b="1" dirty="0"/>
          </a:p>
        </p:txBody>
      </p:sp>
      <p:sp>
        <p:nvSpPr>
          <p:cNvPr id="6" name="5-Point Star 5"/>
          <p:cNvSpPr/>
          <p:nvPr/>
        </p:nvSpPr>
        <p:spPr>
          <a:xfrm>
            <a:off x="3977166" y="1680386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865755" y="4833699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6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8-04-16 at 1.52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0" y="-167108"/>
            <a:ext cx="7315200" cy="5592960"/>
          </a:xfrm>
          <a:prstGeom prst="rect">
            <a:avLst/>
          </a:prstGeom>
        </p:spPr>
      </p:pic>
      <p:pic>
        <p:nvPicPr>
          <p:cNvPr id="12" name="Picture 11" descr="Screen Shot 2018-04-16 at 1.56.2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3"/>
          <a:stretch/>
        </p:blipFill>
        <p:spPr>
          <a:xfrm>
            <a:off x="753550" y="3809845"/>
            <a:ext cx="7315200" cy="47797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21542" y="190320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95955" y="505652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63822">
            <a:off x="3429228" y="1185976"/>
            <a:ext cx="127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Ocean Mist</a:t>
            </a:r>
            <a:endParaRPr lang="en-US" b="1" dirty="0"/>
          </a:p>
        </p:txBody>
      </p:sp>
      <p:sp>
        <p:nvSpPr>
          <p:cNvPr id="6" name="5-Point Star 5"/>
          <p:cNvSpPr/>
          <p:nvPr/>
        </p:nvSpPr>
        <p:spPr>
          <a:xfrm>
            <a:off x="3977166" y="1680386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865755" y="4833699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4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37418" y="2021417"/>
            <a:ext cx="3139016" cy="20780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71267" y="2021417"/>
            <a:ext cx="2868639" cy="17356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7514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4789" y="127920"/>
            <a:ext cx="8884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Group Presentations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77918" y="127920"/>
            <a:ext cx="2133600" cy="365125"/>
          </a:xfrm>
        </p:spPr>
        <p:txBody>
          <a:bodyPr>
            <a:normAutofit lnSpcReduction="10000"/>
          </a:bodyPr>
          <a:lstStyle/>
          <a:p>
            <a:fld id="{6974CE5D-D029-CD43-B505-46AAAEF4F03F}" type="slidenum">
              <a:rPr lang="en-US" sz="1800" smtClean="0">
                <a:solidFill>
                  <a:schemeClr val="tx1"/>
                </a:solidFill>
              </a:rPr>
              <a:t>15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833" y="1407584"/>
            <a:ext cx="8464426" cy="2911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Impact of Global Change  on New England’s Coastal Environment 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	</a:t>
            </a:r>
            <a:r>
              <a:rPr lang="en-US" sz="2400" u="sng" dirty="0" smtClean="0"/>
              <a:t>Global Change Topic</a:t>
            </a:r>
            <a:r>
              <a:rPr lang="en-US" sz="2400" dirty="0" smtClean="0"/>
              <a:t>		 </a:t>
            </a:r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 	</a:t>
            </a:r>
            <a:r>
              <a:rPr lang="en-US" sz="2400" u="sng" dirty="0" smtClean="0">
                <a:sym typeface="Wingdings"/>
              </a:rPr>
              <a:t>Societal Institutions</a:t>
            </a:r>
            <a:r>
              <a:rPr lang="en-US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	- global warming					- economy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	</a:t>
            </a:r>
            <a:r>
              <a:rPr lang="en-US" sz="2200" dirty="0" smtClean="0"/>
              <a:t>- sea level rise						- education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	</a:t>
            </a:r>
            <a:r>
              <a:rPr lang="en-US" sz="2200" dirty="0" smtClean="0"/>
              <a:t>- extreme weather					- family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	</a:t>
            </a:r>
            <a:r>
              <a:rPr lang="en-US" sz="2200" dirty="0" smtClean="0"/>
              <a:t>- corporate globalization			- politics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	- ecosystem </a:t>
            </a:r>
            <a:r>
              <a:rPr lang="en-US" sz="2200" dirty="0" smtClean="0"/>
              <a:t>disruption</a:t>
            </a:r>
            <a:r>
              <a:rPr lang="en-US" sz="2200" dirty="0" smtClean="0"/>
              <a:t>				- </a:t>
            </a:r>
            <a:r>
              <a:rPr lang="en-US" sz="2200" dirty="0" smtClean="0"/>
              <a:t>religion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	</a:t>
            </a:r>
            <a:r>
              <a:rPr lang="en-US" sz="2200" dirty="0" smtClean="0"/>
              <a:t>- expanding disease range</a:t>
            </a:r>
            <a:endParaRPr lang="en-US" sz="2200" dirty="0"/>
          </a:p>
          <a:p>
            <a:pPr>
              <a:lnSpc>
                <a:spcPct val="80000"/>
              </a:lnSpc>
            </a:pPr>
            <a:endParaRPr lang="en-US" sz="2400" dirty="0" smtClean="0"/>
          </a:p>
        </p:txBody>
      </p:sp>
      <p:sp>
        <p:nvSpPr>
          <p:cNvPr id="7" name="Right Arrow 6"/>
          <p:cNvSpPr/>
          <p:nvPr/>
        </p:nvSpPr>
        <p:spPr>
          <a:xfrm>
            <a:off x="3976434" y="2508253"/>
            <a:ext cx="934232" cy="7937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833" y="4543827"/>
            <a:ext cx="821042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Demonstrates Critical Thinking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4</a:t>
            </a:r>
            <a:r>
              <a:rPr lang="en-US" sz="2400" dirty="0"/>
              <a:t>-person </a:t>
            </a:r>
            <a:r>
              <a:rPr lang="en-US" sz="2400" dirty="0" smtClean="0"/>
              <a:t>groups (TBD)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2 </a:t>
            </a:r>
            <a:r>
              <a:rPr lang="en-US" sz="2400" dirty="0"/>
              <a:t>minutes each </a:t>
            </a:r>
            <a:r>
              <a:rPr lang="en-US" sz="2400" dirty="0" smtClean="0"/>
              <a:t>(10 </a:t>
            </a:r>
            <a:r>
              <a:rPr lang="en-US" sz="2400" dirty="0"/>
              <a:t>minutes total, </a:t>
            </a:r>
            <a:r>
              <a:rPr lang="en-US" sz="2400" dirty="0" smtClean="0"/>
              <a:t>2 </a:t>
            </a:r>
            <a:r>
              <a:rPr lang="en-US" sz="2400" dirty="0"/>
              <a:t>minutes </a:t>
            </a:r>
            <a:r>
              <a:rPr lang="en-US" sz="2400" dirty="0" err="1" smtClean="0"/>
              <a:t>fo</a:t>
            </a:r>
            <a:r>
              <a:rPr lang="en-US" sz="2400" dirty="0" smtClean="0"/>
              <a:t> questions</a:t>
            </a:r>
            <a:r>
              <a:rPr lang="en-US" sz="2400" dirty="0" smtClean="0"/>
              <a:t>)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May 10</a:t>
            </a:r>
            <a:r>
              <a:rPr lang="en-US" sz="2400" baseline="30000" dirty="0" smtClean="0"/>
              <a:t>th</a:t>
            </a:r>
            <a:r>
              <a:rPr lang="en-US" sz="2400" dirty="0"/>
              <a:t>, </a:t>
            </a:r>
            <a:r>
              <a:rPr lang="en-US" sz="2400" dirty="0" smtClean="0"/>
              <a:t>8-11 </a:t>
            </a:r>
            <a:r>
              <a:rPr lang="en-US" sz="2400" dirty="0"/>
              <a:t>A</a:t>
            </a:r>
            <a:r>
              <a:rPr lang="en-US" sz="2400" dirty="0" smtClean="0"/>
              <a:t>M (during scheduled finals)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345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514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4789" y="127920"/>
            <a:ext cx="8884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Levels of Critical Thinking (Spectrum)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77918" y="127920"/>
            <a:ext cx="2133600" cy="365125"/>
          </a:xfrm>
        </p:spPr>
        <p:txBody>
          <a:bodyPr>
            <a:normAutofit lnSpcReduction="10000"/>
          </a:bodyPr>
          <a:lstStyle/>
          <a:p>
            <a:fld id="{6974CE5D-D029-CD43-B505-46AAAEF4F03F}" type="slidenum">
              <a:rPr lang="en-US" sz="1800" smtClean="0">
                <a:solidFill>
                  <a:schemeClr val="tx1"/>
                </a:solidFill>
              </a:rPr>
              <a:t>16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5973" y="1072255"/>
            <a:ext cx="4572000" cy="6196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1) </a:t>
            </a:r>
            <a:r>
              <a:rPr lang="en-US" sz="2200" dirty="0" smtClean="0">
                <a:solidFill>
                  <a:srgbClr val="FF0000"/>
                </a:solidFill>
              </a:rPr>
              <a:t>Uninformed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	- never heard of it before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973" y="1779174"/>
            <a:ext cx="6357871" cy="61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2) </a:t>
            </a:r>
            <a:r>
              <a:rPr lang="en-US" sz="2200" dirty="0" smtClean="0">
                <a:solidFill>
                  <a:srgbClr val="FF0000"/>
                </a:solidFill>
              </a:rPr>
              <a:t>Hear-Say 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	- information from parents, friends, media?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305973" y="2486093"/>
            <a:ext cx="4572000" cy="8658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3) </a:t>
            </a:r>
            <a:r>
              <a:rPr lang="en-US" sz="2200" dirty="0" smtClean="0">
                <a:solidFill>
                  <a:srgbClr val="FF0000"/>
                </a:solidFill>
              </a:rPr>
              <a:t>Initial Fact Checking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	- check source of information without 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	  regard to quality of reference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305973" y="3439233"/>
            <a:ext cx="6234972" cy="61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4) </a:t>
            </a:r>
            <a:r>
              <a:rPr lang="en-US" sz="2200" dirty="0" smtClean="0">
                <a:solidFill>
                  <a:srgbClr val="FF0000"/>
                </a:solidFill>
              </a:rPr>
              <a:t>Advanced Fact Checking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	- use high-quality references or collect data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305973" y="4146152"/>
            <a:ext cx="4572000" cy="8658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5) </a:t>
            </a:r>
            <a:r>
              <a:rPr lang="en-US" sz="2200" dirty="0" smtClean="0">
                <a:solidFill>
                  <a:srgbClr val="FF0000"/>
                </a:solidFill>
              </a:rPr>
              <a:t>Discrimination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	- able to ID good and bad arguments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	- see alternative interpretations 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305973" y="5099290"/>
            <a:ext cx="6671945" cy="1604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6) </a:t>
            </a:r>
            <a:r>
              <a:rPr lang="en-US" sz="2200" dirty="0" smtClean="0">
                <a:solidFill>
                  <a:srgbClr val="FF0000"/>
                </a:solidFill>
              </a:rPr>
              <a:t>Critical Thinker</a:t>
            </a:r>
            <a:r>
              <a:rPr lang="en-US" sz="2200" dirty="0" smtClean="0"/>
              <a:t>	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	- ID issue, 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	- gathers relevant info, 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	- reasoned interpretations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	</a:t>
            </a:r>
            <a:r>
              <a:rPr lang="en-US" sz="2000" dirty="0" smtClean="0"/>
              <a:t>- possible alternatives  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	- communicate results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1412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6782" y="791287"/>
            <a:ext cx="3715692" cy="17286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6) </a:t>
            </a:r>
            <a:r>
              <a:rPr lang="en-US" sz="2200" dirty="0" smtClean="0">
                <a:solidFill>
                  <a:srgbClr val="FF0000"/>
                </a:solidFill>
              </a:rPr>
              <a:t>Critical Thinker</a:t>
            </a:r>
            <a:r>
              <a:rPr lang="en-US" sz="2200" dirty="0" smtClean="0"/>
              <a:t>	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	- ID issue, 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	- gathers relevant info, 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	- reasoned interpretations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	</a:t>
            </a:r>
            <a:r>
              <a:rPr lang="en-US" sz="2200" dirty="0" smtClean="0"/>
              <a:t>- possible alternatives  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	- communicate results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3497957" y="2713608"/>
            <a:ext cx="2490586" cy="991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u="sng" dirty="0" smtClean="0"/>
              <a:t>Introduction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- identify the Issue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- set the stage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96151" y="4124943"/>
            <a:ext cx="3349144" cy="991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u="sng" dirty="0" smtClean="0"/>
              <a:t>Interpretation #1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- gather data/info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- reasoned interpretation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83686" y="4124943"/>
            <a:ext cx="3349144" cy="991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u="sng" dirty="0" smtClean="0"/>
              <a:t>Interpretation #2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- gather data/info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- reasoned interpretation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0151" y="5556639"/>
            <a:ext cx="4446199" cy="12865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u="sng" dirty="0" smtClean="0"/>
              <a:t>Societal Implications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- One or more </a:t>
            </a:r>
            <a:r>
              <a:rPr lang="en-US" sz="2400" dirty="0"/>
              <a:t>s</a:t>
            </a:r>
            <a:r>
              <a:rPr lang="en-US" sz="2400" dirty="0" smtClean="0"/>
              <a:t>ocietal </a:t>
            </a:r>
            <a:r>
              <a:rPr lang="en-US" sz="2400" dirty="0"/>
              <a:t>i</a:t>
            </a:r>
            <a:r>
              <a:rPr lang="en-US" sz="2400" dirty="0" smtClean="0"/>
              <a:t>nstitutions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- Related to interpretations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- What could/should be done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256803" y="1115412"/>
            <a:ext cx="24929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Accepter </a:t>
            </a:r>
            <a:r>
              <a:rPr lang="en-US" sz="2200" dirty="0" err="1" smtClean="0"/>
              <a:t>vs</a:t>
            </a:r>
            <a:r>
              <a:rPr lang="en-US" sz="2200" dirty="0" smtClean="0"/>
              <a:t> Deny-</a:t>
            </a:r>
            <a:r>
              <a:rPr lang="en-US" sz="2200" dirty="0" err="1" smtClean="0"/>
              <a:t>er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5981461" y="1469144"/>
            <a:ext cx="28924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Accepter </a:t>
            </a:r>
            <a:r>
              <a:rPr lang="en-US" sz="2200" dirty="0" err="1" smtClean="0"/>
              <a:t>vs</a:t>
            </a:r>
            <a:r>
              <a:rPr lang="en-US" sz="2200" dirty="0" smtClean="0"/>
              <a:t> So-What-</a:t>
            </a:r>
            <a:r>
              <a:rPr lang="en-US" sz="2200" dirty="0" err="1" smtClean="0"/>
              <a:t>er</a:t>
            </a:r>
            <a:endParaRPr lang="en-US" sz="2200" dirty="0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7514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77918" y="127920"/>
            <a:ext cx="2133600" cy="365125"/>
          </a:xfrm>
        </p:spPr>
        <p:txBody>
          <a:bodyPr>
            <a:normAutofit lnSpcReduction="10000"/>
          </a:bodyPr>
          <a:lstStyle/>
          <a:p>
            <a:fld id="{6974CE5D-D029-CD43-B505-46AAAEF4F03F}" type="slidenum">
              <a:rPr lang="en-US" sz="1800" smtClean="0">
                <a:solidFill>
                  <a:schemeClr val="tx1"/>
                </a:solidFill>
              </a:rPr>
              <a:t>17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2880" y="2697373"/>
            <a:ext cx="144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Person #1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5981" y="3621218"/>
            <a:ext cx="144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Person #2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53833" y="3621218"/>
            <a:ext cx="144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Person #3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96151" y="6033791"/>
            <a:ext cx="144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Person #4</a:t>
            </a:r>
            <a:endParaRPr lang="en-US" sz="2400" b="1" dirty="0"/>
          </a:p>
        </p:txBody>
      </p:sp>
      <p:cxnSp>
        <p:nvCxnSpPr>
          <p:cNvPr id="6" name="Elbow Connector 5"/>
          <p:cNvCxnSpPr>
            <a:stCxn id="11" idx="2"/>
            <a:endCxn id="13" idx="0"/>
          </p:cNvCxnSpPr>
          <p:nvPr/>
        </p:nvCxnSpPr>
        <p:spPr>
          <a:xfrm rot="16200000" flipH="1">
            <a:off x="5540607" y="2907292"/>
            <a:ext cx="420294" cy="20150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11" idx="2"/>
            <a:endCxn id="12" idx="0"/>
          </p:cNvCxnSpPr>
          <p:nvPr/>
        </p:nvCxnSpPr>
        <p:spPr>
          <a:xfrm rot="5400000">
            <a:off x="3496840" y="2878533"/>
            <a:ext cx="420294" cy="2072527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3" idx="2"/>
            <a:endCxn id="16" idx="0"/>
          </p:cNvCxnSpPr>
          <p:nvPr/>
        </p:nvCxnSpPr>
        <p:spPr>
          <a:xfrm rot="5400000">
            <a:off x="5530428" y="4328808"/>
            <a:ext cx="440655" cy="2015007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2" idx="2"/>
            <a:endCxn id="16" idx="0"/>
          </p:cNvCxnSpPr>
          <p:nvPr/>
        </p:nvCxnSpPr>
        <p:spPr>
          <a:xfrm rot="16200000" flipH="1">
            <a:off x="3486660" y="4300047"/>
            <a:ext cx="440655" cy="207252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14789" y="127920"/>
            <a:ext cx="8884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Group Projects</a:t>
            </a:r>
          </a:p>
        </p:txBody>
      </p:sp>
    </p:spTree>
    <p:extLst>
      <p:ext uri="{BB962C8B-B14F-4D97-AF65-F5344CB8AC3E}">
        <p14:creationId xmlns:p14="http://schemas.microsoft.com/office/powerpoint/2010/main" val="160764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050071"/>
              </p:ext>
            </p:extLst>
          </p:nvPr>
        </p:nvGraphicFramePr>
        <p:xfrm>
          <a:off x="175394" y="126879"/>
          <a:ext cx="8544712" cy="1539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465"/>
                <a:gridCol w="7476247"/>
              </a:tblGrid>
              <a:tr h="48989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Did the presentation provide useful information?</a:t>
                      </a:r>
                    </a:p>
                    <a:p>
                      <a:r>
                        <a:rPr lang="en-US" sz="1200" dirty="0" smtClean="0"/>
                        <a:t>Were appropriate graphics/data used and referenced?</a:t>
                      </a:r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Presentation had  significant useful information and appropriate graphics/references.</a:t>
                      </a:r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Presentation had modest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useful information and/or appropriate graphics/references.</a:t>
                      </a:r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Presentation was lacking in useful information and appropriate graphics/references.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19907"/>
              </p:ext>
            </p:extLst>
          </p:nvPr>
        </p:nvGraphicFramePr>
        <p:xfrm>
          <a:off x="175394" y="3431992"/>
          <a:ext cx="8544712" cy="1539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184"/>
                <a:gridCol w="7471528"/>
              </a:tblGrid>
              <a:tr h="48989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Discussion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How well did the group handle the questions and discussion period ?</a:t>
                      </a:r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 questions and discussion period were</a:t>
                      </a:r>
                      <a:r>
                        <a:rPr lang="en-US" sz="1200" baseline="0" dirty="0" smtClean="0"/>
                        <a:t> handled very well.</a:t>
                      </a:r>
                      <a:endParaRPr lang="en-US" sz="1200" dirty="0" smtClean="0"/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 questions and discussion period were</a:t>
                      </a:r>
                      <a:r>
                        <a:rPr lang="en-US" sz="1200" baseline="0" dirty="0" smtClean="0"/>
                        <a:t> handled adequately.</a:t>
                      </a:r>
                      <a:endParaRPr lang="en-US" sz="1200" dirty="0" smtClean="0"/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 questions and discussion period were</a:t>
                      </a:r>
                      <a:r>
                        <a:rPr lang="en-US" sz="1200" baseline="0" dirty="0" smtClean="0"/>
                        <a:t> handled “not so good.”</a:t>
                      </a:r>
                      <a:endParaRPr lang="en-US" sz="12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335277"/>
              </p:ext>
            </p:extLst>
          </p:nvPr>
        </p:nvGraphicFramePr>
        <p:xfrm>
          <a:off x="175394" y="1839942"/>
          <a:ext cx="8544712" cy="1539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184"/>
                <a:gridCol w="7471528"/>
              </a:tblGrid>
              <a:tr h="48989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Was the presentation well organized and easy to follow?</a:t>
                      </a:r>
                    </a:p>
                    <a:p>
                      <a:r>
                        <a:rPr lang="en-US" sz="1200" dirty="0" smtClean="0"/>
                        <a:t>Were transitions and proposed format followed</a:t>
                      </a:r>
                      <a:r>
                        <a:rPr lang="en-US" sz="1200" baseline="0" dirty="0" smtClean="0"/>
                        <a:t>?</a:t>
                      </a:r>
                      <a:endParaRPr lang="en-US" sz="1200" dirty="0" smtClean="0"/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 presentation was well organized</a:t>
                      </a:r>
                      <a:r>
                        <a:rPr lang="en-US" sz="1200" baseline="0" dirty="0" smtClean="0"/>
                        <a:t> and followed proposed format</a:t>
                      </a:r>
                      <a:endParaRPr lang="en-US" sz="1200" dirty="0" smtClean="0"/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The presentation was sufficiently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organized</a:t>
                      </a:r>
                      <a:r>
                        <a:rPr lang="en-US" sz="1200" baseline="0" dirty="0" smtClean="0"/>
                        <a:t> and somewhat followed the proposed format</a:t>
                      </a:r>
                      <a:r>
                        <a:rPr lang="en-US" sz="1200" dirty="0" smtClean="0"/>
                        <a:t>.</a:t>
                      </a:r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 presentation was poorly organized and did not follow the proposed format.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853906"/>
              </p:ext>
            </p:extLst>
          </p:nvPr>
        </p:nvGraphicFramePr>
        <p:xfrm>
          <a:off x="175394" y="5132198"/>
          <a:ext cx="8544712" cy="1539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184"/>
                <a:gridCol w="7471528"/>
              </a:tblGrid>
              <a:tr h="48989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Collaboration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Did everyone contribute to the presentation?</a:t>
                      </a:r>
                    </a:p>
                    <a:p>
                      <a:r>
                        <a:rPr lang="en-US" sz="1200" dirty="0" smtClean="0"/>
                        <a:t>Did everyone seem well versed in the material?</a:t>
                      </a:r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Everyone</a:t>
                      </a:r>
                      <a:r>
                        <a:rPr lang="en-US" sz="1200" baseline="0" dirty="0" smtClean="0"/>
                        <a:t> contributed and were  knowledgeable of the material.</a:t>
                      </a:r>
                      <a:endParaRPr lang="en-US" sz="1200" dirty="0" smtClean="0"/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Only some of the group contributed</a:t>
                      </a:r>
                      <a:r>
                        <a:rPr lang="en-US" sz="1200" baseline="0" dirty="0" smtClean="0"/>
                        <a:t> and were  knowledgeable of the material.</a:t>
                      </a:r>
                      <a:endParaRPr lang="en-US" sz="1200" dirty="0" smtClean="0"/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Group had poor coordination</a:t>
                      </a:r>
                      <a:r>
                        <a:rPr lang="en-US" sz="1200" baseline="0" dirty="0" smtClean="0"/>
                        <a:t> and  lacked sufficient  knowledge of the material.</a:t>
                      </a:r>
                      <a:endParaRPr lang="en-US" sz="12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974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994270"/>
              </p:ext>
            </p:extLst>
          </p:nvPr>
        </p:nvGraphicFramePr>
        <p:xfrm>
          <a:off x="175394" y="126879"/>
          <a:ext cx="8544711" cy="1539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523"/>
                <a:gridCol w="4011083"/>
                <a:gridCol w="952500"/>
                <a:gridCol w="899583"/>
                <a:gridCol w="804334"/>
                <a:gridCol w="856688"/>
              </a:tblGrid>
              <a:tr h="48989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How much</a:t>
                      </a:r>
                      <a:r>
                        <a:rPr lang="en-US" sz="1200" baseline="0" dirty="0" smtClean="0"/>
                        <a:t> did each partner contribute to the group project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You</a:t>
                      </a:r>
                    </a:p>
                    <a:p>
                      <a:r>
                        <a:rPr lang="en-US" sz="1200" dirty="0" smtClean="0"/>
                        <a:t>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Name</a:t>
                      </a:r>
                    </a:p>
                    <a:p>
                      <a:r>
                        <a:rPr lang="en-US" sz="1200" dirty="0" smtClean="0"/>
                        <a:t>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Name</a:t>
                      </a:r>
                    </a:p>
                    <a:p>
                      <a:r>
                        <a:rPr lang="en-US" sz="1200" dirty="0" smtClean="0"/>
                        <a:t>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Name</a:t>
                      </a:r>
                    </a:p>
                    <a:p>
                      <a:r>
                        <a:rPr lang="en-US" sz="1200" dirty="0" smtClean="0"/>
                        <a:t>________</a:t>
                      </a:r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Above Expectations – Did most of the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Met Expectations – Did their fair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</a:tr>
              <a:tr h="3499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Below Expectations - Slacker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7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pic>
        <p:nvPicPr>
          <p:cNvPr id="5" name="Picture 4" descr="Screen Shot 2018-04-16 at 1.47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2" y="1147410"/>
            <a:ext cx="7315200" cy="55899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8731" y="4177462"/>
            <a:ext cx="924705" cy="1158549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62706" y="4567358"/>
            <a:ext cx="568193" cy="62383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3925" y="5393425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Roy Carpenter’s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Beach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51131" y="5200705"/>
            <a:ext cx="125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Ocean Mist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0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75141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789" y="127920"/>
            <a:ext cx="8884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Group Projects</a:t>
            </a:r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77918" y="127920"/>
            <a:ext cx="2133600" cy="365125"/>
          </a:xfrm>
        </p:spPr>
        <p:txBody>
          <a:bodyPr>
            <a:normAutofit lnSpcReduction="10000"/>
          </a:bodyPr>
          <a:lstStyle/>
          <a:p>
            <a:fld id="{6974CE5D-D029-CD43-B505-46AAAEF4F03F}" type="slidenum">
              <a:rPr lang="en-US" sz="1800" smtClean="0">
                <a:solidFill>
                  <a:schemeClr val="tx1"/>
                </a:solidFill>
              </a:rPr>
              <a:t>20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789" y="863832"/>
            <a:ext cx="1653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Story Board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14789" y="1936751"/>
            <a:ext cx="2172270" cy="14100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ID Key Issue</a:t>
            </a:r>
          </a:p>
          <a:p>
            <a:r>
              <a:rPr lang="en-US" dirty="0">
                <a:solidFill>
                  <a:schemeClr val="tx1"/>
                </a:solidFill>
              </a:rPr>
              <a:t>Background  Info</a:t>
            </a:r>
          </a:p>
          <a:p>
            <a:r>
              <a:rPr lang="en-US" dirty="0">
                <a:solidFill>
                  <a:schemeClr val="tx1"/>
                </a:solidFill>
              </a:rPr>
              <a:t>5 W’s</a:t>
            </a:r>
          </a:p>
          <a:p>
            <a:r>
              <a:rPr lang="en-US" dirty="0">
                <a:solidFill>
                  <a:schemeClr val="tx1"/>
                </a:solidFill>
              </a:rPr>
              <a:t>Interpretations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784" y="1567419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06189" y="1567419"/>
            <a:ext cx="179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Interpretation #1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43505" y="1567419"/>
            <a:ext cx="179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Interpretation #2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62336" y="1567419"/>
            <a:ext cx="107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222" y="3608917"/>
            <a:ext cx="2621230" cy="276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Cause of Global Warming</a:t>
            </a:r>
            <a:endParaRPr lang="en-US" b="1" dirty="0" smtClean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Temps rising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where =&gt; globally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when =&gt; since XXXX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how much =&gt; X˚C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why </a:t>
            </a:r>
            <a:r>
              <a:rPr lang="mr-IN" dirty="0" smtClean="0"/>
              <a:t>–</a:t>
            </a:r>
            <a:r>
              <a:rPr lang="en-US" dirty="0" smtClean="0"/>
              <a:t> GHG, sunspots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Interpretation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not rising (faulty data)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rising (natural)</a:t>
            </a:r>
            <a:endParaRPr lang="en-US" dirty="0" smtClean="0"/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rising (GHG &amp; man)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08768" y="3608917"/>
            <a:ext cx="2685351" cy="987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Not Rising</a:t>
            </a:r>
            <a:endParaRPr lang="en-US" b="1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Supporting </a:t>
            </a:r>
            <a:r>
              <a:rPr lang="en-US" dirty="0" smtClean="0"/>
              <a:t>Data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errors in data collection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data fudging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97553" y="3608917"/>
            <a:ext cx="2659702" cy="2539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Summarize Arguments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key parts of arguments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select an interpretation</a:t>
            </a:r>
            <a:endParaRPr lang="en-US" dirty="0" smtClean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Societal Implications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- </a:t>
            </a:r>
            <a:r>
              <a:rPr lang="en-US" dirty="0" smtClean="0"/>
              <a:t>economic, political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   (people avoid him)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Mitigation Options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- </a:t>
            </a:r>
            <a:r>
              <a:rPr lang="en-US" dirty="0" smtClean="0"/>
              <a:t>curb fossil fuels (</a:t>
            </a:r>
            <a:r>
              <a:rPr lang="en-US" dirty="0" smtClean="0"/>
              <a:t>$$)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- </a:t>
            </a:r>
            <a:r>
              <a:rPr lang="en-US" dirty="0" smtClean="0"/>
              <a:t>green energies ($)</a:t>
            </a:r>
            <a:endParaRPr lang="en-US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2411019" y="1936751"/>
            <a:ext cx="2096424" cy="14100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Possible </a:t>
            </a:r>
            <a:r>
              <a:rPr lang="en-US" dirty="0" smtClean="0">
                <a:solidFill>
                  <a:schemeClr val="tx1"/>
                </a:solidFill>
              </a:rPr>
              <a:t>Option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Supporting Data</a:t>
            </a:r>
          </a:p>
          <a:p>
            <a:r>
              <a:rPr lang="en-US" dirty="0">
                <a:solidFill>
                  <a:schemeClr val="tx1"/>
                </a:solidFill>
              </a:rPr>
              <a:t>Interpretation</a:t>
            </a:r>
          </a:p>
          <a:p>
            <a:r>
              <a:rPr lang="en-US" dirty="0">
                <a:solidFill>
                  <a:schemeClr val="tx1"/>
                </a:solidFill>
              </a:rPr>
              <a:t>Strength/weakness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31403" y="1936751"/>
            <a:ext cx="2134388" cy="14100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Possible </a:t>
            </a:r>
            <a:r>
              <a:rPr lang="en-US" dirty="0" smtClean="0">
                <a:solidFill>
                  <a:schemeClr val="tx1"/>
                </a:solidFill>
              </a:rPr>
              <a:t>Option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Supporting Data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Interpretation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Strength/weakness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89750" y="1936751"/>
            <a:ext cx="2153325" cy="14100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</a:rPr>
              <a:t>Summarize Causes</a:t>
            </a:r>
          </a:p>
          <a:p>
            <a:r>
              <a:rPr lang="en-US" dirty="0">
                <a:solidFill>
                  <a:srgbClr val="000000"/>
                </a:solidFill>
              </a:rPr>
              <a:t>Societal Implications</a:t>
            </a:r>
          </a:p>
          <a:p>
            <a:r>
              <a:rPr lang="en-US" dirty="0">
                <a:solidFill>
                  <a:srgbClr val="000000"/>
                </a:solidFill>
              </a:rPr>
              <a:t>Mitigation Options</a:t>
            </a:r>
          </a:p>
          <a:p>
            <a:r>
              <a:rPr lang="en-US" dirty="0">
                <a:solidFill>
                  <a:srgbClr val="000000"/>
                </a:solidFill>
              </a:rPr>
              <a:t>What to </a:t>
            </a:r>
            <a:r>
              <a:rPr lang="en-US" dirty="0" smtClean="0">
                <a:solidFill>
                  <a:srgbClr val="000000"/>
                </a:solidFill>
              </a:rPr>
              <a:t>do?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08768" y="4678543"/>
            <a:ext cx="1813317" cy="987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Rising &amp; Natural</a:t>
            </a:r>
            <a:endParaRPr lang="en-US" b="1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Supporting </a:t>
            </a:r>
            <a:r>
              <a:rPr lang="en-US" dirty="0" smtClean="0"/>
              <a:t>Data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correlation w/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      natural cycles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08768" y="5778224"/>
            <a:ext cx="2723823" cy="766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Rising &amp; Human</a:t>
            </a:r>
            <a:endParaRPr lang="en-US" b="1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Supporting </a:t>
            </a:r>
            <a:r>
              <a:rPr lang="en-US" dirty="0" smtClean="0"/>
              <a:t>Data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 smtClean="0"/>
              <a:t>CO2 &amp; Temp correlation</a:t>
            </a:r>
          </a:p>
        </p:txBody>
      </p:sp>
    </p:spTree>
    <p:extLst>
      <p:ext uri="{BB962C8B-B14F-4D97-AF65-F5344CB8AC3E}">
        <p14:creationId xmlns:p14="http://schemas.microsoft.com/office/powerpoint/2010/main" val="321774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43" y="1542061"/>
            <a:ext cx="7817557" cy="53159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514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789" y="127920"/>
            <a:ext cx="8884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City of New Orleans (Example)</a:t>
            </a:r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77918" y="127920"/>
            <a:ext cx="2133600" cy="365125"/>
          </a:xfrm>
        </p:spPr>
        <p:txBody>
          <a:bodyPr>
            <a:normAutofit lnSpcReduction="10000"/>
          </a:bodyPr>
          <a:lstStyle/>
          <a:p>
            <a:fld id="{6974CE5D-D029-CD43-B505-46AAAEF4F03F}" type="slidenum">
              <a:rPr lang="en-US" sz="1800" smtClean="0">
                <a:solidFill>
                  <a:schemeClr val="tx1"/>
                </a:solidFill>
              </a:rPr>
              <a:t>21</a:t>
            </a:fld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2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75141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789" y="127920"/>
            <a:ext cx="8884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Group Projects</a:t>
            </a:r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77918" y="127920"/>
            <a:ext cx="2133600" cy="365125"/>
          </a:xfrm>
        </p:spPr>
        <p:txBody>
          <a:bodyPr>
            <a:normAutofit lnSpcReduction="10000"/>
          </a:bodyPr>
          <a:lstStyle/>
          <a:p>
            <a:fld id="{6974CE5D-D029-CD43-B505-46AAAEF4F03F}" type="slidenum">
              <a:rPr lang="en-US" sz="1800" smtClean="0">
                <a:solidFill>
                  <a:schemeClr val="tx1"/>
                </a:solidFill>
              </a:rPr>
              <a:t>22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789" y="863832"/>
            <a:ext cx="3552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Story Board – New Orleans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14789" y="1936751"/>
            <a:ext cx="2172270" cy="14100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ID Key Issue</a:t>
            </a:r>
          </a:p>
          <a:p>
            <a:r>
              <a:rPr lang="en-US" dirty="0">
                <a:solidFill>
                  <a:schemeClr val="tx1"/>
                </a:solidFill>
              </a:rPr>
              <a:t>Background  Info</a:t>
            </a:r>
          </a:p>
          <a:p>
            <a:r>
              <a:rPr lang="en-US" dirty="0">
                <a:solidFill>
                  <a:schemeClr val="tx1"/>
                </a:solidFill>
              </a:rPr>
              <a:t>5 W’s</a:t>
            </a:r>
          </a:p>
          <a:p>
            <a:r>
              <a:rPr lang="en-US" dirty="0">
                <a:solidFill>
                  <a:schemeClr val="tx1"/>
                </a:solidFill>
              </a:rPr>
              <a:t>Interpretations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784" y="1567419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06189" y="1567419"/>
            <a:ext cx="179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Interpretation #1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43505" y="1567419"/>
            <a:ext cx="179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Interpretation #2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62336" y="1567419"/>
            <a:ext cx="107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411019" y="1936751"/>
            <a:ext cx="2096424" cy="14100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Possible </a:t>
            </a:r>
            <a:r>
              <a:rPr lang="en-US" dirty="0" smtClean="0">
                <a:solidFill>
                  <a:schemeClr val="tx1"/>
                </a:solidFill>
              </a:rPr>
              <a:t>Option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Supporting Data</a:t>
            </a:r>
          </a:p>
          <a:p>
            <a:r>
              <a:rPr lang="en-US" dirty="0">
                <a:solidFill>
                  <a:schemeClr val="tx1"/>
                </a:solidFill>
              </a:rPr>
              <a:t>Interpretation</a:t>
            </a:r>
          </a:p>
          <a:p>
            <a:r>
              <a:rPr lang="en-US" dirty="0">
                <a:solidFill>
                  <a:schemeClr val="tx1"/>
                </a:solidFill>
              </a:rPr>
              <a:t>Caveats?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31403" y="1936751"/>
            <a:ext cx="2134388" cy="14100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Possible </a:t>
            </a:r>
            <a:r>
              <a:rPr lang="en-US" dirty="0" smtClean="0">
                <a:solidFill>
                  <a:schemeClr val="tx1"/>
                </a:solidFill>
              </a:rPr>
              <a:t>Option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Supporting Data</a:t>
            </a:r>
          </a:p>
          <a:p>
            <a:r>
              <a:rPr lang="en-US" dirty="0">
                <a:solidFill>
                  <a:schemeClr val="tx1"/>
                </a:solidFill>
              </a:rPr>
              <a:t>Interpretation</a:t>
            </a:r>
          </a:p>
          <a:p>
            <a:r>
              <a:rPr lang="en-US" dirty="0">
                <a:solidFill>
                  <a:schemeClr val="tx1"/>
                </a:solidFill>
              </a:rPr>
              <a:t>Caveats?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89750" y="1936751"/>
            <a:ext cx="2153325" cy="14100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</a:rPr>
              <a:t>Summarize Causes</a:t>
            </a:r>
          </a:p>
          <a:p>
            <a:r>
              <a:rPr lang="en-US" dirty="0">
                <a:solidFill>
                  <a:srgbClr val="000000"/>
                </a:solidFill>
              </a:rPr>
              <a:t>Societal Implications</a:t>
            </a:r>
          </a:p>
          <a:p>
            <a:r>
              <a:rPr lang="en-US" dirty="0">
                <a:solidFill>
                  <a:srgbClr val="000000"/>
                </a:solidFill>
              </a:rPr>
              <a:t>Mitigation Options</a:t>
            </a:r>
          </a:p>
          <a:p>
            <a:r>
              <a:rPr lang="en-US" dirty="0">
                <a:solidFill>
                  <a:srgbClr val="000000"/>
                </a:solidFill>
              </a:rPr>
              <a:t>What to </a:t>
            </a:r>
            <a:r>
              <a:rPr lang="en-US" dirty="0" smtClean="0">
                <a:solidFill>
                  <a:srgbClr val="000000"/>
                </a:solidFill>
              </a:rPr>
              <a:t>do?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6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11-18 at 6.11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" y="0"/>
            <a:ext cx="9087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6.12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16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444" y="395111"/>
            <a:ext cx="3550571" cy="5847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IDENTIFY THE ISSUE</a:t>
            </a:r>
            <a:endParaRPr lang="en-US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6.13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1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0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6.1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6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6.1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1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6.14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9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444" y="395111"/>
            <a:ext cx="3665787" cy="5847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INTERPRETATION #1</a:t>
            </a:r>
            <a:endParaRPr lang="en-US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11-18 at 6.15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7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8" name="Group 17407"/>
          <p:cNvGrpSpPr/>
          <p:nvPr/>
        </p:nvGrpSpPr>
        <p:grpSpPr>
          <a:xfrm>
            <a:off x="910613" y="2285076"/>
            <a:ext cx="6820574" cy="4572000"/>
            <a:chOff x="910613" y="2285076"/>
            <a:chExt cx="6820574" cy="4572000"/>
          </a:xfrm>
        </p:grpSpPr>
        <p:pic>
          <p:nvPicPr>
            <p:cNvPr id="3" name="Picture 2" descr="Screen Shot 2018-04-16 at 2.09.08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613" y="2285076"/>
              <a:ext cx="5978407" cy="4572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078544" y="5291452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1995</a:t>
              </a:r>
              <a:endParaRPr lang="en-US" dirty="0"/>
            </a:p>
          </p:txBody>
        </p:sp>
      </p:grpSp>
      <p:grpSp>
        <p:nvGrpSpPr>
          <p:cNvPr id="17409" name="Group 17408"/>
          <p:cNvGrpSpPr/>
          <p:nvPr/>
        </p:nvGrpSpPr>
        <p:grpSpPr>
          <a:xfrm>
            <a:off x="912058" y="-779797"/>
            <a:ext cx="6864037" cy="4572000"/>
            <a:chOff x="912058" y="-779797"/>
            <a:chExt cx="6864037" cy="4572000"/>
          </a:xfrm>
        </p:grpSpPr>
        <p:pic>
          <p:nvPicPr>
            <p:cNvPr id="14" name="Picture 13" descr="Screen Shot 2018-04-16 at 2.11.4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058" y="-779797"/>
              <a:ext cx="5976962" cy="4572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23452" y="1723126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2006</a:t>
              </a:r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56617" y="4077203"/>
            <a:ext cx="3868452" cy="2450778"/>
            <a:chOff x="2656617" y="4077203"/>
            <a:chExt cx="3868452" cy="2450778"/>
          </a:xfrm>
        </p:grpSpPr>
        <p:sp>
          <p:nvSpPr>
            <p:cNvPr id="15" name="Line Callout 1 14"/>
            <p:cNvSpPr/>
            <p:nvPr/>
          </p:nvSpPr>
          <p:spPr>
            <a:xfrm>
              <a:off x="2874386" y="6171504"/>
              <a:ext cx="1069538" cy="356477"/>
            </a:xfrm>
            <a:prstGeom prst="borderCallout1">
              <a:avLst>
                <a:gd name="adj1" fmla="val 25000"/>
                <a:gd name="adj2" fmla="val 11667"/>
                <a:gd name="adj3" fmla="val -71875"/>
                <a:gd name="adj4" fmla="val -19727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45267" y="6147509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20" name="Line Callout 1 19"/>
            <p:cNvSpPr/>
            <p:nvPr/>
          </p:nvSpPr>
          <p:spPr>
            <a:xfrm>
              <a:off x="5455531" y="5500113"/>
              <a:ext cx="1069538" cy="356477"/>
            </a:xfrm>
            <a:prstGeom prst="borderCallout1">
              <a:avLst>
                <a:gd name="adj1" fmla="val -6250"/>
                <a:gd name="adj2" fmla="val 48125"/>
                <a:gd name="adj3" fmla="val -162500"/>
                <a:gd name="adj4" fmla="val 65690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26412" y="5476118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 rot="21005033">
              <a:off x="2673846" y="5371834"/>
              <a:ext cx="958129" cy="28321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656617" y="4077203"/>
              <a:ext cx="1287307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656617" y="984895"/>
            <a:ext cx="3868452" cy="2450778"/>
            <a:chOff x="2656617" y="984895"/>
            <a:chExt cx="3868452" cy="2450778"/>
          </a:xfrm>
        </p:grpSpPr>
        <p:sp>
          <p:nvSpPr>
            <p:cNvPr id="25" name="Line Callout 1 24"/>
            <p:cNvSpPr/>
            <p:nvPr/>
          </p:nvSpPr>
          <p:spPr>
            <a:xfrm>
              <a:off x="2874386" y="3079196"/>
              <a:ext cx="1069538" cy="356477"/>
            </a:xfrm>
            <a:prstGeom prst="borderCallout1">
              <a:avLst>
                <a:gd name="adj1" fmla="val 25000"/>
                <a:gd name="adj2" fmla="val 11667"/>
                <a:gd name="adj3" fmla="val -71875"/>
                <a:gd name="adj4" fmla="val -19727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45267" y="3055201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27" name="Line Callout 1 26"/>
            <p:cNvSpPr/>
            <p:nvPr/>
          </p:nvSpPr>
          <p:spPr>
            <a:xfrm>
              <a:off x="5455531" y="2407805"/>
              <a:ext cx="1069538" cy="356477"/>
            </a:xfrm>
            <a:prstGeom prst="borderCallout1">
              <a:avLst>
                <a:gd name="adj1" fmla="val -6250"/>
                <a:gd name="adj2" fmla="val 48125"/>
                <a:gd name="adj3" fmla="val -162500"/>
                <a:gd name="adj4" fmla="val 65690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26412" y="2383810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 rot="21005033">
              <a:off x="2673846" y="2279526"/>
              <a:ext cx="958129" cy="28321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656617" y="984895"/>
              <a:ext cx="1287307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243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6.16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092322" cy="6858000"/>
            <a:chOff x="0" y="0"/>
            <a:chExt cx="9092322" cy="6858000"/>
          </a:xfrm>
        </p:grpSpPr>
        <p:pic>
          <p:nvPicPr>
            <p:cNvPr id="2" name="Picture 1" descr="Screen Shot 2012-11-18 at 6.16.2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92322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9833" y="2106083"/>
              <a:ext cx="8329084" cy="4201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64444" y="395111"/>
            <a:ext cx="3665787" cy="5847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INTERPRETATION #2</a:t>
            </a:r>
            <a:endParaRPr lang="en-US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Picture 3" descr="Screen Shot 2012-11-18 at 6.16.2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7" t="51944" r="4483" b="7469"/>
          <a:stretch/>
        </p:blipFill>
        <p:spPr>
          <a:xfrm>
            <a:off x="1947334" y="2975140"/>
            <a:ext cx="4836583" cy="3419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7539" y="1921417"/>
            <a:ext cx="704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Infestations every 20 years (e.g., Cicadas, 17 years)</a:t>
            </a:r>
          </a:p>
          <a:p>
            <a:r>
              <a:rPr lang="en-US" dirty="0" smtClean="0"/>
              <a:t>Recent increase in affected areas is an artifact of better observation tools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077300" cy="6858000"/>
            <a:chOff x="0" y="0"/>
            <a:chExt cx="9077300" cy="6858000"/>
          </a:xfrm>
        </p:grpSpPr>
        <p:pic>
          <p:nvPicPr>
            <p:cNvPr id="2" name="Picture 1" descr="Screen Shot 2012-11-18 at 6.16.4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773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444" y="1859141"/>
              <a:ext cx="5034139" cy="564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will end up costing an estimated 11,000 jobs over the next 14 years.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40834" y="1912057"/>
            <a:ext cx="340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Winters are actually getting colder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6.17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44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444" y="395111"/>
            <a:ext cx="3665787" cy="5847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INTERPRETATION #3</a:t>
            </a:r>
            <a:endParaRPr lang="en-US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6.1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82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444" y="395111"/>
            <a:ext cx="4390745" cy="5847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Societal IMPLICATIONS</a:t>
            </a:r>
            <a:endParaRPr lang="en-US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4444" y="1890889"/>
            <a:ext cx="8001000" cy="4416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end up costing an estimated 11,000 jobs over the next 14 years.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8904" y="2074333"/>
            <a:ext cx="8266155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Economic Impacts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Loss of Timber</a:t>
            </a:r>
          </a:p>
          <a:p>
            <a:r>
              <a:rPr lang="en-US" sz="2000" dirty="0" smtClean="0"/>
              <a:t>		U.S. Forest Service committed $40 million for cleanup efforts in 2009</a:t>
            </a:r>
          </a:p>
          <a:p>
            <a:r>
              <a:rPr lang="en-US" sz="2000" dirty="0" smtClean="0"/>
              <a:t>		Cost an estimated 11,000 jobs in Canada over the next 14 years.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Fire Hazard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Loss of Tourism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2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6.1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820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4444" y="1890889"/>
            <a:ext cx="8001000" cy="4416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end up costing an estimated 11,000 jobs over the next 14 years.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8904" y="2074333"/>
            <a:ext cx="5954700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Could/Should be Done ?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If Global Warming</a:t>
            </a:r>
          </a:p>
          <a:p>
            <a:r>
              <a:rPr lang="en-US" sz="2000" dirty="0" smtClean="0"/>
              <a:t>		Treat Forests – costly, but provides jobs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Not sure if reducing atmospheric CO2 will help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Positive Feedback of dying trees</a:t>
            </a:r>
          </a:p>
          <a:p>
            <a:endParaRPr lang="en-US" sz="9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- If Natural Cycle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Wait for nature to take its course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Not worth spending money to treat forests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No need to change our habits</a:t>
            </a:r>
          </a:p>
          <a:p>
            <a:endParaRPr lang="en-US" sz="9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- If Forest Service Practices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Change forestry practices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Wait to see if it is a climate issue</a:t>
            </a:r>
          </a:p>
        </p:txBody>
      </p:sp>
    </p:spTree>
    <p:extLst>
      <p:ext uri="{BB962C8B-B14F-4D97-AF65-F5344CB8AC3E}">
        <p14:creationId xmlns:p14="http://schemas.microsoft.com/office/powerpoint/2010/main" val="327730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37418" y="2021417"/>
            <a:ext cx="3139016" cy="20780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71267" y="2021417"/>
            <a:ext cx="2868639" cy="17356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7514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4789" y="127920"/>
            <a:ext cx="8884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Group Presentations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77918" y="127920"/>
            <a:ext cx="2133600" cy="365125"/>
          </a:xfrm>
        </p:spPr>
        <p:txBody>
          <a:bodyPr>
            <a:normAutofit lnSpcReduction="10000"/>
          </a:bodyPr>
          <a:lstStyle/>
          <a:p>
            <a:fld id="{6974CE5D-D029-CD43-B505-46AAAEF4F03F}" type="slidenum">
              <a:rPr lang="en-US" sz="1800" smtClean="0">
                <a:solidFill>
                  <a:schemeClr val="tx1"/>
                </a:solidFill>
              </a:rPr>
              <a:t>36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833" y="1407584"/>
            <a:ext cx="8464426" cy="2911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Impact of Global Change  on New England’s Coastal Environment 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	</a:t>
            </a:r>
            <a:r>
              <a:rPr lang="en-US" sz="2400" u="sng" dirty="0" smtClean="0"/>
              <a:t>Global Change Topic</a:t>
            </a:r>
            <a:r>
              <a:rPr lang="en-US" sz="2400" dirty="0" smtClean="0"/>
              <a:t>		 </a:t>
            </a:r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 	</a:t>
            </a:r>
            <a:r>
              <a:rPr lang="en-US" sz="2400" u="sng" dirty="0" smtClean="0">
                <a:sym typeface="Wingdings"/>
              </a:rPr>
              <a:t>Societal Institutions</a:t>
            </a:r>
            <a:r>
              <a:rPr lang="en-US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	- global warming					- economy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	</a:t>
            </a:r>
            <a:r>
              <a:rPr lang="en-US" sz="2200" dirty="0" smtClean="0"/>
              <a:t>- sea level rise						- education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	</a:t>
            </a:r>
            <a:r>
              <a:rPr lang="en-US" sz="2200" dirty="0" smtClean="0"/>
              <a:t>- extreme weather					- family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	</a:t>
            </a:r>
            <a:r>
              <a:rPr lang="en-US" sz="2200" dirty="0" smtClean="0"/>
              <a:t>- corporate globalization			- politics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	- ecosystem </a:t>
            </a:r>
            <a:r>
              <a:rPr lang="en-US" sz="2200" dirty="0" smtClean="0"/>
              <a:t>disruption</a:t>
            </a:r>
            <a:r>
              <a:rPr lang="en-US" sz="2200" dirty="0" smtClean="0"/>
              <a:t>				- </a:t>
            </a:r>
            <a:r>
              <a:rPr lang="en-US" sz="2200" dirty="0" smtClean="0"/>
              <a:t>religion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	</a:t>
            </a:r>
            <a:r>
              <a:rPr lang="en-US" sz="2200" dirty="0" smtClean="0"/>
              <a:t>- expanding disease range</a:t>
            </a:r>
            <a:endParaRPr lang="en-US" sz="2200" dirty="0"/>
          </a:p>
          <a:p>
            <a:pPr>
              <a:lnSpc>
                <a:spcPct val="80000"/>
              </a:lnSpc>
            </a:pPr>
            <a:endParaRPr lang="en-US" sz="2400" dirty="0" smtClean="0"/>
          </a:p>
        </p:txBody>
      </p:sp>
      <p:sp>
        <p:nvSpPr>
          <p:cNvPr id="7" name="Right Arrow 6"/>
          <p:cNvSpPr/>
          <p:nvPr/>
        </p:nvSpPr>
        <p:spPr>
          <a:xfrm>
            <a:off x="3976434" y="2508253"/>
            <a:ext cx="934232" cy="7937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833" y="4543827"/>
            <a:ext cx="821042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Demonstrates Critical Thinking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4</a:t>
            </a:r>
            <a:r>
              <a:rPr lang="en-US" sz="2400" dirty="0"/>
              <a:t>-person </a:t>
            </a:r>
            <a:r>
              <a:rPr lang="en-US" sz="2400" dirty="0" smtClean="0"/>
              <a:t>groups (TBD)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2 </a:t>
            </a:r>
            <a:r>
              <a:rPr lang="en-US" sz="2400" dirty="0"/>
              <a:t>minutes each </a:t>
            </a:r>
            <a:r>
              <a:rPr lang="en-US" sz="2400" dirty="0" smtClean="0"/>
              <a:t>(10 </a:t>
            </a:r>
            <a:r>
              <a:rPr lang="en-US" sz="2400" dirty="0"/>
              <a:t>minutes total, </a:t>
            </a:r>
            <a:r>
              <a:rPr lang="en-US" sz="2400" dirty="0" smtClean="0"/>
              <a:t>2 </a:t>
            </a:r>
            <a:r>
              <a:rPr lang="en-US" sz="2400" dirty="0"/>
              <a:t>minutes </a:t>
            </a:r>
            <a:r>
              <a:rPr lang="en-US" sz="2400" dirty="0" err="1" smtClean="0"/>
              <a:t>fo</a:t>
            </a:r>
            <a:r>
              <a:rPr lang="en-US" sz="2400" dirty="0" smtClean="0"/>
              <a:t> questions</a:t>
            </a:r>
            <a:r>
              <a:rPr lang="en-US" sz="2400" dirty="0" smtClean="0"/>
              <a:t>)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May 10</a:t>
            </a:r>
            <a:r>
              <a:rPr lang="en-US" sz="2400" baseline="30000" dirty="0" smtClean="0"/>
              <a:t>th</a:t>
            </a:r>
            <a:r>
              <a:rPr lang="en-US" sz="2400" dirty="0"/>
              <a:t>, </a:t>
            </a:r>
            <a:r>
              <a:rPr lang="en-US" sz="2400" dirty="0" smtClean="0"/>
              <a:t>8-11 </a:t>
            </a:r>
            <a:r>
              <a:rPr lang="en-US" sz="2400" dirty="0"/>
              <a:t>A</a:t>
            </a:r>
            <a:r>
              <a:rPr lang="en-US" sz="2400" dirty="0" smtClean="0"/>
              <a:t>M (during scheduled finals)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703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4-16 at 2.13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13" y="2285076"/>
            <a:ext cx="5989273" cy="4572000"/>
          </a:xfrm>
          <a:prstGeom prst="rect">
            <a:avLst/>
          </a:prstGeom>
        </p:spPr>
      </p:pic>
      <p:pic>
        <p:nvPicPr>
          <p:cNvPr id="4" name="Picture 3" descr="Screen Shot 2018-04-16 at 2.14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9" y="-779797"/>
            <a:ext cx="5966131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08290" y="4968286"/>
            <a:ext cx="1135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</a:p>
          <a:p>
            <a:r>
              <a:rPr lang="en-US" dirty="0" smtClean="0"/>
              <a:t>pre-Sandy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23452" y="1723126"/>
            <a:ext cx="1229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</a:p>
          <a:p>
            <a:r>
              <a:rPr lang="en-US" dirty="0" smtClean="0"/>
              <a:t>post-Sandy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56617" y="4077203"/>
            <a:ext cx="3868452" cy="2450778"/>
            <a:chOff x="2656617" y="4077203"/>
            <a:chExt cx="3868452" cy="2450778"/>
          </a:xfrm>
        </p:grpSpPr>
        <p:sp>
          <p:nvSpPr>
            <p:cNvPr id="15" name="Line Callout 1 14"/>
            <p:cNvSpPr/>
            <p:nvPr/>
          </p:nvSpPr>
          <p:spPr>
            <a:xfrm>
              <a:off x="2874386" y="6171504"/>
              <a:ext cx="1069538" cy="356477"/>
            </a:xfrm>
            <a:prstGeom prst="borderCallout1">
              <a:avLst>
                <a:gd name="adj1" fmla="val 25000"/>
                <a:gd name="adj2" fmla="val 11667"/>
                <a:gd name="adj3" fmla="val -134375"/>
                <a:gd name="adj4" fmla="val -37435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45267" y="6147509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20" name="Line Callout 1 19"/>
            <p:cNvSpPr/>
            <p:nvPr/>
          </p:nvSpPr>
          <p:spPr>
            <a:xfrm>
              <a:off x="5455531" y="5500113"/>
              <a:ext cx="1069538" cy="356477"/>
            </a:xfrm>
            <a:prstGeom prst="borderCallout1">
              <a:avLst>
                <a:gd name="adj1" fmla="val -6250"/>
                <a:gd name="adj2" fmla="val 48125"/>
                <a:gd name="adj3" fmla="val -162500"/>
                <a:gd name="adj4" fmla="val 65690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26412" y="5476118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 rot="21005033">
              <a:off x="2673846" y="5371834"/>
              <a:ext cx="958129" cy="28321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656617" y="4077203"/>
              <a:ext cx="1287307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656617" y="984895"/>
            <a:ext cx="3868452" cy="2450778"/>
            <a:chOff x="2656617" y="984895"/>
            <a:chExt cx="3868452" cy="2450778"/>
          </a:xfrm>
        </p:grpSpPr>
        <p:sp>
          <p:nvSpPr>
            <p:cNvPr id="25" name="Line Callout 1 24"/>
            <p:cNvSpPr/>
            <p:nvPr/>
          </p:nvSpPr>
          <p:spPr>
            <a:xfrm>
              <a:off x="2874386" y="3079196"/>
              <a:ext cx="1069538" cy="356477"/>
            </a:xfrm>
            <a:prstGeom prst="borderCallout1">
              <a:avLst>
                <a:gd name="adj1" fmla="val 25000"/>
                <a:gd name="adj2" fmla="val 11667"/>
                <a:gd name="adj3" fmla="val -134375"/>
                <a:gd name="adj4" fmla="val -38477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45267" y="3055201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27" name="Line Callout 1 26"/>
            <p:cNvSpPr/>
            <p:nvPr/>
          </p:nvSpPr>
          <p:spPr>
            <a:xfrm>
              <a:off x="5455531" y="2407805"/>
              <a:ext cx="1069538" cy="356477"/>
            </a:xfrm>
            <a:prstGeom prst="borderCallout1">
              <a:avLst>
                <a:gd name="adj1" fmla="val -6250"/>
                <a:gd name="adj2" fmla="val 48125"/>
                <a:gd name="adj3" fmla="val -162500"/>
                <a:gd name="adj4" fmla="val 65690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26412" y="2383810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 rot="21005033">
              <a:off x="2673846" y="2279526"/>
              <a:ext cx="958129" cy="28321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656617" y="984895"/>
              <a:ext cx="1287307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540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28"/>
          <p:cNvGrpSpPr>
            <a:grpSpLocks/>
          </p:cNvGrpSpPr>
          <p:nvPr/>
        </p:nvGrpSpPr>
        <p:grpSpPr bwMode="auto">
          <a:xfrm>
            <a:off x="1616075" y="4378325"/>
            <a:ext cx="7521575" cy="2479675"/>
            <a:chOff x="1621899" y="4378960"/>
            <a:chExt cx="7522101" cy="2479040"/>
          </a:xfrm>
        </p:grpSpPr>
        <p:sp>
          <p:nvSpPr>
            <p:cNvPr id="18460" name="TextBox 25"/>
            <p:cNvSpPr txBox="1">
              <a:spLocks noChangeArrowheads="1"/>
            </p:cNvSpPr>
            <p:nvPr/>
          </p:nvSpPr>
          <p:spPr bwMode="auto">
            <a:xfrm>
              <a:off x="1621899" y="4763951"/>
              <a:ext cx="10831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4/2/2012</a:t>
              </a:r>
            </a:p>
          </p:txBody>
        </p:sp>
        <p:pic>
          <p:nvPicPr>
            <p:cNvPr id="18461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4" b="17332"/>
            <a:stretch>
              <a:fillRect/>
            </a:stretch>
          </p:blipFill>
          <p:spPr bwMode="auto">
            <a:xfrm>
              <a:off x="2654366" y="4378960"/>
              <a:ext cx="6489634" cy="2479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Freeform 36"/>
          <p:cNvSpPr/>
          <p:nvPr/>
        </p:nvSpPr>
        <p:spPr>
          <a:xfrm>
            <a:off x="2657475" y="5422900"/>
            <a:ext cx="6486525" cy="809625"/>
          </a:xfrm>
          <a:custGeom>
            <a:avLst/>
            <a:gdLst>
              <a:gd name="connsiteX0" fmla="*/ 0 w 6487297"/>
              <a:gd name="connsiteY0" fmla="*/ 810054 h 810054"/>
              <a:gd name="connsiteX1" fmla="*/ 267729 w 6487297"/>
              <a:gd name="connsiteY1" fmla="*/ 762000 h 810054"/>
              <a:gd name="connsiteX2" fmla="*/ 549189 w 6487297"/>
              <a:gd name="connsiteY2" fmla="*/ 624703 h 810054"/>
              <a:gd name="connsiteX3" fmla="*/ 1016000 w 6487297"/>
              <a:gd name="connsiteY3" fmla="*/ 583514 h 810054"/>
              <a:gd name="connsiteX4" fmla="*/ 1441621 w 6487297"/>
              <a:gd name="connsiteY4" fmla="*/ 514865 h 810054"/>
              <a:gd name="connsiteX5" fmla="*/ 1805459 w 6487297"/>
              <a:gd name="connsiteY5" fmla="*/ 466811 h 810054"/>
              <a:gd name="connsiteX6" fmla="*/ 2292864 w 6487297"/>
              <a:gd name="connsiteY6" fmla="*/ 384433 h 810054"/>
              <a:gd name="connsiteX7" fmla="*/ 2663567 w 6487297"/>
              <a:gd name="connsiteY7" fmla="*/ 336379 h 810054"/>
              <a:gd name="connsiteX8" fmla="*/ 3075459 w 6487297"/>
              <a:gd name="connsiteY8" fmla="*/ 302054 h 810054"/>
              <a:gd name="connsiteX9" fmla="*/ 3150973 w 6487297"/>
              <a:gd name="connsiteY9" fmla="*/ 370703 h 810054"/>
              <a:gd name="connsiteX10" fmla="*/ 3576594 w 6487297"/>
              <a:gd name="connsiteY10" fmla="*/ 288325 h 810054"/>
              <a:gd name="connsiteX11" fmla="*/ 3789405 w 6487297"/>
              <a:gd name="connsiteY11" fmla="*/ 267730 h 810054"/>
              <a:gd name="connsiteX12" fmla="*/ 4125783 w 6487297"/>
              <a:gd name="connsiteY12" fmla="*/ 240271 h 810054"/>
              <a:gd name="connsiteX13" fmla="*/ 4654378 w 6487297"/>
              <a:gd name="connsiteY13" fmla="*/ 192216 h 810054"/>
              <a:gd name="connsiteX14" fmla="*/ 4983891 w 6487297"/>
              <a:gd name="connsiteY14" fmla="*/ 164757 h 810054"/>
              <a:gd name="connsiteX15" fmla="*/ 5416378 w 6487297"/>
              <a:gd name="connsiteY15" fmla="*/ 96108 h 810054"/>
              <a:gd name="connsiteX16" fmla="*/ 5725297 w 6487297"/>
              <a:gd name="connsiteY16" fmla="*/ 82379 h 810054"/>
              <a:gd name="connsiteX17" fmla="*/ 6102864 w 6487297"/>
              <a:gd name="connsiteY17" fmla="*/ 34325 h 810054"/>
              <a:gd name="connsiteX18" fmla="*/ 6487297 w 6487297"/>
              <a:gd name="connsiteY18" fmla="*/ 0 h 810054"/>
              <a:gd name="connsiteX19" fmla="*/ 6487297 w 6487297"/>
              <a:gd name="connsiteY19" fmla="*/ 0 h 81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487297" h="810054">
                <a:moveTo>
                  <a:pt x="0" y="810054"/>
                </a:moveTo>
                <a:lnTo>
                  <a:pt x="267729" y="762000"/>
                </a:lnTo>
                <a:lnTo>
                  <a:pt x="549189" y="624703"/>
                </a:lnTo>
                <a:lnTo>
                  <a:pt x="1016000" y="583514"/>
                </a:lnTo>
                <a:lnTo>
                  <a:pt x="1441621" y="514865"/>
                </a:lnTo>
                <a:lnTo>
                  <a:pt x="1805459" y="466811"/>
                </a:lnTo>
                <a:lnTo>
                  <a:pt x="2292864" y="384433"/>
                </a:lnTo>
                <a:lnTo>
                  <a:pt x="2663567" y="336379"/>
                </a:lnTo>
                <a:lnTo>
                  <a:pt x="3075459" y="302054"/>
                </a:lnTo>
                <a:lnTo>
                  <a:pt x="3150973" y="370703"/>
                </a:lnTo>
                <a:lnTo>
                  <a:pt x="3576594" y="288325"/>
                </a:lnTo>
                <a:lnTo>
                  <a:pt x="3789405" y="267730"/>
                </a:lnTo>
                <a:lnTo>
                  <a:pt x="4125783" y="240271"/>
                </a:lnTo>
                <a:lnTo>
                  <a:pt x="4654378" y="192216"/>
                </a:lnTo>
                <a:lnTo>
                  <a:pt x="4983891" y="164757"/>
                </a:lnTo>
                <a:lnTo>
                  <a:pt x="5416378" y="96108"/>
                </a:lnTo>
                <a:lnTo>
                  <a:pt x="5725297" y="82379"/>
                </a:lnTo>
                <a:lnTo>
                  <a:pt x="6102864" y="34325"/>
                </a:lnTo>
                <a:lnTo>
                  <a:pt x="6487297" y="0"/>
                </a:lnTo>
                <a:lnTo>
                  <a:pt x="6487297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2657475" y="5135563"/>
            <a:ext cx="6480175" cy="803275"/>
          </a:xfrm>
          <a:custGeom>
            <a:avLst/>
            <a:gdLst>
              <a:gd name="connsiteX0" fmla="*/ 0 w 6480432"/>
              <a:gd name="connsiteY0" fmla="*/ 803189 h 803189"/>
              <a:gd name="connsiteX1" fmla="*/ 254000 w 6480432"/>
              <a:gd name="connsiteY1" fmla="*/ 768865 h 803189"/>
              <a:gd name="connsiteX2" fmla="*/ 432486 w 6480432"/>
              <a:gd name="connsiteY2" fmla="*/ 741405 h 803189"/>
              <a:gd name="connsiteX3" fmla="*/ 645297 w 6480432"/>
              <a:gd name="connsiteY3" fmla="*/ 693351 h 803189"/>
              <a:gd name="connsiteX4" fmla="*/ 864973 w 6480432"/>
              <a:gd name="connsiteY4" fmla="*/ 686486 h 803189"/>
              <a:gd name="connsiteX5" fmla="*/ 1029729 w 6480432"/>
              <a:gd name="connsiteY5" fmla="*/ 652162 h 803189"/>
              <a:gd name="connsiteX6" fmla="*/ 1263135 w 6480432"/>
              <a:gd name="connsiteY6" fmla="*/ 631567 h 803189"/>
              <a:gd name="connsiteX7" fmla="*/ 1359243 w 6480432"/>
              <a:gd name="connsiteY7" fmla="*/ 597243 h 803189"/>
              <a:gd name="connsiteX8" fmla="*/ 1482810 w 6480432"/>
              <a:gd name="connsiteY8" fmla="*/ 590378 h 803189"/>
              <a:gd name="connsiteX9" fmla="*/ 1633837 w 6480432"/>
              <a:gd name="connsiteY9" fmla="*/ 590378 h 803189"/>
              <a:gd name="connsiteX10" fmla="*/ 1709351 w 6480432"/>
              <a:gd name="connsiteY10" fmla="*/ 590378 h 803189"/>
              <a:gd name="connsiteX11" fmla="*/ 1784864 w 6480432"/>
              <a:gd name="connsiteY11" fmla="*/ 535459 h 803189"/>
              <a:gd name="connsiteX12" fmla="*/ 2004540 w 6480432"/>
              <a:gd name="connsiteY12" fmla="*/ 521730 h 803189"/>
              <a:gd name="connsiteX13" fmla="*/ 2196756 w 6480432"/>
              <a:gd name="connsiteY13" fmla="*/ 501135 h 803189"/>
              <a:gd name="connsiteX14" fmla="*/ 2450756 w 6480432"/>
              <a:gd name="connsiteY14" fmla="*/ 453081 h 803189"/>
              <a:gd name="connsiteX15" fmla="*/ 2718486 w 6480432"/>
              <a:gd name="connsiteY15" fmla="*/ 432486 h 803189"/>
              <a:gd name="connsiteX16" fmla="*/ 2958756 w 6480432"/>
              <a:gd name="connsiteY16" fmla="*/ 405027 h 803189"/>
              <a:gd name="connsiteX17" fmla="*/ 3164702 w 6480432"/>
              <a:gd name="connsiteY17" fmla="*/ 377567 h 803189"/>
              <a:gd name="connsiteX18" fmla="*/ 3356918 w 6480432"/>
              <a:gd name="connsiteY18" fmla="*/ 377567 h 803189"/>
              <a:gd name="connsiteX19" fmla="*/ 3466756 w 6480432"/>
              <a:gd name="connsiteY19" fmla="*/ 377567 h 803189"/>
              <a:gd name="connsiteX20" fmla="*/ 3466756 w 6480432"/>
              <a:gd name="connsiteY20" fmla="*/ 377567 h 803189"/>
              <a:gd name="connsiteX21" fmla="*/ 3590324 w 6480432"/>
              <a:gd name="connsiteY21" fmla="*/ 308919 h 803189"/>
              <a:gd name="connsiteX22" fmla="*/ 3892378 w 6480432"/>
              <a:gd name="connsiteY22" fmla="*/ 302054 h 803189"/>
              <a:gd name="connsiteX23" fmla="*/ 4208162 w 6480432"/>
              <a:gd name="connsiteY23" fmla="*/ 267730 h 803189"/>
              <a:gd name="connsiteX24" fmla="*/ 4427837 w 6480432"/>
              <a:gd name="connsiteY24" fmla="*/ 260865 h 803189"/>
              <a:gd name="connsiteX25" fmla="*/ 4599459 w 6480432"/>
              <a:gd name="connsiteY25" fmla="*/ 219676 h 803189"/>
              <a:gd name="connsiteX26" fmla="*/ 4709297 w 6480432"/>
              <a:gd name="connsiteY26" fmla="*/ 226540 h 803189"/>
              <a:gd name="connsiteX27" fmla="*/ 4826000 w 6480432"/>
              <a:gd name="connsiteY27" fmla="*/ 178486 h 803189"/>
              <a:gd name="connsiteX28" fmla="*/ 5018216 w 6480432"/>
              <a:gd name="connsiteY28" fmla="*/ 199081 h 803189"/>
              <a:gd name="connsiteX29" fmla="*/ 5176108 w 6480432"/>
              <a:gd name="connsiteY29" fmla="*/ 164757 h 803189"/>
              <a:gd name="connsiteX30" fmla="*/ 5313405 w 6480432"/>
              <a:gd name="connsiteY30" fmla="*/ 123567 h 803189"/>
              <a:gd name="connsiteX31" fmla="*/ 5430108 w 6480432"/>
              <a:gd name="connsiteY31" fmla="*/ 116703 h 803189"/>
              <a:gd name="connsiteX32" fmla="*/ 5594864 w 6480432"/>
              <a:gd name="connsiteY32" fmla="*/ 116703 h 803189"/>
              <a:gd name="connsiteX33" fmla="*/ 5752756 w 6480432"/>
              <a:gd name="connsiteY33" fmla="*/ 89243 h 803189"/>
              <a:gd name="connsiteX34" fmla="*/ 5938108 w 6480432"/>
              <a:gd name="connsiteY34" fmla="*/ 68649 h 803189"/>
              <a:gd name="connsiteX35" fmla="*/ 6109729 w 6480432"/>
              <a:gd name="connsiteY35" fmla="*/ 75513 h 803189"/>
              <a:gd name="connsiteX36" fmla="*/ 6260756 w 6480432"/>
              <a:gd name="connsiteY36" fmla="*/ 68649 h 803189"/>
              <a:gd name="connsiteX37" fmla="*/ 6343135 w 6480432"/>
              <a:gd name="connsiteY37" fmla="*/ 0 h 803189"/>
              <a:gd name="connsiteX38" fmla="*/ 6480432 w 6480432"/>
              <a:gd name="connsiteY38" fmla="*/ 34324 h 80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480432" h="803189">
                <a:moveTo>
                  <a:pt x="0" y="803189"/>
                </a:moveTo>
                <a:lnTo>
                  <a:pt x="254000" y="768865"/>
                </a:lnTo>
                <a:lnTo>
                  <a:pt x="432486" y="741405"/>
                </a:lnTo>
                <a:lnTo>
                  <a:pt x="645297" y="693351"/>
                </a:lnTo>
                <a:lnTo>
                  <a:pt x="864973" y="686486"/>
                </a:lnTo>
                <a:lnTo>
                  <a:pt x="1029729" y="652162"/>
                </a:lnTo>
                <a:lnTo>
                  <a:pt x="1263135" y="631567"/>
                </a:lnTo>
                <a:lnTo>
                  <a:pt x="1359243" y="597243"/>
                </a:lnTo>
                <a:lnTo>
                  <a:pt x="1482810" y="590378"/>
                </a:lnTo>
                <a:lnTo>
                  <a:pt x="1633837" y="590378"/>
                </a:lnTo>
                <a:lnTo>
                  <a:pt x="1709351" y="590378"/>
                </a:lnTo>
                <a:lnTo>
                  <a:pt x="1784864" y="535459"/>
                </a:lnTo>
                <a:lnTo>
                  <a:pt x="2004540" y="521730"/>
                </a:lnTo>
                <a:lnTo>
                  <a:pt x="2196756" y="501135"/>
                </a:lnTo>
                <a:lnTo>
                  <a:pt x="2450756" y="453081"/>
                </a:lnTo>
                <a:lnTo>
                  <a:pt x="2718486" y="432486"/>
                </a:lnTo>
                <a:lnTo>
                  <a:pt x="2958756" y="405027"/>
                </a:lnTo>
                <a:lnTo>
                  <a:pt x="3164702" y="377567"/>
                </a:lnTo>
                <a:lnTo>
                  <a:pt x="3356918" y="377567"/>
                </a:lnTo>
                <a:lnTo>
                  <a:pt x="3466756" y="377567"/>
                </a:lnTo>
                <a:lnTo>
                  <a:pt x="3466756" y="377567"/>
                </a:lnTo>
                <a:lnTo>
                  <a:pt x="3590324" y="308919"/>
                </a:lnTo>
                <a:lnTo>
                  <a:pt x="3892378" y="302054"/>
                </a:lnTo>
                <a:lnTo>
                  <a:pt x="4208162" y="267730"/>
                </a:lnTo>
                <a:lnTo>
                  <a:pt x="4427837" y="260865"/>
                </a:lnTo>
                <a:lnTo>
                  <a:pt x="4599459" y="219676"/>
                </a:lnTo>
                <a:lnTo>
                  <a:pt x="4709297" y="226540"/>
                </a:lnTo>
                <a:lnTo>
                  <a:pt x="4826000" y="178486"/>
                </a:lnTo>
                <a:lnTo>
                  <a:pt x="5018216" y="199081"/>
                </a:lnTo>
                <a:lnTo>
                  <a:pt x="5176108" y="164757"/>
                </a:lnTo>
                <a:lnTo>
                  <a:pt x="5313405" y="123567"/>
                </a:lnTo>
                <a:lnTo>
                  <a:pt x="5430108" y="116703"/>
                </a:lnTo>
                <a:lnTo>
                  <a:pt x="5594864" y="116703"/>
                </a:lnTo>
                <a:lnTo>
                  <a:pt x="5752756" y="89243"/>
                </a:lnTo>
                <a:lnTo>
                  <a:pt x="5938108" y="68649"/>
                </a:lnTo>
                <a:lnTo>
                  <a:pt x="6109729" y="75513"/>
                </a:lnTo>
                <a:lnTo>
                  <a:pt x="6260756" y="68649"/>
                </a:lnTo>
                <a:lnTo>
                  <a:pt x="6343135" y="0"/>
                </a:lnTo>
                <a:lnTo>
                  <a:pt x="6480432" y="34324"/>
                </a:lnTo>
              </a:path>
            </a:pathLst>
          </a:cu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302125" y="3441700"/>
            <a:ext cx="4530725" cy="1982788"/>
            <a:chOff x="4301613" y="3441290"/>
            <a:chExt cx="4531032" cy="1982959"/>
          </a:xfrm>
        </p:grpSpPr>
        <p:sp>
          <p:nvSpPr>
            <p:cNvPr id="15" name="Rounded Rectangle 14"/>
            <p:cNvSpPr/>
            <p:nvPr/>
          </p:nvSpPr>
          <p:spPr>
            <a:xfrm rot="21381972">
              <a:off x="6003528" y="5032102"/>
              <a:ext cx="1951170" cy="392147"/>
            </a:xfrm>
            <a:prstGeom prst="roundRect">
              <a:avLst/>
            </a:prstGeom>
            <a:noFill/>
            <a:ln w="38100" cmpd="sng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pic>
          <p:nvPicPr>
            <p:cNvPr id="18459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7" t="16344" r="3709" b="46239"/>
            <a:stretch>
              <a:fillRect/>
            </a:stretch>
          </p:blipFill>
          <p:spPr bwMode="auto">
            <a:xfrm>
              <a:off x="4301613" y="3441290"/>
              <a:ext cx="4531032" cy="1425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0" y="682625"/>
            <a:ext cx="5875338" cy="3810000"/>
            <a:chOff x="0" y="683284"/>
            <a:chExt cx="5874773" cy="3810000"/>
          </a:xfrm>
        </p:grpSpPr>
        <p:pic>
          <p:nvPicPr>
            <p:cNvPr id="18454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499"/>
            <a:stretch>
              <a:fillRect/>
            </a:stretch>
          </p:blipFill>
          <p:spPr bwMode="auto">
            <a:xfrm>
              <a:off x="0" y="683284"/>
              <a:ext cx="3683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Down Arrow 4"/>
            <p:cNvSpPr/>
            <p:nvPr/>
          </p:nvSpPr>
          <p:spPr>
            <a:xfrm>
              <a:off x="220642" y="834097"/>
              <a:ext cx="165084" cy="598487"/>
            </a:xfrm>
            <a:prstGeom prst="down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723975" y="3269322"/>
              <a:ext cx="150798" cy="644525"/>
            </a:xfrm>
            <a:prstGeom prst="down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457" name="TextBox 6"/>
            <p:cNvSpPr txBox="1">
              <a:spLocks noChangeArrowheads="1"/>
            </p:cNvSpPr>
            <p:nvPr/>
          </p:nvSpPr>
          <p:spPr bwMode="auto">
            <a:xfrm>
              <a:off x="2377593" y="755855"/>
              <a:ext cx="12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pre-Sandy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9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BC35DE-0D57-2343-8240-110E26B4DCEE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0" y="4086225"/>
            <a:ext cx="3695700" cy="2771775"/>
            <a:chOff x="0" y="4086532"/>
            <a:chExt cx="3695290" cy="2771468"/>
          </a:xfrm>
        </p:grpSpPr>
        <p:pic>
          <p:nvPicPr>
            <p:cNvPr id="18449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86532"/>
              <a:ext cx="3695290" cy="277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0" name="TextBox 20"/>
            <p:cNvSpPr txBox="1">
              <a:spLocks noChangeArrowheads="1"/>
            </p:cNvSpPr>
            <p:nvPr/>
          </p:nvSpPr>
          <p:spPr bwMode="auto">
            <a:xfrm>
              <a:off x="2323398" y="4149099"/>
              <a:ext cx="13523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post-Sandy</a:t>
              </a:r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169844" y="4172248"/>
              <a:ext cx="130161" cy="301592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1447639" y="4170661"/>
              <a:ext cx="128574" cy="301592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2636545" y="4480188"/>
              <a:ext cx="128573" cy="300005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976313" y="1341438"/>
            <a:ext cx="6142037" cy="2574925"/>
            <a:chOff x="976027" y="1340756"/>
            <a:chExt cx="6142035" cy="2576113"/>
          </a:xfrm>
        </p:grpSpPr>
        <p:sp>
          <p:nvSpPr>
            <p:cNvPr id="25" name="Down Arrow 24"/>
            <p:cNvSpPr/>
            <p:nvPr/>
          </p:nvSpPr>
          <p:spPr>
            <a:xfrm>
              <a:off x="6989475" y="3608752"/>
              <a:ext cx="128587" cy="300175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6354475" y="3615105"/>
              <a:ext cx="128587" cy="301764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6662450" y="3607163"/>
              <a:ext cx="128587" cy="300176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976027" y="1340756"/>
              <a:ext cx="128587" cy="301764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1391952" y="1348697"/>
              <a:ext cx="128587" cy="300176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1709452" y="1402697"/>
              <a:ext cx="128587" cy="300176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930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4-16 at 2.1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5" y="2285076"/>
            <a:ext cx="5966131" cy="4572000"/>
          </a:xfrm>
          <a:prstGeom prst="rect">
            <a:avLst/>
          </a:prstGeom>
        </p:spPr>
      </p:pic>
      <p:pic>
        <p:nvPicPr>
          <p:cNvPr id="6" name="Picture 5" descr="Screen Shot 2018-04-16 at 2.15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4" y="-779797"/>
            <a:ext cx="5979856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08290" y="496828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23452" y="172312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56617" y="4077203"/>
            <a:ext cx="3868452" cy="2450778"/>
            <a:chOff x="2656617" y="4077203"/>
            <a:chExt cx="3868452" cy="2450778"/>
          </a:xfrm>
        </p:grpSpPr>
        <p:sp>
          <p:nvSpPr>
            <p:cNvPr id="15" name="Line Callout 1 14"/>
            <p:cNvSpPr/>
            <p:nvPr/>
          </p:nvSpPr>
          <p:spPr>
            <a:xfrm>
              <a:off x="2874386" y="6171504"/>
              <a:ext cx="1069538" cy="356477"/>
            </a:xfrm>
            <a:prstGeom prst="borderCallout1">
              <a:avLst>
                <a:gd name="adj1" fmla="val 25000"/>
                <a:gd name="adj2" fmla="val 11667"/>
                <a:gd name="adj3" fmla="val -134375"/>
                <a:gd name="adj4" fmla="val -37435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45267" y="6147509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20" name="Line Callout 1 19"/>
            <p:cNvSpPr/>
            <p:nvPr/>
          </p:nvSpPr>
          <p:spPr>
            <a:xfrm>
              <a:off x="5455531" y="5500113"/>
              <a:ext cx="1069538" cy="356477"/>
            </a:xfrm>
            <a:prstGeom prst="borderCallout1">
              <a:avLst>
                <a:gd name="adj1" fmla="val -6250"/>
                <a:gd name="adj2" fmla="val 48125"/>
                <a:gd name="adj3" fmla="val -162500"/>
                <a:gd name="adj4" fmla="val 65690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26412" y="5476118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 rot="21005033">
              <a:off x="2673846" y="5371834"/>
              <a:ext cx="958129" cy="28321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656617" y="4077203"/>
              <a:ext cx="1287307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656617" y="984895"/>
            <a:ext cx="3868452" cy="2450778"/>
            <a:chOff x="2656617" y="984895"/>
            <a:chExt cx="3868452" cy="2450778"/>
          </a:xfrm>
        </p:grpSpPr>
        <p:sp>
          <p:nvSpPr>
            <p:cNvPr id="25" name="Line Callout 1 24"/>
            <p:cNvSpPr/>
            <p:nvPr/>
          </p:nvSpPr>
          <p:spPr>
            <a:xfrm>
              <a:off x="2874386" y="3079196"/>
              <a:ext cx="1069538" cy="356477"/>
            </a:xfrm>
            <a:prstGeom prst="borderCallout1">
              <a:avLst>
                <a:gd name="adj1" fmla="val 25000"/>
                <a:gd name="adj2" fmla="val 11667"/>
                <a:gd name="adj3" fmla="val -134375"/>
                <a:gd name="adj4" fmla="val -38477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45267" y="3055201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27" name="Line Callout 1 26"/>
            <p:cNvSpPr/>
            <p:nvPr/>
          </p:nvSpPr>
          <p:spPr>
            <a:xfrm>
              <a:off x="5455531" y="2407805"/>
              <a:ext cx="1069538" cy="356477"/>
            </a:xfrm>
            <a:prstGeom prst="borderCallout1">
              <a:avLst>
                <a:gd name="adj1" fmla="val -6250"/>
                <a:gd name="adj2" fmla="val 48125"/>
                <a:gd name="adj3" fmla="val -246875"/>
                <a:gd name="adj4" fmla="val 38607"/>
              </a:avLst>
            </a:prstGeom>
            <a:solidFill>
              <a:srgbClr val="FFFF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26412" y="2383810"/>
              <a:ext cx="92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Pavilion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 rot="21005033">
              <a:off x="2673846" y="2279526"/>
              <a:ext cx="958129" cy="28321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656617" y="984895"/>
              <a:ext cx="1287307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266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pic>
        <p:nvPicPr>
          <p:cNvPr id="5" name="Picture 4" descr="Screen Shot 2018-04-16 at 2.51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612"/>
            <a:ext cx="9144000" cy="5351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7950" y="101373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52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pic>
        <p:nvPicPr>
          <p:cNvPr id="5" name="Picture 4" descr="Screen Shot 2018-04-16 at 1.47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2" y="1147410"/>
            <a:ext cx="7315200" cy="55899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62706" y="4567358"/>
            <a:ext cx="568193" cy="62383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51131" y="5200705"/>
            <a:ext cx="125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Ocean Mist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3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4-16 at 1.52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6" y="-167108"/>
            <a:ext cx="7315200" cy="55929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0" y="36513"/>
            <a:ext cx="334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Field Trip Review</a:t>
            </a:r>
          </a:p>
        </p:txBody>
      </p:sp>
      <p:pic>
        <p:nvPicPr>
          <p:cNvPr id="5" name="Picture 4" descr="Screen Shot 2018-04-16 at 1.53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4"/>
          <a:stretch/>
        </p:blipFill>
        <p:spPr>
          <a:xfrm>
            <a:off x="708986" y="3776423"/>
            <a:ext cx="7315200" cy="4824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32952" y="190320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85352" y="505652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63822">
            <a:off x="3429228" y="1185976"/>
            <a:ext cx="127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Ocean Mist</a:t>
            </a:r>
            <a:endParaRPr lang="en-US" b="1" dirty="0"/>
          </a:p>
        </p:txBody>
      </p:sp>
      <p:sp>
        <p:nvSpPr>
          <p:cNvPr id="6" name="5-Point Star 5"/>
          <p:cNvSpPr/>
          <p:nvPr/>
        </p:nvSpPr>
        <p:spPr>
          <a:xfrm>
            <a:off x="3977166" y="1680386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865755" y="4833699"/>
            <a:ext cx="222821" cy="22282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0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3325</TotalTime>
  <Words>836</Words>
  <Application>Microsoft Macintosh PowerPoint</Application>
  <PresentationFormat>On-screen Show (4:3)</PresentationFormat>
  <Paragraphs>310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Robert Pockalny</cp:lastModifiedBy>
  <cp:revision>61</cp:revision>
  <dcterms:created xsi:type="dcterms:W3CDTF">2012-11-18T12:07:10Z</dcterms:created>
  <dcterms:modified xsi:type="dcterms:W3CDTF">2018-04-17T10:07:48Z</dcterms:modified>
</cp:coreProperties>
</file>