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779" autoAdjust="0"/>
  </p:normalViewPr>
  <p:slideViewPr>
    <p:cSldViewPr snapToGrid="0" snapToObjects="1">
      <p:cViewPr varScale="1">
        <p:scale>
          <a:sx n="111" d="100"/>
          <a:sy n="111" d="100"/>
        </p:scale>
        <p:origin x="-1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FAF6A-83FA-6B4C-A4EE-BC46FED90D19}" type="datetimeFigureOut">
              <a:rPr lang="en-US" smtClean="0"/>
              <a:t>4/30/18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2E7AD-098A-5C4A-B013-5F4AF047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17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Basic characterization of the student prior knowledge for various science-</a:t>
            </a:r>
            <a:r>
              <a:rPr lang="en-US" baseline="0" dirty="0" smtClean="0"/>
              <a:t> and climate-related topics.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General science </a:t>
            </a:r>
            <a:r>
              <a:rPr lang="mr-IN" baseline="0" dirty="0" smtClean="0"/>
              <a:t>–</a:t>
            </a:r>
            <a:r>
              <a:rPr lang="en-US" baseline="0" dirty="0" smtClean="0"/>
              <a:t> slightly above average (3.25 rating with 3 as expected average)</a:t>
            </a:r>
            <a:r>
              <a:rPr lang="mr-IN" baseline="0" dirty="0" smtClean="0"/>
              <a:t>…</a:t>
            </a:r>
            <a:r>
              <a:rPr lang="en-US" baseline="0" dirty="0" err="1" smtClean="0"/>
              <a:t>std</a:t>
            </a:r>
            <a:r>
              <a:rPr lang="en-US" baseline="0" dirty="0" smtClean="0"/>
              <a:t> 0.84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Climate knowledge </a:t>
            </a:r>
            <a:r>
              <a:rPr lang="mr-IN" baseline="0" dirty="0" smtClean="0"/>
              <a:t>–</a:t>
            </a:r>
            <a:r>
              <a:rPr lang="en-US" baseline="0" dirty="0" smtClean="0"/>
              <a:t> average (3 rating with </a:t>
            </a:r>
            <a:r>
              <a:rPr lang="en-US" baseline="0" dirty="0" smtClean="0"/>
              <a:t>with 3 as expected average)</a:t>
            </a:r>
            <a:r>
              <a:rPr lang="mr-IN" baseline="0" dirty="0" smtClean="0"/>
              <a:t>…</a:t>
            </a:r>
            <a:r>
              <a:rPr lang="en-US" baseline="0" dirty="0" err="1" smtClean="0"/>
              <a:t>std</a:t>
            </a:r>
            <a:r>
              <a:rPr lang="en-US" baseline="0" dirty="0" smtClean="0"/>
              <a:t> 0.80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Natural</a:t>
            </a:r>
            <a:r>
              <a:rPr lang="en-US" baseline="0" dirty="0" smtClean="0"/>
              <a:t> cycles </a:t>
            </a:r>
            <a:r>
              <a:rPr lang="mr-IN" baseline="0" dirty="0" smtClean="0"/>
              <a:t>–</a:t>
            </a:r>
            <a:r>
              <a:rPr lang="en-US" baseline="0" dirty="0" smtClean="0"/>
              <a:t> below average (2.46 rating with 3 as expected average)</a:t>
            </a:r>
            <a:r>
              <a:rPr lang="mr-IN" baseline="0" dirty="0" smtClean="0"/>
              <a:t>…</a:t>
            </a:r>
            <a:r>
              <a:rPr lang="en-US" baseline="0" dirty="0" err="1" smtClean="0"/>
              <a:t>std</a:t>
            </a:r>
            <a:r>
              <a:rPr lang="en-US" baseline="0" dirty="0" smtClean="0"/>
              <a:t> 0.64</a:t>
            </a: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Graph Interpretation - </a:t>
            </a:r>
            <a:r>
              <a:rPr lang="en-US" baseline="0" dirty="0" smtClean="0"/>
              <a:t>slightly above average (3.2 rating with 3 as expected average)</a:t>
            </a:r>
            <a:r>
              <a:rPr lang="mr-IN" baseline="0" dirty="0" smtClean="0"/>
              <a:t>…</a:t>
            </a:r>
            <a:r>
              <a:rPr lang="en-US" baseline="0" dirty="0" err="1" smtClean="0"/>
              <a:t>std</a:t>
            </a:r>
            <a:r>
              <a:rPr lang="en-US" baseline="0" dirty="0" smtClean="0"/>
              <a:t> 0.92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E7AD-098A-5C4A-B013-5F4AF0475F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55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sure we have enough</a:t>
            </a:r>
            <a:r>
              <a:rPr lang="en-US" baseline="0" dirty="0" smtClean="0"/>
              <a:t> to interpret these </a:t>
            </a:r>
            <a:r>
              <a:rPr lang="en-US" baseline="0" dirty="0" err="1" smtClean="0"/>
              <a:t>wordclouds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E7AD-098A-5C4A-B013-5F4AF0475F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24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Potentially</a:t>
            </a:r>
            <a:r>
              <a:rPr lang="en-US" baseline="0" dirty="0" smtClean="0"/>
              <a:t> some misleading or contradictory aspects with respect to sunspots.</a:t>
            </a:r>
          </a:p>
          <a:p>
            <a:endParaRPr lang="en-US" baseline="0" dirty="0" smtClean="0"/>
          </a:p>
          <a:p>
            <a:r>
              <a:rPr lang="en-US" dirty="0" smtClean="0"/>
              <a:t>I would normally accept answer #1 (green) and #3 (orange?) as correct answers.</a:t>
            </a:r>
          </a:p>
          <a:p>
            <a:r>
              <a:rPr lang="en-US" dirty="0" smtClean="0"/>
              <a:t>Sunspots</a:t>
            </a:r>
            <a:r>
              <a:rPr lang="en-US" baseline="0" dirty="0" smtClean="0"/>
              <a:t> and sunspot frequency both impact global temperatures by less than a degree over time scales of 10-1000 years, but sunspots are not the cause for changes in global temperatures over the past century.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At least the 15 respondents in the post survey knew about sunspots.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E7AD-098A-5C4A-B013-5F4AF0475F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61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most correct answers her are #1 (green)</a:t>
            </a:r>
            <a:r>
              <a:rPr lang="en-US" baseline="0" dirty="0" smtClean="0"/>
              <a:t> and #4 (turquoise?).</a:t>
            </a:r>
          </a:p>
          <a:p>
            <a:r>
              <a:rPr lang="en-US" baseline="0" dirty="0" smtClean="0"/>
              <a:t>Increase in correct choices of #1 (44% to 60%)</a:t>
            </a:r>
          </a:p>
          <a:p>
            <a:r>
              <a:rPr lang="en-US" baseline="0" dirty="0" smtClean="0"/>
              <a:t>Slight decrease incorrect choice of #4 (24% to 20%)</a:t>
            </a:r>
          </a:p>
          <a:p>
            <a:r>
              <a:rPr lang="en-US" baseline="0" dirty="0" smtClean="0"/>
              <a:t>Oddly enough a big increase in the incorrect answer #5 (orange)</a:t>
            </a:r>
          </a:p>
          <a:p>
            <a:r>
              <a:rPr lang="en-US" baseline="0" dirty="0" smtClean="0"/>
              <a:t>Improvement in knowledge of Keeling Curve and relationships, but sill an I don’t know response.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E7AD-098A-5C4A-B013-5F4AF0475F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25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Best Improvement</a:t>
            </a:r>
            <a:r>
              <a:rPr lang="en-US" baseline="0" dirty="0" smtClean="0"/>
              <a:t> in </a:t>
            </a:r>
            <a:r>
              <a:rPr lang="en-US" baseline="0" smtClean="0"/>
              <a:t>correct answer.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72E7AD-098A-5C4A-B013-5F4AF0475F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2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2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7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93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2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2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45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2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7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76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53FFD-5B06-C547-9571-7AED7F8DC898}" type="datetimeFigureOut">
              <a:rPr lang="en-US" smtClean="0"/>
              <a:t>4/30/18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DA3F1-59EB-7C47-9003-E7534E2C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7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8-04-30 at 9.15.55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17" r="28238"/>
          <a:stretch/>
        </p:blipFill>
        <p:spPr>
          <a:xfrm>
            <a:off x="0" y="564269"/>
            <a:ext cx="3938348" cy="2918743"/>
          </a:xfrm>
          <a:prstGeom prst="rect">
            <a:avLst/>
          </a:prstGeom>
        </p:spPr>
      </p:pic>
      <p:pic>
        <p:nvPicPr>
          <p:cNvPr id="5" name="Picture 4" descr="Screen Shot 2018-04-30 at 9.16.28 AM.png"/>
          <p:cNvPicPr>
            <a:picLocks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51" r="32125"/>
          <a:stretch/>
        </p:blipFill>
        <p:spPr>
          <a:xfrm>
            <a:off x="4164697" y="576958"/>
            <a:ext cx="4480560" cy="2971800"/>
          </a:xfrm>
          <a:prstGeom prst="rect">
            <a:avLst/>
          </a:prstGeom>
        </p:spPr>
      </p:pic>
      <p:pic>
        <p:nvPicPr>
          <p:cNvPr id="6" name="Picture 5" descr="Screen Shot 2018-04-30 at 9.16.44 AM.png"/>
          <p:cNvPicPr>
            <a:picLocks noChangeAspect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5" r="26574"/>
          <a:stretch/>
        </p:blipFill>
        <p:spPr>
          <a:xfrm>
            <a:off x="4542739" y="3939256"/>
            <a:ext cx="4102518" cy="29187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32093" y="194937"/>
            <a:ext cx="2775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General Science Knowledge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10002" y="194937"/>
            <a:ext cx="3723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Climate &amp; Climate Change Knowledge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76788" y="3633346"/>
            <a:ext cx="2144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Graph Interpretation</a:t>
            </a:r>
            <a:endParaRPr lang="en-US" dirty="0"/>
          </a:p>
        </p:txBody>
      </p:sp>
      <p:pic>
        <p:nvPicPr>
          <p:cNvPr id="10" name="Picture 9" descr="Screen Shot 2018-04-30 at 9.23.20 AM.png"/>
          <p:cNvPicPr>
            <a:picLocks noChangeAspect="1"/>
          </p:cNvPicPr>
          <p:nvPr/>
        </p:nvPicPr>
        <p:blipFill rotWithShape="1">
          <a:blip r:embed="rId6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22"/>
          <a:stretch/>
        </p:blipFill>
        <p:spPr>
          <a:xfrm>
            <a:off x="65469" y="3902020"/>
            <a:ext cx="3931920" cy="294181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48153" y="3633346"/>
            <a:ext cx="3311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Natural Cycles Related to Climate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61895" y="3364092"/>
            <a:ext cx="2991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53 of 106 students responded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68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5473" y="44467"/>
            <a:ext cx="81547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Student responses to examples </a:t>
            </a:r>
            <a:r>
              <a:rPr lang="en-US" dirty="0"/>
              <a:t>of a natural cycle that impacts climate change</a:t>
            </a:r>
          </a:p>
        </p:txBody>
      </p:sp>
      <p:pic>
        <p:nvPicPr>
          <p:cNvPr id="5" name="Picture 4" descr="wordclou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15" y="508000"/>
            <a:ext cx="6655741" cy="635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51579" y="2013881"/>
            <a:ext cx="1932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53 of 106 students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responded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51579" y="4733018"/>
            <a:ext cx="1932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17 of 106 students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responded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06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8-04-30 at 9.41.54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6" t="29663" r="37316"/>
          <a:stretch/>
        </p:blipFill>
        <p:spPr>
          <a:xfrm>
            <a:off x="2391112" y="1831600"/>
            <a:ext cx="3237726" cy="4449563"/>
          </a:xfrm>
          <a:prstGeom prst="rect">
            <a:avLst/>
          </a:prstGeom>
        </p:spPr>
      </p:pic>
      <p:pic>
        <p:nvPicPr>
          <p:cNvPr id="5" name="Picture 4" descr="Screen Shot 2018-04-30 at 9.41.44 A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26" t="31916" r="37441"/>
          <a:stretch/>
        </p:blipFill>
        <p:spPr>
          <a:xfrm>
            <a:off x="5720363" y="1831600"/>
            <a:ext cx="3249166" cy="44323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876082"/>
            <a:ext cx="2391112" cy="541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Sunspots occur on an 11-year cycle, and are likely causes of periodic changes in global temperature.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525029"/>
            <a:ext cx="2622071" cy="54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 smtClean="0"/>
              <a:t>Sunspots occur on an 11-year cycle, but are not likely causes of periodic changes in global temperature.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0" y="3173976"/>
            <a:ext cx="2391113" cy="54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An increase in sunspots frequency correlates with an increase in global temperature.</a:t>
            </a:r>
          </a:p>
        </p:txBody>
      </p:sp>
      <p:sp>
        <p:nvSpPr>
          <p:cNvPr id="9" name="Rectangle 8"/>
          <p:cNvSpPr/>
          <p:nvPr/>
        </p:nvSpPr>
        <p:spPr>
          <a:xfrm>
            <a:off x="1" y="3822922"/>
            <a:ext cx="2391112" cy="54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An increase in sunspots frequency does not correlate with an increase in global temperature.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586773"/>
            <a:ext cx="262207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What are sunspots?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276755"/>
            <a:ext cx="262207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Don't know.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72047" y="1462268"/>
            <a:ext cx="125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Pre-Sounds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24459" y="1430002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Post-Sounds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7459" y="205955"/>
            <a:ext cx="8672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Which answers describe the relationship between the sunspots </a:t>
            </a:r>
            <a:r>
              <a:rPr lang="en-US" dirty="0" smtClean="0"/>
              <a:t>and global </a:t>
            </a:r>
            <a:r>
              <a:rPr lang="en-US" dirty="0"/>
              <a:t>temperature?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Select all that apply)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02978" y="6165599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respondents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124459" y="6165599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respondents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927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8-04-30 at 10.00.47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72" t="32868" r="32110"/>
          <a:stretch/>
        </p:blipFill>
        <p:spPr>
          <a:xfrm>
            <a:off x="2379675" y="1510333"/>
            <a:ext cx="3294937" cy="4925209"/>
          </a:xfrm>
          <a:prstGeom prst="rect">
            <a:avLst/>
          </a:prstGeom>
        </p:spPr>
      </p:pic>
      <p:pic>
        <p:nvPicPr>
          <p:cNvPr id="4" name="Picture 3" descr="Screen Shot 2018-04-30 at 10.00.58 A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56" t="33034" r="31792"/>
          <a:stretch/>
        </p:blipFill>
        <p:spPr>
          <a:xfrm>
            <a:off x="5753834" y="1522573"/>
            <a:ext cx="3284348" cy="49129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1559471"/>
            <a:ext cx="2379675" cy="541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The overall increase in the CO2 trend follows the global temperature record.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435937"/>
            <a:ext cx="23796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Don't know.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102887"/>
            <a:ext cx="2379675" cy="541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 smtClean="0"/>
              <a:t>There </a:t>
            </a:r>
            <a:r>
              <a:rPr lang="en-US" sz="1200" dirty="0"/>
              <a:t>is </a:t>
            </a:r>
            <a:r>
              <a:rPr lang="en-US" sz="1200" dirty="0" smtClean="0"/>
              <a:t>no </a:t>
            </a:r>
            <a:r>
              <a:rPr lang="en-US" sz="1200" dirty="0"/>
              <a:t>relationship between the CO2 trend and global temperature record.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646303"/>
            <a:ext cx="2379675" cy="541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 smtClean="0"/>
              <a:t>The annual </a:t>
            </a:r>
            <a:r>
              <a:rPr lang="en-US" sz="1200" dirty="0"/>
              <a:t>variability in CO2 is due to seasonal differences in wind patterns.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3189719"/>
            <a:ext cx="2379675" cy="541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The annual variability in CO2 is due to seasonal differences photosynthesis.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3733137"/>
            <a:ext cx="2379675" cy="541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The annual variability in CO2 is due to seasonal differences in temperature.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4412127"/>
            <a:ext cx="2379675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There is no annual variability in CO2.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4888309"/>
            <a:ext cx="23796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What's the Keeling Curve?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399" y="194312"/>
            <a:ext cx="8817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u="none" strike="noStrike" baseline="0" dirty="0" smtClean="0"/>
              <a:t>Which answers describe the relationship between the CO2 record at</a:t>
            </a:r>
            <a:r>
              <a:rPr lang="en-US" b="0" i="0" u="none" strike="noStrike" dirty="0" smtClean="0"/>
              <a:t> </a:t>
            </a:r>
            <a:r>
              <a:rPr lang="en-US" b="0" i="0" u="none" strike="noStrike" baseline="0" dirty="0" smtClean="0"/>
              <a:t>Mauna Loa</a:t>
            </a:r>
          </a:p>
          <a:p>
            <a:r>
              <a:rPr lang="en-US" b="0" i="0" u="none" strike="noStrike" baseline="0" dirty="0" smtClean="0"/>
              <a:t> (i.e. Keeling Curve) and global temperature? </a:t>
            </a:r>
          </a:p>
          <a:p>
            <a:r>
              <a:rPr lang="en-US" b="0" i="0" u="none" strike="noStrike" baseline="0" dirty="0" smtClean="0"/>
              <a:t>(Select all that</a:t>
            </a:r>
            <a:r>
              <a:rPr lang="en-US" b="0" i="0" u="none" strike="noStrike" dirty="0" smtClean="0"/>
              <a:t> </a:t>
            </a:r>
            <a:r>
              <a:rPr lang="en-US" b="0" i="0" u="none" strike="noStrike" baseline="0" dirty="0" smtClean="0"/>
              <a:t>apply)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02978" y="6165599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respondents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24459" y="6165599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respondents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86490" y="1149908"/>
            <a:ext cx="125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Pre-Sounds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19412" y="1117642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Post-Sounds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844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429057"/>
            <a:ext cx="23796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No significant change.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559047"/>
            <a:ext cx="23796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Don't know.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936869"/>
            <a:ext cx="2379675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Initially, not much change, but a more rapid increase recently.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592414"/>
            <a:ext cx="2379675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Initially, a rapid increase, but not much change recently.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4247959"/>
            <a:ext cx="2379675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Initially, not much change, but a more rapid decrease recently.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4903504"/>
            <a:ext cx="2379675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/>
              <a:t>Initially, a rapid increase, but not much change recently.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2399" y="389024"/>
            <a:ext cx="8817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u="none" strike="noStrike" baseline="0" dirty="0" smtClean="0"/>
              <a:t>Which best describes the change in global temperature since 1880?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02978" y="6165599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respondents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24459" y="6165599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respondents</a:t>
            </a:r>
            <a:endParaRPr lang="en-US" dirty="0"/>
          </a:p>
        </p:txBody>
      </p:sp>
      <p:pic>
        <p:nvPicPr>
          <p:cNvPr id="2" name="Picture 1" descr="Screen Shot 2018-04-30 at 10.16.12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0" t="31443" r="25759"/>
          <a:stretch/>
        </p:blipFill>
        <p:spPr>
          <a:xfrm>
            <a:off x="2208060" y="2185404"/>
            <a:ext cx="3180527" cy="4455197"/>
          </a:xfrm>
          <a:prstGeom prst="rect">
            <a:avLst/>
          </a:prstGeom>
        </p:spPr>
      </p:pic>
      <p:pic>
        <p:nvPicPr>
          <p:cNvPr id="3" name="Picture 2" descr="Screen Shot 2018-04-30 at 10.16.03 A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25" t="28312" r="16172"/>
          <a:stretch/>
        </p:blipFill>
        <p:spPr>
          <a:xfrm>
            <a:off x="5270405" y="2185405"/>
            <a:ext cx="3836424" cy="445519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086490" y="1562472"/>
            <a:ext cx="125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Pre-Sounds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19412" y="153020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Post-Sounds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955378" y="6363767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 respondents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276859" y="6363767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respondents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10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616</Words>
  <Application>Microsoft Macintosh PowerPoint</Application>
  <PresentationFormat>On-screen Show (4:3)</PresentationFormat>
  <Paragraphs>74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Pockalny</dc:creator>
  <cp:lastModifiedBy>Robert Pockalny</cp:lastModifiedBy>
  <cp:revision>8</cp:revision>
  <dcterms:created xsi:type="dcterms:W3CDTF">2018-04-30T13:15:32Z</dcterms:created>
  <dcterms:modified xsi:type="dcterms:W3CDTF">2018-04-30T14:25:20Z</dcterms:modified>
</cp:coreProperties>
</file>