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7" r:id="rId2"/>
    <p:sldId id="293" r:id="rId3"/>
    <p:sldId id="283" r:id="rId4"/>
    <p:sldId id="284" r:id="rId5"/>
    <p:sldId id="289" r:id="rId6"/>
    <p:sldId id="285" r:id="rId7"/>
    <p:sldId id="286" r:id="rId8"/>
    <p:sldId id="292" r:id="rId9"/>
    <p:sldId id="411" r:id="rId10"/>
    <p:sldId id="405" r:id="rId11"/>
    <p:sldId id="288" r:id="rId12"/>
    <p:sldId id="397" r:id="rId13"/>
    <p:sldId id="409" r:id="rId14"/>
    <p:sldId id="398" r:id="rId15"/>
    <p:sldId id="406" r:id="rId16"/>
    <p:sldId id="408" r:id="rId17"/>
    <p:sldId id="388" r:id="rId18"/>
    <p:sldId id="395" r:id="rId19"/>
    <p:sldId id="399" r:id="rId20"/>
    <p:sldId id="413" r:id="rId21"/>
    <p:sldId id="412" r:id="rId22"/>
    <p:sldId id="414" r:id="rId23"/>
    <p:sldId id="416" r:id="rId24"/>
    <p:sldId id="418" r:id="rId25"/>
    <p:sldId id="419" r:id="rId26"/>
    <p:sldId id="421" r:id="rId27"/>
    <p:sldId id="417" r:id="rId28"/>
    <p:sldId id="420" r:id="rId29"/>
    <p:sldId id="422" r:id="rId30"/>
    <p:sldId id="415" r:id="rId31"/>
    <p:sldId id="423" r:id="rId32"/>
    <p:sldId id="425" r:id="rId33"/>
    <p:sldId id="426" r:id="rId34"/>
    <p:sldId id="427" r:id="rId35"/>
    <p:sldId id="424" r:id="rId36"/>
    <p:sldId id="269" r:id="rId37"/>
    <p:sldId id="401" r:id="rId38"/>
    <p:sldId id="290" r:id="rId39"/>
    <p:sldId id="402" r:id="rId40"/>
    <p:sldId id="403" r:id="rId41"/>
    <p:sldId id="262" r:id="rId42"/>
    <p:sldId id="41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10"/>
    <p:restoredTop sz="94663"/>
  </p:normalViewPr>
  <p:slideViewPr>
    <p:cSldViewPr snapToGrid="0" snapToObjects="1">
      <p:cViewPr>
        <p:scale>
          <a:sx n="79" d="100"/>
          <a:sy n="79" d="100"/>
        </p:scale>
        <p:origin x="1368" y="1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15B0C-9B59-F142-9F02-B52102CC93DA}" type="datetimeFigureOut">
              <a:rPr lang="en-US" smtClean="0"/>
              <a:t>4/12/21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3EB58-A6F9-F54C-A3E8-8453EEFF0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81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3EB58-A6F9-F54C-A3E8-8453EEFF0A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2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3EB58-A6F9-F54C-A3E8-8453EEFF0A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71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EDE0D-1045-0C48-86AD-43FDEF239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E616F-CCC5-5B48-B326-5C18CE6F3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307DD-39CB-A949-9FB3-B573E4C65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80D2-3328-1242-A362-D12151BF2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CAE2D-8219-7E43-9997-CC8CB8DF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5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5955C-6F3C-3640-BCA0-6B4FE5AC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59AF2-E9D0-2A40-827A-8057721AA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8C956-8FC9-7D43-8F8F-75CDA1534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88C79-E09E-D041-8E3C-1D692900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C3741-69B0-0543-B6D8-9AAC5E34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1CCCF0-37F1-724B-80AB-0C66F9BBB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0108-25B2-834C-AEA9-F68F10707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A4102-0F81-844F-83D7-A8D67B9A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25ED9-4AE6-8046-99D0-C7EF4157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0D713-5C7B-354E-AE38-C9C952E9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41D0-C5E9-7342-8EC7-84759948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DF0CF-50C7-A04C-AA77-CA4C94DE7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77B5-796B-604C-82A4-D09842503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E86DF-7427-1A45-8C60-10C41C79B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F2ECB-DEC3-B148-845B-6201C3AD9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9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A648-0E70-9747-A57F-33FE387C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9AC6B-4B9F-9349-B8C9-AB3290630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4F38-7435-9F41-B91A-8019A993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2BA7A-1E3D-0444-ACA1-E3EAD98E8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1AC4D-4BF3-A84F-8802-10235D4C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2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26646-8AF1-D64B-A9AC-B7A35A53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D8C39-1E03-A842-B90F-B2A32BC3B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1CE4CF-300A-DB44-B2BC-238E95810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62C2-5634-C14B-97CA-A1896F9A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6D1A8-F4BC-7B47-9B8C-B920191D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A9EFC-A9F2-4344-BA73-3C6B8882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3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D0D5-9C51-D649-AC4F-1E221F05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3F69E-6AA1-7B4E-8483-505CA2DFC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FD2DA-EA49-7642-8B00-A0D941D2A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2223FC-E369-F646-A76F-63606FF93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0C890-9920-314F-B556-294E7DABE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26859B-D092-ED4E-B5F7-BDC44D17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8920A-239D-B248-8AF0-B247CECD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4839BB-A6DD-254D-B357-616CFA2B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39E5-0C32-AD4C-874D-4AA5197F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F16C85-4030-9B44-8AC2-49B94255C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7EBAD-E45E-BC4B-9AE8-BE6FBD034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4D0DE-AA8D-E246-ABD0-1D727B58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5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9C618-7F3C-FB4A-A0A8-B225292D7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00D-8B36-514E-AD53-D974D05BA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425BE-3824-F44D-BF4F-536702BA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90898-B85F-0D43-A9B4-6E6E5708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0DD2F-5653-6F4B-BC8C-89F605294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7B0BC-D2A9-6D4D-8061-CA76D6431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EA079-92F0-5043-823B-ACEA5F36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A42F5-AB31-7F4F-99E2-0C8543150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6B0B5-B452-6A47-8726-454154C8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4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3C42-29F9-C546-B36E-02060615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19B431-A59B-124F-92DB-A18C9B25E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628A1-0479-EC49-A53D-9DC54E58D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08BF3-5EF8-AE42-BB39-1ECA82806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BDAB3-3EB7-1C4E-B972-28E1D224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E6099-668B-D442-9DC0-4559D230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7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F35741-5CFA-A945-9FC6-373EC3CA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C9434-7A2C-EF4F-94E0-20D697DE0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7F7D5-5420-EE4C-A82D-CD5BDD0DB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75375-1FD5-024D-A9D2-72C3AACA1C1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9690B-8554-094A-B23F-62813FD3C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26187-E4B1-0B43-B0EC-3EA350174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CA613-CBF2-2D45-AC41-4E52069C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4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49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1829A9-9BE6-AF47-BEBE-81A479B1B944}"/>
              </a:ext>
            </a:extLst>
          </p:cNvPr>
          <p:cNvSpPr/>
          <p:nvPr/>
        </p:nvSpPr>
        <p:spPr>
          <a:xfrm>
            <a:off x="1101628" y="1619969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dirty="0"/>
          </a:p>
          <a:p>
            <a:r>
              <a:rPr lang="en-US" sz="2400" dirty="0"/>
              <a:t>Greenhouse Effect</a:t>
            </a:r>
          </a:p>
          <a:p>
            <a:endParaRPr lang="en-US" sz="2400" dirty="0"/>
          </a:p>
          <a:p>
            <a:r>
              <a:rPr lang="en-US" sz="2400" dirty="0"/>
              <a:t>Temperature Proxies</a:t>
            </a:r>
          </a:p>
          <a:p>
            <a:endParaRPr lang="en-US" sz="2400" dirty="0"/>
          </a:p>
          <a:p>
            <a:r>
              <a:rPr lang="en-US" sz="2400" dirty="0"/>
              <a:t>Example Proxies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/>
              <a:t>History of Measurements (100 </a:t>
            </a:r>
            <a:r>
              <a:rPr lang="en-US" sz="2400" dirty="0" err="1"/>
              <a:t>Myrs</a:t>
            </a:r>
            <a:r>
              <a:rPr lang="en-US" sz="2400" dirty="0"/>
              <a:t> to 100 </a:t>
            </a:r>
            <a:r>
              <a:rPr lang="en-US" sz="2400" dirty="0" err="1"/>
              <a:t>yrs</a:t>
            </a:r>
            <a:r>
              <a:rPr lang="en-US" sz="24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0B060-4248-884F-B9AC-1A930DF0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7" t="3184" r="6572" b="3259"/>
          <a:stretch/>
        </p:blipFill>
        <p:spPr>
          <a:xfrm>
            <a:off x="7197628" y="1636856"/>
            <a:ext cx="4815419" cy="3896111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Greenhouse Effect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577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0860" y="1275519"/>
            <a:ext cx="33547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Greenhouse Gases (GHG)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81" y="1814550"/>
            <a:ext cx="6821438" cy="460447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ECA2347B-44DE-9C40-B2D7-8768AC6F2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Greenhouse Effect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EF7663-C7D7-0B43-8047-8005966D2DA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30E66D-E0E4-7A4A-AEF2-8AD671A53BB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BCDE67B1-FD3D-9146-AA5C-5C25BB460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370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70577" y="1841254"/>
            <a:ext cx="5433831" cy="4006272"/>
            <a:chOff x="2444677" y="2078182"/>
            <a:chExt cx="6737212" cy="4779817"/>
          </a:xfrm>
        </p:grpSpPr>
        <p:pic>
          <p:nvPicPr>
            <p:cNvPr id="12" name="Picture 11" descr="Screen Shot 2012-04-22 at 6.51.36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9984"/>
            <a:stretch/>
          </p:blipFill>
          <p:spPr>
            <a:xfrm>
              <a:off x="2444677" y="2078182"/>
              <a:ext cx="6699323" cy="477981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39279" y="2168316"/>
              <a:ext cx="2842610" cy="514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FF00"/>
                  </a:solidFill>
                </a:rPr>
                <a:t>Greenhouse Effect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73143" y="2347688"/>
            <a:ext cx="2515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Atmosphere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Sun In =&gt;Sun 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3143" y="3412179"/>
            <a:ext cx="3937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Atmosphere w/ some GHG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Sun In =&gt;warm air  =&gt;Sun Out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3144" y="4476670"/>
            <a:ext cx="4248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Atmosphere w/ more GHG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Sun In =&gt;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warmer air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=&gt;Sun Out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20E27928-CA38-7047-B4FB-9AEBDD647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Greenhouse Effect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0A7A69-BE78-EA40-8FBC-1F9C6E7CBED7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DB92DB-CAAC-404E-90E9-21E3DC92F079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C57E3704-EEF6-BB4F-B204-6A6E56A18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0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580" y="3657598"/>
            <a:ext cx="3136900" cy="259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56858" y="3580191"/>
            <a:ext cx="459619" cy="1765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04971" y="3635829"/>
            <a:ext cx="459619" cy="1765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74762" y="1337394"/>
            <a:ext cx="851504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Temperature Proxy – </a:t>
            </a:r>
          </a:p>
          <a:p>
            <a:r>
              <a:rPr lang="en-US" sz="2400" dirty="0"/>
              <a:t>	- preserved physical characteristic (e.g., tree ring)</a:t>
            </a:r>
          </a:p>
          <a:p>
            <a:r>
              <a:rPr lang="en-US" sz="2400" dirty="0"/>
              <a:t>	- that can be used as a measure of past temperature</a:t>
            </a:r>
          </a:p>
          <a:p>
            <a:r>
              <a:rPr lang="en-US" sz="2400" dirty="0"/>
              <a:t>	- if properly calibrated.</a:t>
            </a:r>
          </a:p>
          <a:p>
            <a:endParaRPr lang="en-US" sz="22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6454023" y="3563258"/>
            <a:ext cx="3329645" cy="2938361"/>
            <a:chOff x="4930022" y="3563257"/>
            <a:chExt cx="3329645" cy="2938361"/>
          </a:xfrm>
        </p:grpSpPr>
        <p:cxnSp>
          <p:nvCxnSpPr>
            <p:cNvPr id="19" name="Elbow Connector 18"/>
            <p:cNvCxnSpPr/>
            <p:nvPr/>
          </p:nvCxnSpPr>
          <p:spPr>
            <a:xfrm>
              <a:off x="5636382" y="3580189"/>
              <a:ext cx="2443240" cy="2140862"/>
            </a:xfrm>
            <a:prstGeom prst="bentConnector3">
              <a:avLst>
                <a:gd name="adj1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204857" y="6132286"/>
              <a:ext cx="1417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Temperature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4337353" y="4373639"/>
              <a:ext cx="1554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Height of Fluid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5805714" y="3676952"/>
              <a:ext cx="1862667" cy="18626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829905" y="576942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24019" y="5769429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44282" y="5769429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75653" y="5769429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17067" y="5256591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17067" y="469214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17067" y="4127702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17067" y="356325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518228" y="3570514"/>
            <a:ext cx="301660" cy="2062666"/>
            <a:chOff x="994228" y="3570514"/>
            <a:chExt cx="301660" cy="2062666"/>
          </a:xfrm>
        </p:grpSpPr>
        <p:sp>
          <p:nvSpPr>
            <p:cNvPr id="36" name="TextBox 35"/>
            <p:cNvSpPr txBox="1"/>
            <p:nvPr/>
          </p:nvSpPr>
          <p:spPr>
            <a:xfrm>
              <a:off x="994228" y="526384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94228" y="469940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94228" y="413495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94228" y="357051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183470" y="3570514"/>
            <a:ext cx="535648" cy="2062666"/>
            <a:chOff x="1659470" y="3570514"/>
            <a:chExt cx="535648" cy="2062666"/>
          </a:xfrm>
        </p:grpSpPr>
        <p:sp>
          <p:nvSpPr>
            <p:cNvPr id="40" name="TextBox 39"/>
            <p:cNvSpPr txBox="1"/>
            <p:nvPr/>
          </p:nvSpPr>
          <p:spPr>
            <a:xfrm>
              <a:off x="1893458" y="526384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59470" y="3570514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776464" y="4699404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59470" y="4134959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</p:grpSp>
      <p:sp>
        <p:nvSpPr>
          <p:cNvPr id="47" name="TextBox 5">
            <a:extLst>
              <a:ext uri="{FF2B5EF4-FFF2-40B4-BE49-F238E27FC236}">
                <a16:creationId xmlns:a16="http://schemas.microsoft.com/office/drawing/2014/main" id="{9EE7A7AF-D5DB-CC4F-800D-639826D33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49459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4A7BC51-EF06-CC4D-BD22-24FDB9A3CC48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D207D22-114A-F94C-92E5-8F8E3A38ECFB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TextBox 9">
              <a:extLst>
                <a:ext uri="{FF2B5EF4-FFF2-40B4-BE49-F238E27FC236}">
                  <a16:creationId xmlns:a16="http://schemas.microsoft.com/office/drawing/2014/main" id="{43270A60-69DF-184C-8438-D1A0B097F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615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">
            <a:extLst>
              <a:ext uri="{FF2B5EF4-FFF2-40B4-BE49-F238E27FC236}">
                <a16:creationId xmlns:a16="http://schemas.microsoft.com/office/drawing/2014/main" id="{76CAA698-194B-F948-808F-241D9AF0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440922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Tree Rings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B386EA0-CFD0-8848-9C27-0341D7F23725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7EABC5B-61BD-EA4D-9D0E-23AFCC0FED7D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TextBox 9">
              <a:extLst>
                <a:ext uri="{FF2B5EF4-FFF2-40B4-BE49-F238E27FC236}">
                  <a16:creationId xmlns:a16="http://schemas.microsoft.com/office/drawing/2014/main" id="{D8CB5A01-F63A-474D-B795-36BB6237B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9724ABC-F11C-0C49-89F2-87A8A73FC9AE}"/>
              </a:ext>
            </a:extLst>
          </p:cNvPr>
          <p:cNvSpPr/>
          <p:nvPr/>
        </p:nvSpPr>
        <p:spPr>
          <a:xfrm>
            <a:off x="722745" y="1291506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Dendochronology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the study of tree rings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● Measurement is thickness of the ring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Temperature, CO2 content, precipitation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● Pretty well calibrated over the last 100 or so years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● Bristlecone pine – 5000 years old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25932-8D09-1A41-91EC-8C0999483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745" y="3429000"/>
            <a:ext cx="5054600" cy="337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A3DD78-2814-1F44-AFCF-A56522CA6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41" y="3429000"/>
            <a:ext cx="4406755" cy="33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9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67" y="3351389"/>
            <a:ext cx="4895144" cy="3112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2184" b="41808"/>
          <a:stretch/>
        </p:blipFill>
        <p:spPr>
          <a:xfrm flipH="1">
            <a:off x="3190240" y="2309142"/>
            <a:ext cx="7193280" cy="86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7100000">
            <a:off x="992632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2012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0271760" y="2065302"/>
            <a:ext cx="0" cy="25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347200" y="2065302"/>
            <a:ext cx="0" cy="25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7100000">
            <a:off x="9022082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</a:t>
            </a:r>
          </a:p>
        </p:txBody>
      </p:sp>
      <p:sp>
        <p:nvSpPr>
          <p:cNvPr id="46" name="TextBox 45"/>
          <p:cNvSpPr txBox="1"/>
          <p:nvPr/>
        </p:nvSpPr>
        <p:spPr>
          <a:xfrm rot="17100000">
            <a:off x="832104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2002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666480" y="207546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479280" y="2197382"/>
            <a:ext cx="0" cy="121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9631680" y="2197382"/>
            <a:ext cx="0" cy="121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845040" y="2197382"/>
            <a:ext cx="0" cy="121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0027920" y="2197382"/>
            <a:ext cx="0" cy="121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45120" y="212626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06640" y="209578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32320" y="210594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18960" y="207546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46240" y="210594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53200" y="210594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319520" y="210594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3920" y="209578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08320" y="209578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61280" y="210594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85360" y="212626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77360" y="208562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37280" y="211610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7100000">
            <a:off x="7721602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1997</a:t>
            </a:r>
          </a:p>
        </p:txBody>
      </p:sp>
      <p:sp>
        <p:nvSpPr>
          <p:cNvPr id="34" name="TextBox 33"/>
          <p:cNvSpPr txBox="1"/>
          <p:nvPr/>
        </p:nvSpPr>
        <p:spPr>
          <a:xfrm rot="17100000">
            <a:off x="721360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1992</a:t>
            </a:r>
          </a:p>
        </p:txBody>
      </p:sp>
      <p:sp>
        <p:nvSpPr>
          <p:cNvPr id="35" name="TextBox 34"/>
          <p:cNvSpPr txBox="1"/>
          <p:nvPr/>
        </p:nvSpPr>
        <p:spPr>
          <a:xfrm rot="17100000">
            <a:off x="689864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1987</a:t>
            </a:r>
          </a:p>
        </p:txBody>
      </p:sp>
      <p:sp>
        <p:nvSpPr>
          <p:cNvPr id="36" name="TextBox 35"/>
          <p:cNvSpPr txBox="1"/>
          <p:nvPr/>
        </p:nvSpPr>
        <p:spPr>
          <a:xfrm rot="17100000">
            <a:off x="668528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1982</a:t>
            </a:r>
          </a:p>
        </p:txBody>
      </p:sp>
      <p:sp>
        <p:nvSpPr>
          <p:cNvPr id="37" name="TextBox 36"/>
          <p:cNvSpPr txBox="1"/>
          <p:nvPr/>
        </p:nvSpPr>
        <p:spPr>
          <a:xfrm rot="17100000">
            <a:off x="648208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1977</a:t>
            </a:r>
          </a:p>
        </p:txBody>
      </p:sp>
      <p:sp>
        <p:nvSpPr>
          <p:cNvPr id="38" name="TextBox 37"/>
          <p:cNvSpPr txBox="1"/>
          <p:nvPr/>
        </p:nvSpPr>
        <p:spPr>
          <a:xfrm rot="17100000">
            <a:off x="626872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1972</a:t>
            </a:r>
          </a:p>
        </p:txBody>
      </p:sp>
      <p:sp>
        <p:nvSpPr>
          <p:cNvPr id="39" name="TextBox 38"/>
          <p:cNvSpPr txBox="1"/>
          <p:nvPr/>
        </p:nvSpPr>
        <p:spPr>
          <a:xfrm rot="17100000">
            <a:off x="597408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1967</a:t>
            </a:r>
          </a:p>
        </p:txBody>
      </p:sp>
      <p:sp>
        <p:nvSpPr>
          <p:cNvPr id="40" name="TextBox 39"/>
          <p:cNvSpPr txBox="1"/>
          <p:nvPr/>
        </p:nvSpPr>
        <p:spPr>
          <a:xfrm rot="17100000">
            <a:off x="576072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1962</a:t>
            </a:r>
          </a:p>
        </p:txBody>
      </p:sp>
      <p:sp>
        <p:nvSpPr>
          <p:cNvPr id="43" name="TextBox 42"/>
          <p:cNvSpPr txBox="1"/>
          <p:nvPr/>
        </p:nvSpPr>
        <p:spPr>
          <a:xfrm rot="17100000">
            <a:off x="527304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1957</a:t>
            </a:r>
          </a:p>
        </p:txBody>
      </p:sp>
      <p:sp>
        <p:nvSpPr>
          <p:cNvPr id="47" name="TextBox 46"/>
          <p:cNvSpPr txBox="1"/>
          <p:nvPr/>
        </p:nvSpPr>
        <p:spPr>
          <a:xfrm rot="17100000">
            <a:off x="4886962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1952</a:t>
            </a:r>
          </a:p>
        </p:txBody>
      </p:sp>
      <p:sp>
        <p:nvSpPr>
          <p:cNvPr id="48" name="TextBox 47"/>
          <p:cNvSpPr txBox="1"/>
          <p:nvPr/>
        </p:nvSpPr>
        <p:spPr>
          <a:xfrm rot="17100000">
            <a:off x="449072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1947</a:t>
            </a:r>
          </a:p>
        </p:txBody>
      </p:sp>
      <p:sp>
        <p:nvSpPr>
          <p:cNvPr id="49" name="TextBox 48"/>
          <p:cNvSpPr txBox="1"/>
          <p:nvPr/>
        </p:nvSpPr>
        <p:spPr>
          <a:xfrm rot="17100000">
            <a:off x="400304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1942</a:t>
            </a:r>
          </a:p>
        </p:txBody>
      </p:sp>
      <p:sp>
        <p:nvSpPr>
          <p:cNvPr id="50" name="TextBox 49"/>
          <p:cNvSpPr txBox="1"/>
          <p:nvPr/>
        </p:nvSpPr>
        <p:spPr>
          <a:xfrm rot="17100000">
            <a:off x="329184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1937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6663" y="3758073"/>
            <a:ext cx="2794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Growing Conditions?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8263" y="1608103"/>
            <a:ext cx="1907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Tree Ring Age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14896" y="6081889"/>
            <a:ext cx="22013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414895" y="4247445"/>
            <a:ext cx="0" cy="18344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53563" y="646044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Temperature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410186" y="5020732"/>
            <a:ext cx="90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Rainfall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5434" y="6093176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414896" y="609317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631678" y="5751687"/>
            <a:ext cx="706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Dryer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92028" y="4397020"/>
            <a:ext cx="84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40118" y="4346223"/>
            <a:ext cx="761747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Wider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Rings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348097" y="5444067"/>
            <a:ext cx="1087257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Narrower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Rings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07668" y="1326446"/>
            <a:ext cx="874889" cy="1552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8167513" y="5486403"/>
            <a:ext cx="874889" cy="1552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">
            <a:extLst>
              <a:ext uri="{FF2B5EF4-FFF2-40B4-BE49-F238E27FC236}">
                <a16:creationId xmlns:a16="http://schemas.microsoft.com/office/drawing/2014/main" id="{76CAA698-194B-F948-808F-241D9AF0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440922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Tree Rings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B386EA0-CFD0-8848-9C27-0341D7F23725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7EABC5B-61BD-EA4D-9D0E-23AFCC0FED7D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TextBox 9">
              <a:extLst>
                <a:ext uri="{FF2B5EF4-FFF2-40B4-BE49-F238E27FC236}">
                  <a16:creationId xmlns:a16="http://schemas.microsoft.com/office/drawing/2014/main" id="{D8CB5A01-F63A-474D-B795-36BB6237B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41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52" grpId="0"/>
      <p:bldP spid="13" grpId="0"/>
      <p:bldP spid="54" grpId="0"/>
      <p:bldP spid="55" grpId="0"/>
      <p:bldP spid="56" grpId="0"/>
      <p:bldP spid="16" grpId="0"/>
      <p:bldP spid="58" grpId="0"/>
      <p:bldP spid="42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2184" b="41808"/>
          <a:stretch/>
        </p:blipFill>
        <p:spPr>
          <a:xfrm flipH="1">
            <a:off x="3190240" y="2309142"/>
            <a:ext cx="7193280" cy="86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7100000">
            <a:off x="992632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2012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0271760" y="2065302"/>
            <a:ext cx="0" cy="25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347200" y="2065302"/>
            <a:ext cx="0" cy="25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7100000">
            <a:off x="9022082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</a:t>
            </a:r>
          </a:p>
        </p:txBody>
      </p:sp>
      <p:sp>
        <p:nvSpPr>
          <p:cNvPr id="46" name="TextBox 45"/>
          <p:cNvSpPr txBox="1"/>
          <p:nvPr/>
        </p:nvSpPr>
        <p:spPr>
          <a:xfrm rot="17100000">
            <a:off x="832104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2002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666480" y="207546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479280" y="2197382"/>
            <a:ext cx="0" cy="121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9631680" y="2197382"/>
            <a:ext cx="0" cy="121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845040" y="2197382"/>
            <a:ext cx="0" cy="121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0027920" y="2197382"/>
            <a:ext cx="0" cy="121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45120" y="212626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06640" y="209578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32320" y="210594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18960" y="207546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46240" y="210594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53200" y="210594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319520" y="210594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3920" y="209578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08320" y="209578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61280" y="210594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85360" y="212626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77360" y="208562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37280" y="2116102"/>
            <a:ext cx="0" cy="243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7100000">
            <a:off x="7721602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1997</a:t>
            </a:r>
          </a:p>
        </p:txBody>
      </p:sp>
      <p:sp>
        <p:nvSpPr>
          <p:cNvPr id="34" name="TextBox 33"/>
          <p:cNvSpPr txBox="1"/>
          <p:nvPr/>
        </p:nvSpPr>
        <p:spPr>
          <a:xfrm rot="17100000">
            <a:off x="721360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1992</a:t>
            </a:r>
          </a:p>
        </p:txBody>
      </p:sp>
      <p:sp>
        <p:nvSpPr>
          <p:cNvPr id="35" name="TextBox 34"/>
          <p:cNvSpPr txBox="1"/>
          <p:nvPr/>
        </p:nvSpPr>
        <p:spPr>
          <a:xfrm rot="17100000">
            <a:off x="689864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1987</a:t>
            </a:r>
          </a:p>
        </p:txBody>
      </p:sp>
      <p:sp>
        <p:nvSpPr>
          <p:cNvPr id="36" name="TextBox 35"/>
          <p:cNvSpPr txBox="1"/>
          <p:nvPr/>
        </p:nvSpPr>
        <p:spPr>
          <a:xfrm rot="17100000">
            <a:off x="668528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1982</a:t>
            </a:r>
          </a:p>
        </p:txBody>
      </p:sp>
      <p:sp>
        <p:nvSpPr>
          <p:cNvPr id="37" name="TextBox 36"/>
          <p:cNvSpPr txBox="1"/>
          <p:nvPr/>
        </p:nvSpPr>
        <p:spPr>
          <a:xfrm rot="17100000">
            <a:off x="648208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1977</a:t>
            </a:r>
          </a:p>
        </p:txBody>
      </p:sp>
      <p:sp>
        <p:nvSpPr>
          <p:cNvPr id="38" name="TextBox 37"/>
          <p:cNvSpPr txBox="1"/>
          <p:nvPr/>
        </p:nvSpPr>
        <p:spPr>
          <a:xfrm rot="17100000">
            <a:off x="626872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1972</a:t>
            </a:r>
          </a:p>
        </p:txBody>
      </p:sp>
      <p:sp>
        <p:nvSpPr>
          <p:cNvPr id="39" name="TextBox 38"/>
          <p:cNvSpPr txBox="1"/>
          <p:nvPr/>
        </p:nvSpPr>
        <p:spPr>
          <a:xfrm rot="17100000">
            <a:off x="597408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1967</a:t>
            </a:r>
          </a:p>
        </p:txBody>
      </p:sp>
      <p:sp>
        <p:nvSpPr>
          <p:cNvPr id="40" name="TextBox 39"/>
          <p:cNvSpPr txBox="1"/>
          <p:nvPr/>
        </p:nvSpPr>
        <p:spPr>
          <a:xfrm rot="17100000">
            <a:off x="576072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1962</a:t>
            </a:r>
          </a:p>
        </p:txBody>
      </p:sp>
      <p:sp>
        <p:nvSpPr>
          <p:cNvPr id="43" name="TextBox 42"/>
          <p:cNvSpPr txBox="1"/>
          <p:nvPr/>
        </p:nvSpPr>
        <p:spPr>
          <a:xfrm rot="17100000">
            <a:off x="527304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1957</a:t>
            </a:r>
          </a:p>
        </p:txBody>
      </p:sp>
      <p:sp>
        <p:nvSpPr>
          <p:cNvPr id="47" name="TextBox 46"/>
          <p:cNvSpPr txBox="1"/>
          <p:nvPr/>
        </p:nvSpPr>
        <p:spPr>
          <a:xfrm rot="17100000">
            <a:off x="4886962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1952</a:t>
            </a:r>
          </a:p>
        </p:txBody>
      </p:sp>
      <p:sp>
        <p:nvSpPr>
          <p:cNvPr id="48" name="TextBox 47"/>
          <p:cNvSpPr txBox="1"/>
          <p:nvPr/>
        </p:nvSpPr>
        <p:spPr>
          <a:xfrm rot="17100000">
            <a:off x="449072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1947</a:t>
            </a:r>
          </a:p>
        </p:txBody>
      </p:sp>
      <p:sp>
        <p:nvSpPr>
          <p:cNvPr id="49" name="TextBox 48"/>
          <p:cNvSpPr txBox="1"/>
          <p:nvPr/>
        </p:nvSpPr>
        <p:spPr>
          <a:xfrm rot="17100000">
            <a:off x="4003041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1942</a:t>
            </a:r>
          </a:p>
        </p:txBody>
      </p:sp>
      <p:sp>
        <p:nvSpPr>
          <p:cNvPr id="50" name="TextBox 49"/>
          <p:cNvSpPr txBox="1"/>
          <p:nvPr/>
        </p:nvSpPr>
        <p:spPr>
          <a:xfrm rot="17100000">
            <a:off x="3291843" y="1618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8263" y="1608103"/>
            <a:ext cx="1907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Tree Ring Age</a:t>
            </a:r>
          </a:p>
        </p:txBody>
      </p:sp>
      <p:sp>
        <p:nvSpPr>
          <p:cNvPr id="57" name="TextBox 5">
            <a:extLst>
              <a:ext uri="{FF2B5EF4-FFF2-40B4-BE49-F238E27FC236}">
                <a16:creationId xmlns:a16="http://schemas.microsoft.com/office/drawing/2014/main" id="{76CAA698-194B-F948-808F-241D9AF0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440922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Tree Rings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B386EA0-CFD0-8848-9C27-0341D7F23725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7EABC5B-61BD-EA4D-9D0E-23AFCC0FED7D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TextBox 9">
              <a:extLst>
                <a:ext uri="{FF2B5EF4-FFF2-40B4-BE49-F238E27FC236}">
                  <a16:creationId xmlns:a16="http://schemas.microsoft.com/office/drawing/2014/main" id="{D8CB5A01-F63A-474D-B795-36BB6237B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pic>
        <p:nvPicPr>
          <p:cNvPr id="51" name="Picture 2" descr="Slide 11202 straightened.jpg                                   002BACD4Macintosh HD                   C2BB4E5B:">
            <a:extLst>
              <a:ext uri="{FF2B5EF4-FFF2-40B4-BE49-F238E27FC236}">
                <a16:creationId xmlns:a16="http://schemas.microsoft.com/office/drawing/2014/main" id="{716AF80F-C809-994F-9F62-20EF466AB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3" t="7198" r="12090" b="65453"/>
          <a:stretch/>
        </p:blipFill>
        <p:spPr bwMode="auto">
          <a:xfrm>
            <a:off x="2190433" y="3171581"/>
            <a:ext cx="4008437" cy="371048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Slide 11202 straightened.jpg                                   002BACD4Macintosh HD                   C2BB4E5B:">
            <a:extLst>
              <a:ext uri="{FF2B5EF4-FFF2-40B4-BE49-F238E27FC236}">
                <a16:creationId xmlns:a16="http://schemas.microsoft.com/office/drawing/2014/main" id="{8BFC1EB2-1644-654F-A406-782B85481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55557" r="53258" b="23524"/>
          <a:stretch/>
        </p:blipFill>
        <p:spPr bwMode="auto">
          <a:xfrm>
            <a:off x="6319520" y="3317546"/>
            <a:ext cx="4513263" cy="315544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49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379462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Corals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4BD3AE8-CDBA-684C-AAB8-C8244872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674" y="1015775"/>
            <a:ext cx="2171821" cy="5535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14BAB8-57AA-7E43-B240-13999B2ABF5E}"/>
              </a:ext>
            </a:extLst>
          </p:cNvPr>
          <p:cNvSpPr/>
          <p:nvPr/>
        </p:nvSpPr>
        <p:spPr>
          <a:xfrm>
            <a:off x="1108363" y="1369006"/>
            <a:ext cx="7554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Coral growth</a:t>
            </a:r>
          </a:p>
          <a:p>
            <a:r>
              <a:rPr lang="en-US" dirty="0">
                <a:latin typeface="Helvetica" pitchFamily="2" charset="0"/>
              </a:rPr>
              <a:t>● Coral skeleton are made of calcium carbonate, CaCO</a:t>
            </a:r>
            <a:r>
              <a:rPr lang="en-US" baseline="-25000" dirty="0">
                <a:latin typeface="Helvetica" pitchFamily="2" charset="0"/>
              </a:rPr>
              <a:t>3</a:t>
            </a:r>
          </a:p>
          <a:p>
            <a:r>
              <a:rPr lang="en-US" dirty="0">
                <a:latin typeface="Helvetica" pitchFamily="2" charset="0"/>
              </a:rPr>
              <a:t>● Trace amounts of strontium, Sr, get included in place of the Ca</a:t>
            </a:r>
          </a:p>
          <a:p>
            <a:r>
              <a:rPr lang="en-US" dirty="0">
                <a:latin typeface="Helvetica" pitchFamily="2" charset="0"/>
              </a:rPr>
              <a:t>● Ratio of Sr/Ca depends on temperature (colder =&gt; more Sr)</a:t>
            </a:r>
            <a:endParaRPr lang="en-US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145A52-C860-9A46-B2AE-C168A2875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01" y="3604215"/>
            <a:ext cx="6974341" cy="3225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C70F01-EC7A-F24F-AA28-96780CB20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050" y="2520631"/>
            <a:ext cx="3785937" cy="155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95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89" y="1357104"/>
            <a:ext cx="3329911" cy="2762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805" b="58526"/>
          <a:stretch/>
        </p:blipFill>
        <p:spPr>
          <a:xfrm>
            <a:off x="1639089" y="4410477"/>
            <a:ext cx="5949243" cy="21226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673020" y="960182"/>
            <a:ext cx="5116099" cy="5856741"/>
            <a:chOff x="2135164" y="665294"/>
            <a:chExt cx="5116099" cy="58567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23941" b="14080"/>
            <a:stretch/>
          </p:blipFill>
          <p:spPr>
            <a:xfrm rot="5400000">
              <a:off x="3649620" y="2920391"/>
              <a:ext cx="5856740" cy="134654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135164" y="5536006"/>
              <a:ext cx="297648" cy="505979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2135164" y="665294"/>
              <a:ext cx="3750367" cy="48707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135164" y="6041986"/>
              <a:ext cx="3750367" cy="4800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668123" y="2802996"/>
            <a:ext cx="152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Annual Ring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7E2FF892-ECEA-CA47-946C-3DD17B78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422263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Ice Cores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92E37-AFFA-3849-9DD1-C85B7AE1EC4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EFBFD2-4541-F549-AE40-C8074899C71A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5D14EEE7-A408-5243-9A05-46B81B23F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8A6B3167-BC62-8B43-BBEE-0B6998771CAF}"/>
              </a:ext>
            </a:extLst>
          </p:cNvPr>
          <p:cNvCxnSpPr>
            <a:cxnSpLocks/>
          </p:cNvCxnSpPr>
          <p:nvPr/>
        </p:nvCxnSpPr>
        <p:spPr>
          <a:xfrm>
            <a:off x="6962582" y="3019308"/>
            <a:ext cx="457200" cy="21945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62BF5D8F-1EED-0749-8E75-73A9278B653E}"/>
              </a:ext>
            </a:extLst>
          </p:cNvPr>
          <p:cNvCxnSpPr>
            <a:cxnSpLocks/>
          </p:cNvCxnSpPr>
          <p:nvPr/>
        </p:nvCxnSpPr>
        <p:spPr>
          <a:xfrm flipV="1">
            <a:off x="6962582" y="2824002"/>
            <a:ext cx="457200" cy="19577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57CCEB5D-AD3D-5748-9255-C744E8624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807" y="2291431"/>
            <a:ext cx="3112856" cy="18677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58F5A1F-C664-5A43-8312-CFC337BEA2F9}"/>
              </a:ext>
            </a:extLst>
          </p:cNvPr>
          <p:cNvSpPr txBox="1"/>
          <p:nvPr/>
        </p:nvSpPr>
        <p:spPr>
          <a:xfrm>
            <a:off x="8850289" y="1036693"/>
            <a:ext cx="32896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Air Bubble in Cores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trapped atmosphere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past CO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concentrations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past CH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concentrations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FF4A92-D66A-3941-915D-760CAD41C702}"/>
              </a:ext>
            </a:extLst>
          </p:cNvPr>
          <p:cNvSpPr txBox="1"/>
          <p:nvPr/>
        </p:nvSpPr>
        <p:spPr>
          <a:xfrm>
            <a:off x="8850289" y="4205716"/>
            <a:ext cx="3068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Melted Ice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past global ice volume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oxygen isotopes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6009E2-48D8-774D-9A47-49F925727D9B}"/>
              </a:ext>
            </a:extLst>
          </p:cNvPr>
          <p:cNvSpPr txBox="1"/>
          <p:nvPr/>
        </p:nvSpPr>
        <p:spPr>
          <a:xfrm>
            <a:off x="8850289" y="5351168"/>
            <a:ext cx="1770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Pollen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plant types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aridity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CCDF32-F1D3-9F43-AE9D-523A0BECA47D}"/>
              </a:ext>
            </a:extLst>
          </p:cNvPr>
          <p:cNvSpPr txBox="1"/>
          <p:nvPr/>
        </p:nvSpPr>
        <p:spPr>
          <a:xfrm>
            <a:off x="7762223" y="6348479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Older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126C8C-5822-F142-BA51-C1C77FAA2793}"/>
              </a:ext>
            </a:extLst>
          </p:cNvPr>
          <p:cNvSpPr txBox="1"/>
          <p:nvPr/>
        </p:nvSpPr>
        <p:spPr>
          <a:xfrm>
            <a:off x="7682375" y="1274744"/>
            <a:ext cx="96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Younger</a:t>
            </a:r>
          </a:p>
        </p:txBody>
      </p:sp>
    </p:spTree>
    <p:extLst>
      <p:ext uri="{BB962C8B-B14F-4D97-AF65-F5344CB8AC3E}">
        <p14:creationId xmlns:p14="http://schemas.microsoft.com/office/powerpoint/2010/main" val="117734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93" y="1734259"/>
            <a:ext cx="7665227" cy="5123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420" y="746760"/>
            <a:ext cx="3337560" cy="333756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EAF37B53-32C9-7F47-82DA-A6CCFC824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59718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Ice Core Results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5C16FD-86A1-7B47-8164-D09C5F256328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89ABEA-D1D8-3D44-BDD7-0EBB78FC063A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6D8DF00D-5BC6-5D4C-9051-84FDD752F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459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301" b="13550"/>
          <a:stretch/>
        </p:blipFill>
        <p:spPr>
          <a:xfrm>
            <a:off x="1122681" y="1400727"/>
            <a:ext cx="2828475" cy="1420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1" y="2973196"/>
            <a:ext cx="596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16</a:t>
            </a:r>
            <a:r>
              <a:rPr lang="en-US" sz="2400" dirty="0"/>
              <a:t>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6241" y="2973196"/>
            <a:ext cx="596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008000"/>
                </a:solidFill>
              </a:rPr>
              <a:t>18</a:t>
            </a:r>
            <a:r>
              <a:rPr lang="en-US" sz="2400" dirty="0">
                <a:solidFill>
                  <a:srgbClr val="008000"/>
                </a:solidFill>
              </a:rPr>
              <a:t>O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361440" y="3369436"/>
            <a:ext cx="2583364" cy="430887"/>
            <a:chOff x="528320" y="3078480"/>
            <a:chExt cx="2583364" cy="430887"/>
          </a:xfrm>
        </p:grpSpPr>
        <p:sp>
          <p:nvSpPr>
            <p:cNvPr id="6" name="TextBox 5"/>
            <p:cNvSpPr txBox="1"/>
            <p:nvPr/>
          </p:nvSpPr>
          <p:spPr>
            <a:xfrm>
              <a:off x="2042160" y="3078480"/>
              <a:ext cx="1069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08000"/>
                  </a:solidFill>
                </a:rPr>
                <a:t>Heavier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8320" y="3078480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Lighter</a:t>
              </a:r>
            </a:p>
          </p:txBody>
        </p:sp>
      </p:grpSp>
      <p:cxnSp>
        <p:nvCxnSpPr>
          <p:cNvPr id="37" name="Straight Connector 36"/>
          <p:cNvCxnSpPr/>
          <p:nvPr/>
        </p:nvCxnSpPr>
        <p:spPr>
          <a:xfrm flipH="1">
            <a:off x="1239520" y="5140960"/>
            <a:ext cx="497840" cy="731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67840" y="5100320"/>
            <a:ext cx="497840" cy="731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11363" y="4826000"/>
            <a:ext cx="670560" cy="650240"/>
            <a:chOff x="1066800" y="5506720"/>
            <a:chExt cx="670560" cy="650240"/>
          </a:xfrm>
        </p:grpSpPr>
        <p:sp>
          <p:nvSpPr>
            <p:cNvPr id="12" name="Oval 11"/>
            <p:cNvSpPr/>
            <p:nvPr/>
          </p:nvSpPr>
          <p:spPr>
            <a:xfrm>
              <a:off x="1087120" y="5506720"/>
              <a:ext cx="650240" cy="65024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66800" y="5557520"/>
              <a:ext cx="596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16</a:t>
              </a:r>
              <a:r>
                <a:rPr lang="en-US" sz="2400" dirty="0"/>
                <a:t>O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34566" y="5618481"/>
            <a:ext cx="377674" cy="461665"/>
            <a:chOff x="729766" y="4815840"/>
            <a:chExt cx="377674" cy="461665"/>
          </a:xfrm>
        </p:grpSpPr>
        <p:sp>
          <p:nvSpPr>
            <p:cNvPr id="10" name="Oval 9"/>
            <p:cNvSpPr/>
            <p:nvPr/>
          </p:nvSpPr>
          <p:spPr>
            <a:xfrm>
              <a:off x="731520" y="4897120"/>
              <a:ext cx="375920" cy="3759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9766" y="4815840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117601" y="4297681"/>
            <a:ext cx="2368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Water Molecules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320801" y="636016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Lighter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18560" y="6360160"/>
            <a:ext cx="90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Heavier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081046" y="5618481"/>
            <a:ext cx="377674" cy="461665"/>
            <a:chOff x="729766" y="4815840"/>
            <a:chExt cx="377674" cy="461665"/>
          </a:xfrm>
        </p:grpSpPr>
        <p:sp>
          <p:nvSpPr>
            <p:cNvPr id="61" name="Oval 60"/>
            <p:cNvSpPr/>
            <p:nvPr/>
          </p:nvSpPr>
          <p:spPr>
            <a:xfrm>
              <a:off x="731520" y="4897120"/>
              <a:ext cx="375920" cy="3759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29766" y="4815840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</a:t>
              </a:r>
            </a:p>
          </p:txBody>
        </p:sp>
      </p:grpSp>
      <p:cxnSp>
        <p:nvCxnSpPr>
          <p:cNvPr id="68" name="Straight Connector 67"/>
          <p:cNvCxnSpPr/>
          <p:nvPr/>
        </p:nvCxnSpPr>
        <p:spPr>
          <a:xfrm flipH="1">
            <a:off x="3637280" y="5130800"/>
            <a:ext cx="497840" cy="731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165600" y="5090160"/>
            <a:ext cx="497840" cy="731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3809123" y="4815840"/>
            <a:ext cx="670560" cy="650240"/>
            <a:chOff x="1066800" y="5506720"/>
            <a:chExt cx="670560" cy="650240"/>
          </a:xfrm>
        </p:grpSpPr>
        <p:sp>
          <p:nvSpPr>
            <p:cNvPr id="71" name="Oval 70"/>
            <p:cNvSpPr/>
            <p:nvPr/>
          </p:nvSpPr>
          <p:spPr>
            <a:xfrm>
              <a:off x="1087120" y="5506720"/>
              <a:ext cx="650240" cy="65024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66800" y="5557520"/>
              <a:ext cx="596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>
                  <a:solidFill>
                    <a:srgbClr val="008000"/>
                  </a:solidFill>
                </a:rPr>
                <a:t>18</a:t>
              </a:r>
              <a:r>
                <a:rPr lang="en-US" sz="2400" dirty="0">
                  <a:solidFill>
                    <a:srgbClr val="008000"/>
                  </a:solidFill>
                </a:rPr>
                <a:t>O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432326" y="5608321"/>
            <a:ext cx="377674" cy="461665"/>
            <a:chOff x="729766" y="4815840"/>
            <a:chExt cx="377674" cy="461665"/>
          </a:xfrm>
        </p:grpSpPr>
        <p:sp>
          <p:nvSpPr>
            <p:cNvPr id="74" name="Oval 73"/>
            <p:cNvSpPr/>
            <p:nvPr/>
          </p:nvSpPr>
          <p:spPr>
            <a:xfrm>
              <a:off x="731520" y="4897120"/>
              <a:ext cx="375920" cy="3759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9766" y="4815840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478806" y="5608321"/>
            <a:ext cx="377674" cy="461665"/>
            <a:chOff x="729766" y="4815840"/>
            <a:chExt cx="377674" cy="461665"/>
          </a:xfrm>
        </p:grpSpPr>
        <p:sp>
          <p:nvSpPr>
            <p:cNvPr id="77" name="Oval 76"/>
            <p:cNvSpPr/>
            <p:nvPr/>
          </p:nvSpPr>
          <p:spPr>
            <a:xfrm>
              <a:off x="731520" y="4897120"/>
              <a:ext cx="375920" cy="3759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29766" y="4815840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</a:t>
              </a:r>
            </a:p>
          </p:txBody>
        </p:sp>
      </p:grpSp>
      <p:sp>
        <p:nvSpPr>
          <p:cNvPr id="40" name="TextBox 5">
            <a:extLst>
              <a:ext uri="{FF2B5EF4-FFF2-40B4-BE49-F238E27FC236}">
                <a16:creationId xmlns:a16="http://schemas.microsoft.com/office/drawing/2014/main" id="{740D6488-27DA-724D-9575-19F039E2C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66290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Oxygen Isotopes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F5A61B1-03DB-3948-B06C-E7A6EA5FCC2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6F949A3-098E-BC4F-8736-D1EB20510DAC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5A6C15AB-9287-B545-9DBA-FEDC051E3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59B7912-2D48-784B-BD33-9DF22CF7A66E}"/>
              </a:ext>
            </a:extLst>
          </p:cNvPr>
          <p:cNvSpPr/>
          <p:nvPr/>
        </p:nvSpPr>
        <p:spPr>
          <a:xfrm>
            <a:off x="4516702" y="1457109"/>
            <a:ext cx="76752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Types of common oxygen molecules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Oxygen 16 (8 protons, 8 neutrons) - most oxygen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Oxygen 18 (8 protons, 10 neutrons) - heavy oxygen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type of oxygen found is related to precipitation/evaporation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– O16 evaporates more easily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Climate affects precipitation/evaporation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AE3931-3CE6-F14B-9610-DD8BB251D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051" y="3555150"/>
            <a:ext cx="4093360" cy="30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0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5" grpId="0"/>
      <p:bldP spid="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568" y="1883462"/>
            <a:ext cx="8326863" cy="4938024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7526334F-B8E2-4D41-B2D2-858201839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Greenhouse Effect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7574FE-5661-3643-B83E-B0C73D3E241B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D708D5-AD5B-5A40-819A-C1587D293690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4126A954-8271-3148-B963-1D6D08CE1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7905CB-D0E8-9D43-8F6D-3832E3BA7217}"/>
              </a:ext>
            </a:extLst>
          </p:cNvPr>
          <p:cNvSpPr txBox="1"/>
          <p:nvPr/>
        </p:nvSpPr>
        <p:spPr>
          <a:xfrm>
            <a:off x="2021306" y="1419726"/>
            <a:ext cx="6607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incoming solar radiation “trapped” by lower atmosphere</a:t>
            </a:r>
          </a:p>
        </p:txBody>
      </p:sp>
    </p:spTree>
    <p:extLst>
      <p:ext uri="{BB962C8B-B14F-4D97-AF65-F5344CB8AC3E}">
        <p14:creationId xmlns:p14="http://schemas.microsoft.com/office/powerpoint/2010/main" val="601502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3941" b="14080"/>
          <a:stretch/>
        </p:blipFill>
        <p:spPr>
          <a:xfrm rot="5400000">
            <a:off x="6870340" y="3011833"/>
            <a:ext cx="5856740" cy="13465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6301" b="13550"/>
          <a:stretch/>
        </p:blipFill>
        <p:spPr>
          <a:xfrm>
            <a:off x="1813561" y="1400727"/>
            <a:ext cx="2828475" cy="1420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3281" y="2973196"/>
            <a:ext cx="596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16</a:t>
            </a:r>
            <a:r>
              <a:rPr lang="en-US" sz="2400" dirty="0"/>
              <a:t>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27121" y="2973196"/>
            <a:ext cx="596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008000"/>
                </a:solidFill>
              </a:rPr>
              <a:t>18</a:t>
            </a:r>
            <a:r>
              <a:rPr lang="en-US" sz="2400" dirty="0">
                <a:solidFill>
                  <a:srgbClr val="008000"/>
                </a:solidFill>
              </a:rPr>
              <a:t>O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2052320" y="3369436"/>
            <a:ext cx="2583364" cy="430887"/>
            <a:chOff x="528320" y="3078480"/>
            <a:chExt cx="2583364" cy="430887"/>
          </a:xfrm>
        </p:grpSpPr>
        <p:sp>
          <p:nvSpPr>
            <p:cNvPr id="6" name="TextBox 5"/>
            <p:cNvSpPr txBox="1"/>
            <p:nvPr/>
          </p:nvSpPr>
          <p:spPr>
            <a:xfrm>
              <a:off x="2042160" y="3078480"/>
              <a:ext cx="1069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08000"/>
                  </a:solidFill>
                </a:rPr>
                <a:t>Heavier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8320" y="3078480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Lighter</a:t>
              </a:r>
            </a:p>
          </p:txBody>
        </p:sp>
      </p:grpSp>
      <p:cxnSp>
        <p:nvCxnSpPr>
          <p:cNvPr id="37" name="Straight Connector 36"/>
          <p:cNvCxnSpPr/>
          <p:nvPr/>
        </p:nvCxnSpPr>
        <p:spPr>
          <a:xfrm flipH="1">
            <a:off x="1930400" y="5140960"/>
            <a:ext cx="497840" cy="731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58720" y="5100320"/>
            <a:ext cx="497840" cy="731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102243" y="4826000"/>
            <a:ext cx="670560" cy="650240"/>
            <a:chOff x="1066800" y="5506720"/>
            <a:chExt cx="670560" cy="650240"/>
          </a:xfrm>
        </p:grpSpPr>
        <p:sp>
          <p:nvSpPr>
            <p:cNvPr id="12" name="Oval 11"/>
            <p:cNvSpPr/>
            <p:nvPr/>
          </p:nvSpPr>
          <p:spPr>
            <a:xfrm>
              <a:off x="1087120" y="5506720"/>
              <a:ext cx="650240" cy="65024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66800" y="5557520"/>
              <a:ext cx="596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16</a:t>
              </a:r>
              <a:r>
                <a:rPr lang="en-US" sz="2400" dirty="0"/>
                <a:t>O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25446" y="5618481"/>
            <a:ext cx="377674" cy="461665"/>
            <a:chOff x="729766" y="4815840"/>
            <a:chExt cx="377674" cy="461665"/>
          </a:xfrm>
        </p:grpSpPr>
        <p:sp>
          <p:nvSpPr>
            <p:cNvPr id="10" name="Oval 9"/>
            <p:cNvSpPr/>
            <p:nvPr/>
          </p:nvSpPr>
          <p:spPr>
            <a:xfrm>
              <a:off x="731520" y="4897120"/>
              <a:ext cx="375920" cy="3759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9766" y="4815840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808481" y="4297681"/>
            <a:ext cx="2368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Water Molecules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75681" y="1073276"/>
            <a:ext cx="2197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Warmer Temps.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80480" y="1388235"/>
            <a:ext cx="25165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Ice enriched in </a:t>
            </a:r>
            <a:r>
              <a:rPr lang="en-US" sz="2400" baseline="30000" dirty="0">
                <a:solidFill>
                  <a:srgbClr val="008000"/>
                </a:solidFill>
              </a:rPr>
              <a:t>18</a:t>
            </a:r>
            <a:r>
              <a:rPr lang="en-US" sz="2400" dirty="0">
                <a:solidFill>
                  <a:srgbClr val="008000"/>
                </a:solidFill>
              </a:rPr>
              <a:t>O</a:t>
            </a:r>
          </a:p>
          <a:p>
            <a:r>
              <a:rPr lang="en-US" sz="2400" dirty="0"/>
              <a:t>Ice depleted in </a:t>
            </a:r>
            <a:r>
              <a:rPr lang="en-US" sz="2400" baseline="30000" dirty="0"/>
              <a:t>16</a:t>
            </a:r>
            <a:r>
              <a:rPr lang="en-US" sz="2400" dirty="0"/>
              <a:t>O</a:t>
            </a:r>
          </a:p>
          <a:p>
            <a:endParaRPr lang="en-US" sz="1600" dirty="0"/>
          </a:p>
          <a:p>
            <a:r>
              <a:rPr lang="en-US" sz="2400" baseline="30000" dirty="0">
                <a:solidFill>
                  <a:srgbClr val="008000"/>
                </a:solidFill>
              </a:rPr>
              <a:t>18</a:t>
            </a:r>
            <a:r>
              <a:rPr lang="en-US" sz="2400" dirty="0">
                <a:solidFill>
                  <a:srgbClr val="008000"/>
                </a:solidFill>
              </a:rPr>
              <a:t>O</a:t>
            </a:r>
            <a:r>
              <a:rPr lang="en-US" sz="2400" dirty="0"/>
              <a:t>/</a:t>
            </a:r>
            <a:r>
              <a:rPr lang="en-US" sz="2400" baseline="30000" dirty="0"/>
              <a:t>16</a:t>
            </a:r>
            <a:r>
              <a:rPr lang="en-US" sz="2400" dirty="0"/>
              <a:t>O increases</a:t>
            </a:r>
          </a:p>
          <a:p>
            <a:endParaRPr 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6075680" y="3267836"/>
            <a:ext cx="1982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Cooler Temps.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380480" y="3603115"/>
            <a:ext cx="25165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Ice depleted in </a:t>
            </a:r>
            <a:r>
              <a:rPr lang="en-US" sz="2400" baseline="30000" dirty="0">
                <a:solidFill>
                  <a:srgbClr val="008000"/>
                </a:solidFill>
              </a:rPr>
              <a:t>18</a:t>
            </a:r>
            <a:r>
              <a:rPr lang="en-US" sz="2400" dirty="0">
                <a:solidFill>
                  <a:srgbClr val="008000"/>
                </a:solidFill>
              </a:rPr>
              <a:t>O</a:t>
            </a:r>
          </a:p>
          <a:p>
            <a:r>
              <a:rPr lang="en-US" sz="2400" dirty="0"/>
              <a:t>Ice enriched in </a:t>
            </a:r>
            <a:r>
              <a:rPr lang="en-US" sz="2400" baseline="30000" dirty="0"/>
              <a:t>16</a:t>
            </a:r>
            <a:r>
              <a:rPr lang="en-US" sz="2400" dirty="0"/>
              <a:t>O</a:t>
            </a:r>
          </a:p>
          <a:p>
            <a:endParaRPr lang="en-US" sz="1600" dirty="0"/>
          </a:p>
          <a:p>
            <a:r>
              <a:rPr lang="en-US" sz="2400" baseline="30000" dirty="0">
                <a:solidFill>
                  <a:srgbClr val="008000"/>
                </a:solidFill>
              </a:rPr>
              <a:t>18</a:t>
            </a:r>
            <a:r>
              <a:rPr lang="en-US" sz="2400" dirty="0">
                <a:solidFill>
                  <a:srgbClr val="008000"/>
                </a:solidFill>
              </a:rPr>
              <a:t>O</a:t>
            </a:r>
            <a:r>
              <a:rPr lang="en-US" sz="2400" dirty="0"/>
              <a:t>/</a:t>
            </a:r>
            <a:r>
              <a:rPr lang="en-US" sz="2400" baseline="30000" dirty="0"/>
              <a:t>16</a:t>
            </a:r>
            <a:r>
              <a:rPr lang="en-US" sz="2400" dirty="0"/>
              <a:t>O decreases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11681" y="636016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Lighter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409440" y="6360160"/>
            <a:ext cx="90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Heavier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771926" y="5618481"/>
            <a:ext cx="377674" cy="461665"/>
            <a:chOff x="729766" y="4815840"/>
            <a:chExt cx="377674" cy="461665"/>
          </a:xfrm>
        </p:grpSpPr>
        <p:sp>
          <p:nvSpPr>
            <p:cNvPr id="61" name="Oval 60"/>
            <p:cNvSpPr/>
            <p:nvPr/>
          </p:nvSpPr>
          <p:spPr>
            <a:xfrm>
              <a:off x="731520" y="4897120"/>
              <a:ext cx="375920" cy="3759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29766" y="4815840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</a:t>
              </a:r>
            </a:p>
          </p:txBody>
        </p:sp>
      </p:grpSp>
      <p:cxnSp>
        <p:nvCxnSpPr>
          <p:cNvPr id="68" name="Straight Connector 67"/>
          <p:cNvCxnSpPr/>
          <p:nvPr/>
        </p:nvCxnSpPr>
        <p:spPr>
          <a:xfrm flipH="1">
            <a:off x="4328160" y="5130800"/>
            <a:ext cx="497840" cy="731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856480" y="5090160"/>
            <a:ext cx="497840" cy="731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4500003" y="4815840"/>
            <a:ext cx="670560" cy="650240"/>
            <a:chOff x="1066800" y="5506720"/>
            <a:chExt cx="670560" cy="650240"/>
          </a:xfrm>
        </p:grpSpPr>
        <p:sp>
          <p:nvSpPr>
            <p:cNvPr id="71" name="Oval 70"/>
            <p:cNvSpPr/>
            <p:nvPr/>
          </p:nvSpPr>
          <p:spPr>
            <a:xfrm>
              <a:off x="1087120" y="5506720"/>
              <a:ext cx="650240" cy="65024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66800" y="5557520"/>
              <a:ext cx="596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>
                  <a:solidFill>
                    <a:srgbClr val="008000"/>
                  </a:solidFill>
                </a:rPr>
                <a:t>18</a:t>
              </a:r>
              <a:r>
                <a:rPr lang="en-US" sz="2400" dirty="0">
                  <a:solidFill>
                    <a:srgbClr val="008000"/>
                  </a:solidFill>
                </a:rPr>
                <a:t>O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123206" y="5608321"/>
            <a:ext cx="377674" cy="461665"/>
            <a:chOff x="729766" y="4815840"/>
            <a:chExt cx="377674" cy="461665"/>
          </a:xfrm>
        </p:grpSpPr>
        <p:sp>
          <p:nvSpPr>
            <p:cNvPr id="74" name="Oval 73"/>
            <p:cNvSpPr/>
            <p:nvPr/>
          </p:nvSpPr>
          <p:spPr>
            <a:xfrm>
              <a:off x="731520" y="4897120"/>
              <a:ext cx="375920" cy="3759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9766" y="4815840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69686" y="5608321"/>
            <a:ext cx="377674" cy="461665"/>
            <a:chOff x="729766" y="4815840"/>
            <a:chExt cx="377674" cy="461665"/>
          </a:xfrm>
        </p:grpSpPr>
        <p:sp>
          <p:nvSpPr>
            <p:cNvPr id="77" name="Oval 76"/>
            <p:cNvSpPr/>
            <p:nvPr/>
          </p:nvSpPr>
          <p:spPr>
            <a:xfrm>
              <a:off x="731520" y="4897120"/>
              <a:ext cx="375920" cy="3759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29766" y="4815840"/>
              <a:ext cx="376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</a:t>
              </a:r>
            </a:p>
          </p:txBody>
        </p:sp>
      </p:grpSp>
      <p:sp>
        <p:nvSpPr>
          <p:cNvPr id="40" name="TextBox 5">
            <a:extLst>
              <a:ext uri="{FF2B5EF4-FFF2-40B4-BE49-F238E27FC236}">
                <a16:creationId xmlns:a16="http://schemas.microsoft.com/office/drawing/2014/main" id="{740D6488-27DA-724D-9575-19F039E2C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66290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Oxygen Isotopes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F5A61B1-03DB-3948-B06C-E7A6EA5FCC2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6F949A3-098E-BC4F-8736-D1EB20510DAC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5A6C15AB-9287-B545-9DBA-FEDC051E3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3" grpId="0"/>
      <p:bldP spid="64" grpId="0"/>
      <p:bldP spid="65" grpId="0"/>
      <p:bldP spid="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15" y="1734260"/>
            <a:ext cx="6539508" cy="4371266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EAF37B53-32C9-7F47-82DA-A6CCFC824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59718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Ice Core Results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5C16FD-86A1-7B47-8164-D09C5F256328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89ABEA-D1D8-3D44-BDD7-0EBB78FC063A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6D8DF00D-5BC6-5D4C-9051-84FDD752F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EAB3005-4230-784A-AD58-C431ABA02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14" y="2037347"/>
            <a:ext cx="4695206" cy="392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51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EAF37B53-32C9-7F47-82DA-A6CCFC824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59718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Ice Core Results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5C16FD-86A1-7B47-8164-D09C5F256328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89ABEA-D1D8-3D44-BDD7-0EBB78FC063A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6D8DF00D-5BC6-5D4C-9051-84FDD752F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02B856-EDC2-CB4C-956F-B71BD854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285" y="1050652"/>
            <a:ext cx="7892715" cy="5807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D17A48-1292-5342-94E8-45EECB4EABA6}"/>
              </a:ext>
            </a:extLst>
          </p:cNvPr>
          <p:cNvSpPr txBox="1"/>
          <p:nvPr/>
        </p:nvSpPr>
        <p:spPr>
          <a:xfrm>
            <a:off x="1522563" y="1941095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dust when colder</a:t>
            </a:r>
          </a:p>
        </p:txBody>
      </p:sp>
    </p:spTree>
    <p:extLst>
      <p:ext uri="{BB962C8B-B14F-4D97-AF65-F5344CB8AC3E}">
        <p14:creationId xmlns:p14="http://schemas.microsoft.com/office/powerpoint/2010/main" val="2732500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F71AF25-58C4-AD4F-AB8B-92F37A1CD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91"/>
          <a:stretch/>
        </p:blipFill>
        <p:spPr>
          <a:xfrm>
            <a:off x="4593408" y="1291506"/>
            <a:ext cx="6872095" cy="5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33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D01EEF-FCC8-804A-AD50-8FCF3AF6A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67" y="3730460"/>
            <a:ext cx="3327400" cy="241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B51CBF-C837-0748-A45E-AB93388DE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58" y="3762543"/>
            <a:ext cx="3327400" cy="2279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CA898F-B032-7D4F-AFA2-AD70594D905D}"/>
              </a:ext>
            </a:extLst>
          </p:cNvPr>
          <p:cNvSpPr txBox="1"/>
          <p:nvPr/>
        </p:nvSpPr>
        <p:spPr>
          <a:xfrm>
            <a:off x="1344239" y="1291506"/>
            <a:ext cx="58512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Deep Sea Drilling Program (1966-1983)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Ocean Drilling Program (1983-2003)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Integrated Ocean Drilling Program (2003-2013)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International Ocean Discovery Program (2013 - ?)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60EFA6-47E0-7746-85BA-95F33C1BA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47" y="3730460"/>
            <a:ext cx="3230795" cy="241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5572CE-C0EA-6240-9141-670114B324EF}"/>
              </a:ext>
            </a:extLst>
          </p:cNvPr>
          <p:cNvSpPr txBox="1"/>
          <p:nvPr/>
        </p:nvSpPr>
        <p:spPr>
          <a:xfrm>
            <a:off x="1553914" y="6135743"/>
            <a:ext cx="1231427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120 m long</a:t>
            </a:r>
          </a:p>
          <a:p>
            <a:pPr>
              <a:lnSpc>
                <a:spcPct val="80000"/>
              </a:lnSpc>
            </a:pPr>
            <a:r>
              <a:rPr lang="en-US" dirty="0"/>
              <a:t>90 days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0C4337-0631-7B47-A41E-02F98A814DF7}"/>
              </a:ext>
            </a:extLst>
          </p:cNvPr>
          <p:cNvSpPr txBox="1"/>
          <p:nvPr/>
        </p:nvSpPr>
        <p:spPr>
          <a:xfrm>
            <a:off x="5105202" y="6135743"/>
            <a:ext cx="1237839" cy="762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143 m long</a:t>
            </a:r>
          </a:p>
          <a:p>
            <a:pPr>
              <a:lnSpc>
                <a:spcPct val="80000"/>
              </a:lnSpc>
            </a:pPr>
            <a:r>
              <a:rPr lang="en-US" dirty="0"/>
              <a:t>75 days</a:t>
            </a:r>
          </a:p>
          <a:p>
            <a:pPr>
              <a:lnSpc>
                <a:spcPct val="80000"/>
              </a:lnSpc>
            </a:pPr>
            <a:r>
              <a:rPr lang="en-US" dirty="0"/>
              <a:t>125 people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0CC6A8-F471-DE4B-85ED-3D12035A107C}"/>
              </a:ext>
            </a:extLst>
          </p:cNvPr>
          <p:cNvSpPr txBox="1"/>
          <p:nvPr/>
        </p:nvSpPr>
        <p:spPr>
          <a:xfrm>
            <a:off x="8924522" y="6175847"/>
            <a:ext cx="1237839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210 m long</a:t>
            </a:r>
          </a:p>
          <a:p>
            <a:pPr>
              <a:lnSpc>
                <a:spcPct val="80000"/>
              </a:lnSpc>
            </a:pPr>
            <a:r>
              <a:rPr lang="en-US" dirty="0"/>
              <a:t>200 people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F0C306-5E00-FA44-A0FF-C63A3588F345}"/>
              </a:ext>
            </a:extLst>
          </p:cNvPr>
          <p:cNvSpPr txBox="1"/>
          <p:nvPr/>
        </p:nvSpPr>
        <p:spPr>
          <a:xfrm>
            <a:off x="1202214" y="3021960"/>
            <a:ext cx="2476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Glomar Challenger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(1966 – 1983)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B70533-FDEF-504D-A9C1-98F9E04C936D}"/>
              </a:ext>
            </a:extLst>
          </p:cNvPr>
          <p:cNvSpPr txBox="1"/>
          <p:nvPr/>
        </p:nvSpPr>
        <p:spPr>
          <a:xfrm>
            <a:off x="4784362" y="3021960"/>
            <a:ext cx="2521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JOIDES Resolution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(1983 – present)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762F97-C680-864F-B900-021DD84BBD08}"/>
              </a:ext>
            </a:extLst>
          </p:cNvPr>
          <p:cNvSpPr txBox="1"/>
          <p:nvPr/>
        </p:nvSpPr>
        <p:spPr>
          <a:xfrm>
            <a:off x="8924522" y="3021960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Chikyu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(2002 – present)</a:t>
            </a:r>
          </a:p>
        </p:txBody>
      </p:sp>
    </p:spTree>
    <p:extLst>
      <p:ext uri="{BB962C8B-B14F-4D97-AF65-F5344CB8AC3E}">
        <p14:creationId xmlns:p14="http://schemas.microsoft.com/office/powerpoint/2010/main" val="552891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92F52-B2CF-8045-9470-567CB15D5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060" y="952209"/>
            <a:ext cx="5179623" cy="561883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658B764-4171-9B4B-BFA5-39CE5FA6BE99}"/>
              </a:ext>
            </a:extLst>
          </p:cNvPr>
          <p:cNvSpPr/>
          <p:nvPr/>
        </p:nvSpPr>
        <p:spPr>
          <a:xfrm>
            <a:off x="657727" y="1910974"/>
            <a:ext cx="64970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Dynamic Positioning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Ship maintains position automatically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Heave compensation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Removes the drill up/down to cancel rocking motion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3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92F52-B2CF-8045-9470-567CB15D5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060" y="952209"/>
            <a:ext cx="5179623" cy="561883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5F033F0-C1FF-9144-8BC0-066842C476BB}"/>
              </a:ext>
            </a:extLst>
          </p:cNvPr>
          <p:cNvSpPr/>
          <p:nvPr/>
        </p:nvSpPr>
        <p:spPr>
          <a:xfrm>
            <a:off x="743815" y="2946016"/>
            <a:ext cx="86307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Drill String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Hollow pipe sections, 9.6m long each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Pipe spins a drill bit on the end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The “core” in the center of the hole is removed up the pipe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Tools and sensors can be lowered down inside the pipe on a wire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D2E938-7042-2B40-B3F7-6C93F7CBF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459" y="941259"/>
            <a:ext cx="1907770" cy="2931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0BD534-D458-4F4C-81CF-2F848E6D0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951" y="4711209"/>
            <a:ext cx="3060700" cy="198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2258BA-A1A4-8643-8E81-44DF1599B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00" y="1129809"/>
            <a:ext cx="2603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83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7F9319-FCF9-A747-A40B-3173FC476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511" y="1291505"/>
            <a:ext cx="8936847" cy="49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92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CC1EAB5-D543-B342-B260-F0169F973BD3}"/>
              </a:ext>
            </a:extLst>
          </p:cNvPr>
          <p:cNvSpPr/>
          <p:nvPr/>
        </p:nvSpPr>
        <p:spPr>
          <a:xfrm>
            <a:off x="966501" y="209342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Can lower sensors inside the drilled hole</a:t>
            </a:r>
          </a:p>
          <a:p>
            <a:r>
              <a:rPr lang="en-US" sz="2000" dirty="0">
                <a:latin typeface="Helvetica" pitchFamily="2" charset="0"/>
              </a:rPr>
              <a:t>– Temperature</a:t>
            </a:r>
          </a:p>
          <a:p>
            <a:r>
              <a:rPr lang="en-US" sz="2000" dirty="0">
                <a:latin typeface="Helvetica" pitchFamily="2" charset="0"/>
              </a:rPr>
              <a:t>– Cameras</a:t>
            </a:r>
          </a:p>
          <a:p>
            <a:r>
              <a:rPr lang="en-US" sz="2000" dirty="0">
                <a:latin typeface="Helvetica" pitchFamily="2" charset="0"/>
              </a:rPr>
              <a:t>– Samplers</a:t>
            </a:r>
          </a:p>
          <a:p>
            <a:r>
              <a:rPr lang="en-US" sz="2000" dirty="0">
                <a:latin typeface="Helvetica" pitchFamily="2" charset="0"/>
              </a:rPr>
              <a:t>● Use a reentry cone</a:t>
            </a:r>
          </a:p>
          <a:p>
            <a:r>
              <a:rPr lang="en-US" sz="2000" dirty="0">
                <a:latin typeface="Helvetica" pitchFamily="2" charset="0"/>
              </a:rPr>
              <a:t>– Can put the drill back in same hole</a:t>
            </a:r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665F23-AFDE-ED48-829E-794DDFD94CD4}"/>
              </a:ext>
            </a:extLst>
          </p:cNvPr>
          <p:cNvSpPr/>
          <p:nvPr/>
        </p:nvSpPr>
        <p:spPr>
          <a:xfrm>
            <a:off x="1006381" y="1441267"/>
            <a:ext cx="4346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Drill string sensors (logging the hole)</a:t>
            </a:r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383F04-4515-194D-B06A-579C1C201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484" y="2848175"/>
            <a:ext cx="6645497" cy="4009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51EDA8-E231-A248-BC4D-B839F87A9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6" t="13708" b="12579"/>
          <a:stretch/>
        </p:blipFill>
        <p:spPr>
          <a:xfrm>
            <a:off x="1568539" y="4611231"/>
            <a:ext cx="3691906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88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A184C2E-619F-D047-864D-6B8243DF0F64}"/>
              </a:ext>
            </a:extLst>
          </p:cNvPr>
          <p:cNvSpPr/>
          <p:nvPr/>
        </p:nvSpPr>
        <p:spPr>
          <a:xfrm>
            <a:off x="1176087" y="16511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Helvetica" pitchFamily="2" charset="0"/>
              </a:rPr>
              <a:t>Piston coring</a:t>
            </a:r>
          </a:p>
          <a:p>
            <a:r>
              <a:rPr lang="en-US" dirty="0">
                <a:latin typeface="Helvetica" pitchFamily="2" charset="0"/>
              </a:rPr>
              <a:t>- Softer sediments</a:t>
            </a:r>
          </a:p>
          <a:p>
            <a:r>
              <a:rPr lang="en-US" dirty="0">
                <a:latin typeface="Helvetica" pitchFamily="2" charset="0"/>
              </a:rPr>
              <a:t>- Plastic tube in a metal pipe</a:t>
            </a:r>
            <a:endParaRPr lang="en-US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D9BAEB-ED9B-4F4D-941D-21027E199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3" t="25918" r="523" b="1912"/>
          <a:stretch/>
        </p:blipFill>
        <p:spPr>
          <a:xfrm>
            <a:off x="3969623" y="2793986"/>
            <a:ext cx="4252754" cy="40104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C625BB-C6C0-0C47-B16B-8EEF126BE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412" y="745365"/>
            <a:ext cx="3543962" cy="56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80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453" t="14993" r="22272" b="3895"/>
          <a:stretch/>
        </p:blipFill>
        <p:spPr>
          <a:xfrm>
            <a:off x="2096556" y="2706126"/>
            <a:ext cx="4018311" cy="4137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7465" y="1181308"/>
            <a:ext cx="384592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Greenhouse Gases (GHG)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9116" y="1571992"/>
            <a:ext cx="2817091" cy="1333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 Vapor (H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O) 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Carbon Dioxide (CO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Nitrous Oxide (N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Methane (CH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Ozone (O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543" y="1028223"/>
            <a:ext cx="3721100" cy="5562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51795" y="5300196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1656813" y="4930864"/>
            <a:ext cx="635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24571" y="3023402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96880" y="2654070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13284" y="2386116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0477" y="6473910"/>
            <a:ext cx="366863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Contribution to Greenhouse Effect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13E4FC5F-3121-1749-BF8F-34B081748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Greenhouse Effect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14271E-580D-C54C-8542-27A9EF743A33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CBED4C-C000-1D4B-AF62-757DDE2271B1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FB7DF500-3F1F-834E-B671-DF3106C911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4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1" grpId="0"/>
      <p:bldP spid="22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A5BAA3A-21F3-8545-A995-F28B8B78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30" y="1748589"/>
            <a:ext cx="6131512" cy="4900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B3B534-7B73-DE45-8384-291CA3A00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4" r="37209" b="37504"/>
          <a:stretch/>
        </p:blipFill>
        <p:spPr>
          <a:xfrm>
            <a:off x="6432885" y="2405750"/>
            <a:ext cx="5759116" cy="4012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0A6198-6CE2-7C4B-A8E5-2F2776438FFC}"/>
              </a:ext>
            </a:extLst>
          </p:cNvPr>
          <p:cNvSpPr txBox="1"/>
          <p:nvPr/>
        </p:nvSpPr>
        <p:spPr>
          <a:xfrm>
            <a:off x="2588739" y="1291130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Ocean Drilling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C43D7-36D7-F84E-BF77-AA0BD48F1D4D}"/>
              </a:ext>
            </a:extLst>
          </p:cNvPr>
          <p:cNvSpPr txBox="1"/>
          <p:nvPr/>
        </p:nvSpPr>
        <p:spPr>
          <a:xfrm>
            <a:off x="8344870" y="1384672"/>
            <a:ext cx="21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Sediment Cores</a:t>
            </a:r>
          </a:p>
        </p:txBody>
      </p:sp>
    </p:spTree>
    <p:extLst>
      <p:ext uri="{BB962C8B-B14F-4D97-AF65-F5344CB8AC3E}">
        <p14:creationId xmlns:p14="http://schemas.microsoft.com/office/powerpoint/2010/main" val="2668965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139015F-99F4-284E-9070-375E51246BCB}"/>
              </a:ext>
            </a:extLst>
          </p:cNvPr>
          <p:cNvSpPr txBox="1"/>
          <p:nvPr/>
        </p:nvSpPr>
        <p:spPr>
          <a:xfrm>
            <a:off x="6739866" y="-1533909"/>
            <a:ext cx="2254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indicator</a:t>
            </a:r>
          </a:p>
          <a:p>
            <a:r>
              <a:rPr lang="en-US" dirty="0"/>
              <a:t>Age of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0DE6A0-D5D7-D448-A83B-9434AC3BD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253" y="2868704"/>
            <a:ext cx="6675719" cy="36239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0DCCE0-3A23-D54A-A188-84FCB4229AAC}"/>
              </a:ext>
            </a:extLst>
          </p:cNvPr>
          <p:cNvSpPr txBox="1"/>
          <p:nvPr/>
        </p:nvSpPr>
        <p:spPr>
          <a:xfrm>
            <a:off x="1313131" y="1399497"/>
            <a:ext cx="67832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Past Climate Measurement Needs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Age of Measurement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Temperature Indicator/Proxy (e.g., oxygen isotope ratios)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2EED0E-2B64-F344-A44F-F84C60077834}"/>
              </a:ext>
            </a:extLst>
          </p:cNvPr>
          <p:cNvSpPr/>
          <p:nvPr/>
        </p:nvSpPr>
        <p:spPr>
          <a:xfrm>
            <a:off x="2967789" y="2900788"/>
            <a:ext cx="2510323" cy="901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97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50DE6A0-D5D7-D448-A83B-9434AC3BD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27716" y="2707674"/>
            <a:ext cx="5001595" cy="29230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FDE660-EB42-E24A-BEB0-E1CBCAEA4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405" b="16811"/>
          <a:stretch/>
        </p:blipFill>
        <p:spPr>
          <a:xfrm>
            <a:off x="214145" y="1370530"/>
            <a:ext cx="532704" cy="52994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0DCCE0-3A23-D54A-A188-84FCB4229AAC}"/>
              </a:ext>
            </a:extLst>
          </p:cNvPr>
          <p:cNvSpPr txBox="1"/>
          <p:nvPr/>
        </p:nvSpPr>
        <p:spPr>
          <a:xfrm>
            <a:off x="2793017" y="1103108"/>
            <a:ext cx="221259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Age Measurements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6242B7-FF8B-0048-A812-F8BA1BF4040F}"/>
              </a:ext>
            </a:extLst>
          </p:cNvPr>
          <p:cNvGrpSpPr/>
          <p:nvPr/>
        </p:nvGrpSpPr>
        <p:grpSpPr>
          <a:xfrm>
            <a:off x="874763" y="1471260"/>
            <a:ext cx="1960087" cy="5198714"/>
            <a:chOff x="874763" y="1471260"/>
            <a:chExt cx="1960087" cy="51987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39015F-99F4-284E-9070-375E51246BCB}"/>
                </a:ext>
              </a:extLst>
            </p:cNvPr>
            <p:cNvSpPr txBox="1"/>
            <p:nvPr/>
          </p:nvSpPr>
          <p:spPr>
            <a:xfrm>
              <a:off x="874763" y="1471260"/>
              <a:ext cx="1960087" cy="491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 err="1"/>
                <a:t>Magnetostratigraphy</a:t>
              </a:r>
              <a:endParaRPr lang="en-US" sz="1600" dirty="0"/>
            </a:p>
            <a:p>
              <a:pPr algn="ctr">
                <a:lnSpc>
                  <a:spcPct val="80000"/>
                </a:lnSpc>
              </a:pPr>
              <a:r>
                <a:rPr lang="en-US" sz="1600" dirty="0"/>
                <a:t>(polarity reversals)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95D5BE-EF9B-AB4C-9905-0384CB0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338"/>
            <a:stretch/>
          </p:blipFill>
          <p:spPr>
            <a:xfrm rot="16200000">
              <a:off x="-388610" y="3811796"/>
              <a:ext cx="4457104" cy="125925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722193-AA02-0C4E-B338-0884212042EB}"/>
              </a:ext>
            </a:extLst>
          </p:cNvPr>
          <p:cNvGrpSpPr/>
          <p:nvPr/>
        </p:nvGrpSpPr>
        <p:grpSpPr>
          <a:xfrm>
            <a:off x="3048204" y="1471260"/>
            <a:ext cx="1471963" cy="5247397"/>
            <a:chOff x="3048204" y="1471260"/>
            <a:chExt cx="1471963" cy="524739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7EE5E7-FE04-0144-B0A7-1CD2BFD07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271" t="9599" r="54298" b="5080"/>
            <a:stretch/>
          </p:blipFill>
          <p:spPr>
            <a:xfrm>
              <a:off x="3048204" y="1717061"/>
              <a:ext cx="1391107" cy="500159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BF0A4C-29EC-0F48-A580-4E11221D032E}"/>
                </a:ext>
              </a:extLst>
            </p:cNvPr>
            <p:cNvSpPr txBox="1"/>
            <p:nvPr/>
          </p:nvSpPr>
          <p:spPr>
            <a:xfrm>
              <a:off x="3075990" y="1471260"/>
              <a:ext cx="1444177" cy="491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/>
                <a:t>Biostratigraphy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dirty="0"/>
                <a:t>(critter range)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1B0B8D2-39F1-8144-9FBC-D92819A3D2AD}"/>
              </a:ext>
            </a:extLst>
          </p:cNvPr>
          <p:cNvSpPr/>
          <p:nvPr/>
        </p:nvSpPr>
        <p:spPr>
          <a:xfrm>
            <a:off x="11341820" y="2291662"/>
            <a:ext cx="665584" cy="184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9C890D-040E-D14C-A3CB-68675F0E5FD5}"/>
              </a:ext>
            </a:extLst>
          </p:cNvPr>
          <p:cNvGrpSpPr/>
          <p:nvPr/>
        </p:nvGrpSpPr>
        <p:grpSpPr>
          <a:xfrm>
            <a:off x="4762192" y="1471260"/>
            <a:ext cx="2381514" cy="5142096"/>
            <a:chOff x="4762192" y="1471260"/>
            <a:chExt cx="2381514" cy="51420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565E85-25FB-A342-BA49-CDA8A9152592}"/>
                </a:ext>
              </a:extLst>
            </p:cNvPr>
            <p:cNvSpPr txBox="1"/>
            <p:nvPr/>
          </p:nvSpPr>
          <p:spPr>
            <a:xfrm>
              <a:off x="4981867" y="1471260"/>
              <a:ext cx="1806392" cy="491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/>
                <a:t>Radiometric Dating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dirty="0"/>
                <a:t>(radioactive decay)</a:t>
              </a:r>
            </a:p>
          </p:txBody>
        </p:sp>
        <p:sp>
          <p:nvSpPr>
            <p:cNvPr id="3" name="Half Frame 2">
              <a:extLst>
                <a:ext uri="{FF2B5EF4-FFF2-40B4-BE49-F238E27FC236}">
                  <a16:creationId xmlns:a16="http://schemas.microsoft.com/office/drawing/2014/main" id="{E185054A-ED0B-9E46-9CDD-C164E9DE68A8}"/>
                </a:ext>
              </a:extLst>
            </p:cNvPr>
            <p:cNvSpPr/>
            <p:nvPr/>
          </p:nvSpPr>
          <p:spPr>
            <a:xfrm>
              <a:off x="4896347" y="2269487"/>
              <a:ext cx="1748590" cy="4343869"/>
            </a:xfrm>
            <a:prstGeom prst="halfFrame">
              <a:avLst>
                <a:gd name="adj1" fmla="val 306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D2A5B0-D45D-904F-AD4C-FD319EA5AACD}"/>
                </a:ext>
              </a:extLst>
            </p:cNvPr>
            <p:cNvSpPr/>
            <p:nvPr/>
          </p:nvSpPr>
          <p:spPr>
            <a:xfrm>
              <a:off x="5346212" y="2728754"/>
              <a:ext cx="128337" cy="1283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8FCEFD6-8143-9544-A32B-B6E82BB47AE9}"/>
                </a:ext>
              </a:extLst>
            </p:cNvPr>
            <p:cNvSpPr/>
            <p:nvPr/>
          </p:nvSpPr>
          <p:spPr>
            <a:xfrm>
              <a:off x="5662865" y="3438618"/>
              <a:ext cx="128337" cy="1283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3416EE-DF86-9545-AC67-CF3A54392238}"/>
                </a:ext>
              </a:extLst>
            </p:cNvPr>
            <p:cNvSpPr/>
            <p:nvPr/>
          </p:nvSpPr>
          <p:spPr>
            <a:xfrm>
              <a:off x="6327517" y="6290102"/>
              <a:ext cx="128337" cy="1283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124A65C-5929-5C41-AEDE-DB1FA3B916C4}"/>
                </a:ext>
              </a:extLst>
            </p:cNvPr>
            <p:cNvSpPr/>
            <p:nvPr/>
          </p:nvSpPr>
          <p:spPr>
            <a:xfrm>
              <a:off x="5885063" y="4377252"/>
              <a:ext cx="128337" cy="1283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839FCD-B04B-0545-9086-569DEE4F4AEF}"/>
                </a:ext>
              </a:extLst>
            </p:cNvPr>
            <p:cNvSpPr txBox="1"/>
            <p:nvPr/>
          </p:nvSpPr>
          <p:spPr>
            <a:xfrm>
              <a:off x="4762192" y="190015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92B001-DC19-BF49-A73C-D5BD480481F3}"/>
                </a:ext>
              </a:extLst>
            </p:cNvPr>
            <p:cNvSpPr txBox="1"/>
            <p:nvPr/>
          </p:nvSpPr>
          <p:spPr>
            <a:xfrm>
              <a:off x="6247307" y="1875278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120 Ma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8DC00C-AC68-EE4D-986A-D83495054A7E}"/>
              </a:ext>
            </a:extLst>
          </p:cNvPr>
          <p:cNvGrpSpPr/>
          <p:nvPr/>
        </p:nvGrpSpPr>
        <p:grpSpPr>
          <a:xfrm>
            <a:off x="7190574" y="1103108"/>
            <a:ext cx="2159681" cy="5562856"/>
            <a:chOff x="7190574" y="1103108"/>
            <a:chExt cx="2159681" cy="55628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D98E3D-C035-7D46-A971-E26FD27E2E41}"/>
                </a:ext>
              </a:extLst>
            </p:cNvPr>
            <p:cNvGrpSpPr/>
            <p:nvPr/>
          </p:nvGrpSpPr>
          <p:grpSpPr>
            <a:xfrm>
              <a:off x="7190574" y="1664368"/>
              <a:ext cx="2159681" cy="5001596"/>
              <a:chOff x="7671834" y="1664368"/>
              <a:chExt cx="2159681" cy="500159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E7E5735-416F-8A4B-82AC-059B42541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" b="26113"/>
              <a:stretch/>
            </p:blipFill>
            <p:spPr>
              <a:xfrm rot="5400000">
                <a:off x="6250877" y="3085325"/>
                <a:ext cx="5001596" cy="215968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4C4895-C88F-CA40-BA3E-5D398A195244}"/>
                  </a:ext>
                </a:extLst>
              </p:cNvPr>
              <p:cNvSpPr/>
              <p:nvPr/>
            </p:nvSpPr>
            <p:spPr>
              <a:xfrm>
                <a:off x="9031704" y="2291662"/>
                <a:ext cx="665584" cy="18472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64A008-2A28-534C-B028-91B4EC4197C2}"/>
                </a:ext>
              </a:extLst>
            </p:cNvPr>
            <p:cNvSpPr txBox="1"/>
            <p:nvPr/>
          </p:nvSpPr>
          <p:spPr>
            <a:xfrm>
              <a:off x="7696365" y="1103108"/>
              <a:ext cx="759054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Proxy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4823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50DE6A0-D5D7-D448-A83B-9434AC3BD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27716" y="2707674"/>
            <a:ext cx="5001595" cy="29230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FDE660-EB42-E24A-BEB0-E1CBCAEA4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405" b="16811"/>
          <a:stretch/>
        </p:blipFill>
        <p:spPr>
          <a:xfrm>
            <a:off x="214145" y="1370530"/>
            <a:ext cx="532704" cy="52994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0DCCE0-3A23-D54A-A188-84FCB4229AAC}"/>
              </a:ext>
            </a:extLst>
          </p:cNvPr>
          <p:cNvSpPr txBox="1"/>
          <p:nvPr/>
        </p:nvSpPr>
        <p:spPr>
          <a:xfrm>
            <a:off x="2793017" y="1103108"/>
            <a:ext cx="221259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Age Measurements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6242B7-FF8B-0048-A812-F8BA1BF4040F}"/>
              </a:ext>
            </a:extLst>
          </p:cNvPr>
          <p:cNvGrpSpPr/>
          <p:nvPr/>
        </p:nvGrpSpPr>
        <p:grpSpPr>
          <a:xfrm>
            <a:off x="874763" y="1471260"/>
            <a:ext cx="1960087" cy="5198714"/>
            <a:chOff x="874763" y="1471260"/>
            <a:chExt cx="1960087" cy="51987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39015F-99F4-284E-9070-375E51246BCB}"/>
                </a:ext>
              </a:extLst>
            </p:cNvPr>
            <p:cNvSpPr txBox="1"/>
            <p:nvPr/>
          </p:nvSpPr>
          <p:spPr>
            <a:xfrm>
              <a:off x="874763" y="1471260"/>
              <a:ext cx="1960087" cy="491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 err="1"/>
                <a:t>Magnetostratigraphy</a:t>
              </a:r>
              <a:endParaRPr lang="en-US" sz="1600" dirty="0"/>
            </a:p>
            <a:p>
              <a:pPr algn="ctr">
                <a:lnSpc>
                  <a:spcPct val="80000"/>
                </a:lnSpc>
              </a:pPr>
              <a:r>
                <a:rPr lang="en-US" sz="1600" dirty="0"/>
                <a:t>(polarity reversals)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95D5BE-EF9B-AB4C-9905-0384CB0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338"/>
            <a:stretch/>
          </p:blipFill>
          <p:spPr>
            <a:xfrm rot="16200000">
              <a:off x="-388610" y="3811796"/>
              <a:ext cx="4457104" cy="125925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722193-AA02-0C4E-B338-0884212042EB}"/>
              </a:ext>
            </a:extLst>
          </p:cNvPr>
          <p:cNvGrpSpPr/>
          <p:nvPr/>
        </p:nvGrpSpPr>
        <p:grpSpPr>
          <a:xfrm>
            <a:off x="3048204" y="1471260"/>
            <a:ext cx="1471963" cy="5247397"/>
            <a:chOff x="3048204" y="1471260"/>
            <a:chExt cx="1471963" cy="524739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7EE5E7-FE04-0144-B0A7-1CD2BFD07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271" t="9599" r="54298" b="5080"/>
            <a:stretch/>
          </p:blipFill>
          <p:spPr>
            <a:xfrm>
              <a:off x="3048204" y="1717061"/>
              <a:ext cx="1391107" cy="500159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BF0A4C-29EC-0F48-A580-4E11221D032E}"/>
                </a:ext>
              </a:extLst>
            </p:cNvPr>
            <p:cNvSpPr txBox="1"/>
            <p:nvPr/>
          </p:nvSpPr>
          <p:spPr>
            <a:xfrm>
              <a:off x="3075990" y="1471260"/>
              <a:ext cx="1444177" cy="491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/>
                <a:t>Biostratigraphy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dirty="0"/>
                <a:t>(critter range)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1B0B8D2-39F1-8144-9FBC-D92819A3D2AD}"/>
              </a:ext>
            </a:extLst>
          </p:cNvPr>
          <p:cNvSpPr/>
          <p:nvPr/>
        </p:nvSpPr>
        <p:spPr>
          <a:xfrm>
            <a:off x="11341820" y="2291662"/>
            <a:ext cx="665584" cy="184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9C890D-040E-D14C-A3CB-68675F0E5FD5}"/>
              </a:ext>
            </a:extLst>
          </p:cNvPr>
          <p:cNvGrpSpPr/>
          <p:nvPr/>
        </p:nvGrpSpPr>
        <p:grpSpPr>
          <a:xfrm>
            <a:off x="4762192" y="1471260"/>
            <a:ext cx="2381514" cy="5142096"/>
            <a:chOff x="4762192" y="1471260"/>
            <a:chExt cx="2381514" cy="51420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565E85-25FB-A342-BA49-CDA8A9152592}"/>
                </a:ext>
              </a:extLst>
            </p:cNvPr>
            <p:cNvSpPr txBox="1"/>
            <p:nvPr/>
          </p:nvSpPr>
          <p:spPr>
            <a:xfrm>
              <a:off x="4981867" y="1471260"/>
              <a:ext cx="1806392" cy="491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/>
                <a:t>Radiometric Dating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dirty="0"/>
                <a:t>(radioactive decay)</a:t>
              </a:r>
            </a:p>
          </p:txBody>
        </p:sp>
        <p:sp>
          <p:nvSpPr>
            <p:cNvPr id="3" name="Half Frame 2">
              <a:extLst>
                <a:ext uri="{FF2B5EF4-FFF2-40B4-BE49-F238E27FC236}">
                  <a16:creationId xmlns:a16="http://schemas.microsoft.com/office/drawing/2014/main" id="{E185054A-ED0B-9E46-9CDD-C164E9DE68A8}"/>
                </a:ext>
              </a:extLst>
            </p:cNvPr>
            <p:cNvSpPr/>
            <p:nvPr/>
          </p:nvSpPr>
          <p:spPr>
            <a:xfrm>
              <a:off x="4896347" y="2269487"/>
              <a:ext cx="1748590" cy="4343869"/>
            </a:xfrm>
            <a:prstGeom prst="halfFrame">
              <a:avLst>
                <a:gd name="adj1" fmla="val 306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D2A5B0-D45D-904F-AD4C-FD319EA5AACD}"/>
                </a:ext>
              </a:extLst>
            </p:cNvPr>
            <p:cNvSpPr/>
            <p:nvPr/>
          </p:nvSpPr>
          <p:spPr>
            <a:xfrm>
              <a:off x="5346212" y="2728754"/>
              <a:ext cx="128337" cy="1283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8FCEFD6-8143-9544-A32B-B6E82BB47AE9}"/>
                </a:ext>
              </a:extLst>
            </p:cNvPr>
            <p:cNvSpPr/>
            <p:nvPr/>
          </p:nvSpPr>
          <p:spPr>
            <a:xfrm>
              <a:off x="5662865" y="3438618"/>
              <a:ext cx="128337" cy="1283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3416EE-DF86-9545-AC67-CF3A54392238}"/>
                </a:ext>
              </a:extLst>
            </p:cNvPr>
            <p:cNvSpPr/>
            <p:nvPr/>
          </p:nvSpPr>
          <p:spPr>
            <a:xfrm>
              <a:off x="6327517" y="6290102"/>
              <a:ext cx="128337" cy="1283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124A65C-5929-5C41-AEDE-DB1FA3B916C4}"/>
                </a:ext>
              </a:extLst>
            </p:cNvPr>
            <p:cNvSpPr/>
            <p:nvPr/>
          </p:nvSpPr>
          <p:spPr>
            <a:xfrm>
              <a:off x="5885063" y="4377252"/>
              <a:ext cx="128337" cy="1283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839FCD-B04B-0545-9086-569DEE4F4AEF}"/>
                </a:ext>
              </a:extLst>
            </p:cNvPr>
            <p:cNvSpPr txBox="1"/>
            <p:nvPr/>
          </p:nvSpPr>
          <p:spPr>
            <a:xfrm>
              <a:off x="4762192" y="190015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92B001-DC19-BF49-A73C-D5BD480481F3}"/>
                </a:ext>
              </a:extLst>
            </p:cNvPr>
            <p:cNvSpPr txBox="1"/>
            <p:nvPr/>
          </p:nvSpPr>
          <p:spPr>
            <a:xfrm>
              <a:off x="6247307" y="1875278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120 Ma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8DC00C-AC68-EE4D-986A-D83495054A7E}"/>
              </a:ext>
            </a:extLst>
          </p:cNvPr>
          <p:cNvGrpSpPr/>
          <p:nvPr/>
        </p:nvGrpSpPr>
        <p:grpSpPr>
          <a:xfrm>
            <a:off x="7190574" y="1103108"/>
            <a:ext cx="2159681" cy="5562856"/>
            <a:chOff x="7190574" y="1103108"/>
            <a:chExt cx="2159681" cy="55628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D98E3D-C035-7D46-A971-E26FD27E2E41}"/>
                </a:ext>
              </a:extLst>
            </p:cNvPr>
            <p:cNvGrpSpPr/>
            <p:nvPr/>
          </p:nvGrpSpPr>
          <p:grpSpPr>
            <a:xfrm>
              <a:off x="7190574" y="1664368"/>
              <a:ext cx="2159681" cy="5001596"/>
              <a:chOff x="7671834" y="1664368"/>
              <a:chExt cx="2159681" cy="500159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E7E5735-416F-8A4B-82AC-059B42541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" b="26113"/>
              <a:stretch/>
            </p:blipFill>
            <p:spPr>
              <a:xfrm rot="5400000">
                <a:off x="6250877" y="3085325"/>
                <a:ext cx="5001596" cy="215968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4C4895-C88F-CA40-BA3E-5D398A195244}"/>
                  </a:ext>
                </a:extLst>
              </p:cNvPr>
              <p:cNvSpPr/>
              <p:nvPr/>
            </p:nvSpPr>
            <p:spPr>
              <a:xfrm>
                <a:off x="9031704" y="2291662"/>
                <a:ext cx="665584" cy="18472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64A008-2A28-534C-B028-91B4EC4197C2}"/>
                </a:ext>
              </a:extLst>
            </p:cNvPr>
            <p:cNvSpPr txBox="1"/>
            <p:nvPr/>
          </p:nvSpPr>
          <p:spPr>
            <a:xfrm>
              <a:off x="7696365" y="1103108"/>
              <a:ext cx="759054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Proxy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6623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9">
            <a:extLst>
              <a:ext uri="{FF2B5EF4-FFF2-40B4-BE49-F238E27FC236}">
                <a16:creationId xmlns:a16="http://schemas.microsoft.com/office/drawing/2014/main" id="{91FFDA9F-4167-1347-9A91-DB14FC7FF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" y="604838"/>
            <a:ext cx="57493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Geologic Time Scales – Since Dinosaurs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88D92D-617C-1F47-B46D-54B5D80FA14E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ED6F18-818C-0049-9799-910A94028437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858A98E3-2FA6-8F44-A9C4-38DB9FDF1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0A3437-DD16-A747-A91D-62B095DFF813}"/>
              </a:ext>
            </a:extLst>
          </p:cNvPr>
          <p:cNvGrpSpPr/>
          <p:nvPr/>
        </p:nvGrpSpPr>
        <p:grpSpPr>
          <a:xfrm>
            <a:off x="318655" y="2741981"/>
            <a:ext cx="8775949" cy="4079505"/>
            <a:chOff x="75748" y="1206500"/>
            <a:chExt cx="12116252" cy="56322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AE5ED3-4ADF-3A4C-8AD8-B3CCD3BE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187" y="1206500"/>
              <a:ext cx="11220083" cy="48782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5D8E77-B3FB-9B48-9244-C3D0C184C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48" y="5487897"/>
              <a:ext cx="1701800" cy="1193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6E8066-3B3F-9640-AE08-C768EA84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1869" y="5779875"/>
              <a:ext cx="1040131" cy="10588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6349EE-7F2F-8E44-B915-E764D4CE1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7850" y="5762217"/>
              <a:ext cx="1397000" cy="965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E40FE5-EB5E-5047-85FF-3F8F7EC49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5852" y="5651500"/>
              <a:ext cx="1727200" cy="11684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9BC9E7C-9062-1E4D-B6E9-C423C4DDDA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127716" y="2478859"/>
            <a:ext cx="5001595" cy="2923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60CF8-46C6-2246-B6D5-39B73737AA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28" r="44470"/>
          <a:stretch/>
        </p:blipFill>
        <p:spPr>
          <a:xfrm rot="10800000" flipV="1">
            <a:off x="1910442" y="1062229"/>
            <a:ext cx="6995288" cy="20063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1FD55A-243C-4A4D-B3D0-FDFF986E30A0}"/>
              </a:ext>
            </a:extLst>
          </p:cNvPr>
          <p:cNvSpPr/>
          <p:nvPr/>
        </p:nvSpPr>
        <p:spPr>
          <a:xfrm>
            <a:off x="9405257" y="1681843"/>
            <a:ext cx="2684759" cy="25309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74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517962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Climate Proxies – Sediment 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97B2168-DD7A-A64F-8D9B-768AC4F49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49" y="3949255"/>
            <a:ext cx="2970463" cy="2539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88B6F4-1CB4-7E42-9475-4C6BB1B34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18" t="31161" r="31461" b="35769"/>
          <a:stretch/>
        </p:blipFill>
        <p:spPr>
          <a:xfrm>
            <a:off x="3736664" y="4045060"/>
            <a:ext cx="4219075" cy="24052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7DF432-8ED0-6543-9771-0F96897186C0}"/>
              </a:ext>
            </a:extLst>
          </p:cNvPr>
          <p:cNvSpPr txBox="1"/>
          <p:nvPr/>
        </p:nvSpPr>
        <p:spPr>
          <a:xfrm>
            <a:off x="4072156" y="4045060"/>
            <a:ext cx="3843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Calcium Carbonate (CaCO</a:t>
            </a:r>
            <a:r>
              <a:rPr lang="en-US" sz="2000" baseline="-25000" dirty="0">
                <a:solidFill>
                  <a:srgbClr val="FFFF00"/>
                </a:solidFill>
              </a:rPr>
              <a:t>3</a:t>
            </a:r>
            <a:r>
              <a:rPr lang="en-US" sz="2000" dirty="0">
                <a:solidFill>
                  <a:srgbClr val="FFFF00"/>
                </a:solidFill>
              </a:rPr>
              <a:t>) “shell”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CADE0A-C1E6-E245-90EE-5EBC28D9C91A}"/>
              </a:ext>
            </a:extLst>
          </p:cNvPr>
          <p:cNvSpPr/>
          <p:nvPr/>
        </p:nvSpPr>
        <p:spPr>
          <a:xfrm>
            <a:off x="966501" y="1519564"/>
            <a:ext cx="74621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Foraminifera (single cell protozoa) shells are made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calcium carbonate, CaCO3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use the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O/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ratio in their shells as a proxy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past temperature</a:t>
            </a:r>
            <a:endParaRPr lang="en-US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36D7DB-A759-C545-BD8D-A6AB1CAD4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27716" y="2707674"/>
            <a:ext cx="5001595" cy="29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45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D1963F1-A383-7D45-B628-958951D8F2F5}"/>
              </a:ext>
            </a:extLst>
          </p:cNvPr>
          <p:cNvGrpSpPr/>
          <p:nvPr/>
        </p:nvGrpSpPr>
        <p:grpSpPr>
          <a:xfrm>
            <a:off x="1459774" y="2210582"/>
            <a:ext cx="10032642" cy="3975475"/>
            <a:chOff x="2194560" y="2815965"/>
            <a:chExt cx="8301644" cy="3289560"/>
          </a:xfrm>
        </p:grpSpPr>
        <p:pic>
          <p:nvPicPr>
            <p:cNvPr id="3" name="Picture 2" descr="Screen Shot 2016-02-22 at 6.44.1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2815965"/>
              <a:ext cx="7680960" cy="32895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875521" y="3048505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15˚C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875521" y="5087245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14˚C</a:t>
              </a:r>
            </a:p>
          </p:txBody>
        </p: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062E8B53-5379-5F46-A74E-2F3292C81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354898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History of Temperature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BC8A44-BE88-FD47-B8D1-CF1411923DE4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A5F6AA-2795-CE4D-8416-994E50FD6D4E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E24FCA62-0759-9648-A17B-E7C77DB24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3687D40-5518-7149-BC84-30EAA06932E0}"/>
              </a:ext>
            </a:extLst>
          </p:cNvPr>
          <p:cNvSpPr/>
          <p:nvPr/>
        </p:nvSpPr>
        <p:spPr>
          <a:xfrm>
            <a:off x="966501" y="11868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Helvetica" pitchFamily="2" charset="0"/>
              </a:rPr>
              <a:t>Instrumental Measurements (1850 to present)</a:t>
            </a:r>
          </a:p>
        </p:txBody>
      </p:sp>
    </p:spTree>
    <p:extLst>
      <p:ext uri="{BB962C8B-B14F-4D97-AF65-F5344CB8AC3E}">
        <p14:creationId xmlns:p14="http://schemas.microsoft.com/office/powerpoint/2010/main" val="3820159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30080" y="2559604"/>
            <a:ext cx="528320" cy="36982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0" t="6539"/>
          <a:stretch/>
        </p:blipFill>
        <p:spPr>
          <a:xfrm>
            <a:off x="3021265" y="2559604"/>
            <a:ext cx="7087949" cy="42474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65592" y="2356440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15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r="95796" b="58662"/>
          <a:stretch/>
        </p:blipFill>
        <p:spPr>
          <a:xfrm>
            <a:off x="2152558" y="2746822"/>
            <a:ext cx="320600" cy="30970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5592" y="4043229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14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65592" y="5730017"/>
            <a:ext cx="470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6208" y="3237644"/>
            <a:ext cx="1053782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Medieval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Warm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Period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41335" y="4272361"/>
            <a:ext cx="864540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Little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Ice Age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722AEC50-D6A0-5C45-9CEA-7EAE7B926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354898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History of Temperature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E6982C-D0EC-FF4D-999C-548F998EF853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4A9C56-B949-6A4D-B0D9-EB3C7479847E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D00A5B85-8807-1947-8C06-71B03DCBA9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1DC7F8C-F6A0-674A-BAD7-51A19888795C}"/>
              </a:ext>
            </a:extLst>
          </p:cNvPr>
          <p:cNvSpPr/>
          <p:nvPr/>
        </p:nvSpPr>
        <p:spPr>
          <a:xfrm>
            <a:off x="966501" y="118687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Helvetica" pitchFamily="2" charset="0"/>
              </a:rPr>
              <a:t>Instrumental Measurements (1850 to present)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Proxy Measurements</a:t>
            </a:r>
          </a:p>
          <a:p>
            <a:r>
              <a:rPr lang="en-US" dirty="0">
                <a:latin typeface="Helvetica" pitchFamily="2" charset="0"/>
              </a:rPr>
              <a:t> - tree rings (past 2000 years or so)</a:t>
            </a:r>
          </a:p>
        </p:txBody>
      </p:sp>
    </p:spTree>
    <p:extLst>
      <p:ext uri="{BB962C8B-B14F-4D97-AF65-F5344CB8AC3E}">
        <p14:creationId xmlns:p14="http://schemas.microsoft.com/office/powerpoint/2010/main" val="918390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EB565F6A-B3B4-F846-9250-91C852AA8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326" y="3015049"/>
            <a:ext cx="5749136" cy="3842950"/>
          </a:xfrm>
          <a:prstGeom prst="rect">
            <a:avLst/>
          </a:prstGeom>
        </p:spPr>
      </p:pic>
      <p:sp>
        <p:nvSpPr>
          <p:cNvPr id="32" name="TextBox 5">
            <a:extLst>
              <a:ext uri="{FF2B5EF4-FFF2-40B4-BE49-F238E27FC236}">
                <a16:creationId xmlns:a16="http://schemas.microsoft.com/office/drawing/2014/main" id="{A65ED348-EAD6-CE41-83C9-968B33E7B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354898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History of Temperature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E473B4-4898-C348-BDA5-595DD0ED2FD2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1EE7E7-0B78-7D42-9AB7-D4BB61E9EE53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4518809F-EB89-4045-AD8F-95B2E6CDB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A4FE5CC-E81D-F348-AB51-F84483E379A6}"/>
              </a:ext>
            </a:extLst>
          </p:cNvPr>
          <p:cNvSpPr/>
          <p:nvPr/>
        </p:nvSpPr>
        <p:spPr>
          <a:xfrm>
            <a:off x="966501" y="118687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Helvetica" pitchFamily="2" charset="0"/>
              </a:rPr>
              <a:t>Instrumental Measurements (1850 to present)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Proxy Measurements</a:t>
            </a:r>
          </a:p>
          <a:p>
            <a:r>
              <a:rPr lang="en-US" dirty="0">
                <a:latin typeface="Helvetica" pitchFamily="2" charset="0"/>
              </a:rPr>
              <a:t> - tree rings (past 2000 years or so)</a:t>
            </a:r>
          </a:p>
          <a:p>
            <a:r>
              <a:rPr lang="en-US" dirty="0">
                <a:latin typeface="Helvetica" pitchFamily="2" charset="0"/>
              </a:rPr>
              <a:t> - corals (past 500 years)</a:t>
            </a:r>
          </a:p>
          <a:p>
            <a:r>
              <a:rPr lang="en-US" dirty="0">
                <a:latin typeface="Helvetica" pitchFamily="2" charset="0"/>
              </a:rPr>
              <a:t> - ice cores (past 500 thousand years)</a:t>
            </a:r>
          </a:p>
        </p:txBody>
      </p:sp>
    </p:spTree>
    <p:extLst>
      <p:ext uri="{BB962C8B-B14F-4D97-AF65-F5344CB8AC3E}">
        <p14:creationId xmlns:p14="http://schemas.microsoft.com/office/powerpoint/2010/main" val="3495105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9F57018-6089-C148-8E1B-8C531AB94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354898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History of Temperature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1FDEE6-D34A-A84A-A22E-512D74A0FA1B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4235EC-89F4-9145-9205-D858F4A5A853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0FDC01DD-471B-1442-B61B-6C5E09FF7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8B63525-BEE8-2347-893D-37EFB8998D8E}"/>
              </a:ext>
            </a:extLst>
          </p:cNvPr>
          <p:cNvSpPr/>
          <p:nvPr/>
        </p:nvSpPr>
        <p:spPr>
          <a:xfrm>
            <a:off x="966501" y="118687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Helvetica" pitchFamily="2" charset="0"/>
              </a:rPr>
              <a:t>Instrumental Measurements (1850 to present)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Proxy Measurements</a:t>
            </a:r>
          </a:p>
          <a:p>
            <a:r>
              <a:rPr lang="en-US" dirty="0">
                <a:latin typeface="Helvetica" pitchFamily="2" charset="0"/>
              </a:rPr>
              <a:t> - tree rings (past 2000 years or so)</a:t>
            </a:r>
          </a:p>
          <a:p>
            <a:r>
              <a:rPr lang="en-US" dirty="0">
                <a:latin typeface="Helvetica" pitchFamily="2" charset="0"/>
              </a:rPr>
              <a:t> - corals (past 500 years)</a:t>
            </a:r>
          </a:p>
          <a:p>
            <a:r>
              <a:rPr lang="en-US" dirty="0">
                <a:latin typeface="Helvetica" pitchFamily="2" charset="0"/>
              </a:rPr>
              <a:t> - ice cores (past 500 thousand years)</a:t>
            </a:r>
          </a:p>
          <a:p>
            <a:r>
              <a:rPr lang="en-US" dirty="0">
                <a:latin typeface="Helvetica" pitchFamily="2" charset="0"/>
              </a:rPr>
              <a:t> - deep-sea sediments (past 100,Million years)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3D1197-713A-F641-8AEF-D59082123D28}"/>
              </a:ext>
            </a:extLst>
          </p:cNvPr>
          <p:cNvGrpSpPr/>
          <p:nvPr/>
        </p:nvGrpSpPr>
        <p:grpSpPr>
          <a:xfrm>
            <a:off x="2723463" y="3218204"/>
            <a:ext cx="7830034" cy="3639796"/>
            <a:chOff x="75748" y="1206500"/>
            <a:chExt cx="12116252" cy="563224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11F51D-9D31-AD4D-9D72-5164B4D46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187" y="1206500"/>
              <a:ext cx="11220083" cy="48782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E40D92F-AE6C-C645-B872-E407EBB17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48" y="5487897"/>
              <a:ext cx="1701800" cy="11938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2F06D8-ABC8-3344-93E6-68A5CF36E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1869" y="5779875"/>
              <a:ext cx="1040131" cy="105887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712F912-0B27-A84C-911E-9F4EE1D3F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7850" y="5762217"/>
              <a:ext cx="1397000" cy="9652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578F36-3606-0A48-BE70-3C6A5CB6A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5852" y="5651500"/>
              <a:ext cx="1727200" cy="116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8849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524001" y="1741521"/>
            <a:ext cx="5184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Electromagnetic Radiation Spectrum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3632"/>
          <a:stretch/>
        </p:blipFill>
        <p:spPr>
          <a:xfrm>
            <a:off x="1803400" y="2305627"/>
            <a:ext cx="8572500" cy="2863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1865" y="255072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82094" y="255072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7062192" y="2640432"/>
            <a:ext cx="520507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5848" y="5441104"/>
            <a:ext cx="17012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Radio Waves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Infrared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Visible Light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Ultraviolet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053663" y="5805475"/>
            <a:ext cx="364355" cy="6038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5682" y="5922717"/>
            <a:ext cx="359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Penetrate Earth’s Atmosphere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5519ED2-CE9C-F049-9D29-2E1902EE2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Greenhouse Effect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17654E-3C17-1142-A9CF-D04331C0E3DC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12E5B5-F039-104A-980E-D6BB7FA4C385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F8B2AC08-0DC6-CC46-9759-1A5CAE367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105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6D7CB5-0833-5249-98A2-1330F09ADD41}"/>
              </a:ext>
            </a:extLst>
          </p:cNvPr>
          <p:cNvGrpSpPr/>
          <p:nvPr/>
        </p:nvGrpSpPr>
        <p:grpSpPr>
          <a:xfrm>
            <a:off x="5414010" y="3495202"/>
            <a:ext cx="5434639" cy="3362797"/>
            <a:chOff x="5414010" y="2663976"/>
            <a:chExt cx="6777990" cy="4194024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69" r="9707"/>
            <a:stretch/>
          </p:blipFill>
          <p:spPr bwMode="auto">
            <a:xfrm>
              <a:off x="5414010" y="2663976"/>
              <a:ext cx="5985934" cy="4194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1397112" y="5477262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397112" y="4542637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397112" y="3608012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11103931" y="4116005"/>
              <a:ext cx="1806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Temperature (˚C)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5622845" y="5364844"/>
              <a:ext cx="5774267" cy="33867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1397112" y="2680912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40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7F81969-EB20-2940-9912-CA174DD8946F}"/>
              </a:ext>
            </a:extLst>
          </p:cNvPr>
          <p:cNvSpPr/>
          <p:nvPr/>
        </p:nvSpPr>
        <p:spPr>
          <a:xfrm>
            <a:off x="966501" y="1186879"/>
            <a:ext cx="71573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Instrumental Measurements (1850 to present)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Proxy Measurements</a:t>
            </a:r>
          </a:p>
          <a:p>
            <a:r>
              <a:rPr lang="en-US" dirty="0">
                <a:latin typeface="Helvetica" pitchFamily="2" charset="0"/>
              </a:rPr>
              <a:t> - tree rings (past 2000 years or so)</a:t>
            </a:r>
          </a:p>
          <a:p>
            <a:r>
              <a:rPr lang="en-US" dirty="0">
                <a:latin typeface="Helvetica" pitchFamily="2" charset="0"/>
              </a:rPr>
              <a:t> - corals (past 500 years)</a:t>
            </a:r>
          </a:p>
          <a:p>
            <a:r>
              <a:rPr lang="en-US" dirty="0">
                <a:latin typeface="Helvetica" pitchFamily="2" charset="0"/>
              </a:rPr>
              <a:t> - ice cores (past 500 thousand years)</a:t>
            </a:r>
          </a:p>
          <a:p>
            <a:r>
              <a:rPr lang="en-US" dirty="0">
                <a:latin typeface="Helvetica" pitchFamily="2" charset="0"/>
              </a:rPr>
              <a:t>  - deep-sea sediments (past 100 Million years)</a:t>
            </a:r>
          </a:p>
          <a:p>
            <a:r>
              <a:rPr lang="en-US" dirty="0">
                <a:latin typeface="Helvetica" pitchFamily="2" charset="0"/>
              </a:rPr>
              <a:t> - on land, formerly deep sea sediments (past 500 Million years)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92DF67A-B90E-FA4C-8CCF-C087A9491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354898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History of Temperature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FDF555-0E0F-8447-B010-82FD6A6AE81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7EB97B-3C7E-DA4B-904E-0D30D0086E79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91FACDDF-5364-C542-8E0A-6524DDCC7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5807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1829A9-9BE6-AF47-BEBE-81A479B1B944}"/>
              </a:ext>
            </a:extLst>
          </p:cNvPr>
          <p:cNvSpPr/>
          <p:nvPr/>
        </p:nvSpPr>
        <p:spPr>
          <a:xfrm>
            <a:off x="3048000" y="1166843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Greenhouse Effect</a:t>
            </a:r>
          </a:p>
          <a:p>
            <a:endParaRPr lang="en-US" dirty="0"/>
          </a:p>
          <a:p>
            <a:r>
              <a:rPr lang="en-US" dirty="0"/>
              <a:t>Proxies defined</a:t>
            </a:r>
          </a:p>
          <a:p>
            <a:endParaRPr lang="en-US" dirty="0"/>
          </a:p>
          <a:p>
            <a:r>
              <a:rPr lang="en-US" dirty="0"/>
              <a:t>Examples</a:t>
            </a:r>
          </a:p>
          <a:p>
            <a:pPr marL="285750" indent="-285750">
              <a:buFontTx/>
              <a:buChar char="-"/>
            </a:pPr>
            <a:r>
              <a:rPr lang="en-US" dirty="0"/>
              <a:t>ice cores </a:t>
            </a:r>
          </a:p>
          <a:p>
            <a:pPr marL="285750" indent="-285750">
              <a:buFontTx/>
              <a:buChar char="-"/>
            </a:pPr>
            <a:r>
              <a:rPr lang="en-US" dirty="0"/>
              <a:t>sediment cores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tree rings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History of Measurements (100 </a:t>
            </a:r>
            <a:r>
              <a:rPr lang="en-US" dirty="0" err="1"/>
              <a:t>Myrs</a:t>
            </a:r>
            <a:r>
              <a:rPr lang="en-US" dirty="0"/>
              <a:t> to 100 </a:t>
            </a:r>
            <a:r>
              <a:rPr lang="en-US" dirty="0" err="1"/>
              <a:t>yrs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/>
              <a:t>Temp</a:t>
            </a:r>
          </a:p>
          <a:p>
            <a:pPr marL="285750" indent="-285750">
              <a:buFontTx/>
              <a:buChar char="-"/>
            </a:pPr>
            <a:r>
              <a:rPr lang="en-US" dirty="0"/>
              <a:t>CO</a:t>
            </a:r>
            <a:r>
              <a:rPr lang="en-US" baseline="-25000" dirty="0"/>
              <a:t>2</a:t>
            </a:r>
          </a:p>
          <a:p>
            <a:endParaRPr lang="en-US" dirty="0"/>
          </a:p>
          <a:p>
            <a:r>
              <a:rPr lang="en-US" dirty="0"/>
              <a:t>Time &amp; Space Biases</a:t>
            </a:r>
          </a:p>
          <a:p>
            <a:pPr marL="285750" indent="-285750">
              <a:buFontTx/>
              <a:buChar char="-"/>
            </a:pPr>
            <a:r>
              <a:rPr lang="en-US" dirty="0"/>
              <a:t>hurricane example (ship logs vs  satellites)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instrument location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354898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History of Temperature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366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1829A9-9BE6-AF47-BEBE-81A479B1B944}"/>
              </a:ext>
            </a:extLst>
          </p:cNvPr>
          <p:cNvSpPr/>
          <p:nvPr/>
        </p:nvSpPr>
        <p:spPr>
          <a:xfrm>
            <a:off x="1101628" y="161996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Greenhouse Effect</a:t>
            </a:r>
          </a:p>
          <a:p>
            <a:r>
              <a:rPr lang="en-US" sz="2400" dirty="0"/>
              <a:t>- greenhouse gases</a:t>
            </a:r>
          </a:p>
          <a:p>
            <a:endParaRPr lang="en-US" sz="2400" dirty="0"/>
          </a:p>
          <a:p>
            <a:r>
              <a:rPr lang="en-US" sz="2400" dirty="0"/>
              <a:t>Temperature Proxies</a:t>
            </a:r>
          </a:p>
          <a:p>
            <a:endParaRPr lang="en-US" sz="2400" dirty="0"/>
          </a:p>
          <a:p>
            <a:r>
              <a:rPr lang="en-US" sz="2400" dirty="0"/>
              <a:t>Example Proxies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tree rings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corals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ice cores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sediment cores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/>
              <a:t>History of Measurements (100 </a:t>
            </a:r>
            <a:r>
              <a:rPr lang="en-US" sz="2400" dirty="0" err="1"/>
              <a:t>Myrs</a:t>
            </a:r>
            <a:r>
              <a:rPr lang="en-US" sz="2400" dirty="0"/>
              <a:t> to 100 </a:t>
            </a:r>
            <a:r>
              <a:rPr lang="en-US" sz="2400" dirty="0" err="1"/>
              <a:t>yrs</a:t>
            </a:r>
            <a:r>
              <a:rPr lang="en-US" sz="24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0B060-4248-884F-B9AC-1A930DF0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7" t="3184" r="6572" b="3259"/>
          <a:stretch/>
        </p:blipFill>
        <p:spPr>
          <a:xfrm>
            <a:off x="7197628" y="1636856"/>
            <a:ext cx="4815419" cy="3896111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3643D09-E73A-1E48-B6AC-F205D71F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Greenhouse Effect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DADF5-6076-FF4F-8F6D-BEB7E115BCE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B0F57B-AB44-4644-9132-F59CEFCEB92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4C67D86-2C70-7F47-8D26-0DDF017B8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33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534400" y="1"/>
            <a:ext cx="2133600" cy="365125"/>
          </a:xfrm>
        </p:spPr>
        <p:txBody>
          <a:bodyPr/>
          <a:lstStyle/>
          <a:p>
            <a:fld id="{7A433F0F-9648-6049-ABE9-8E321B4BA083}" type="slidenum">
              <a:rPr lang="en-US" smtClean="0">
                <a:solidFill>
                  <a:srgbClr val="000000"/>
                </a:solidFill>
              </a:r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5086" y="1238013"/>
            <a:ext cx="577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can Greenhouse Gases create a temperature change.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55FA28-9746-F841-9018-44376ADDA30D}"/>
              </a:ext>
            </a:extLst>
          </p:cNvPr>
          <p:cNvGrpSpPr/>
          <p:nvPr/>
        </p:nvGrpSpPr>
        <p:grpSpPr>
          <a:xfrm>
            <a:off x="988152" y="2207182"/>
            <a:ext cx="10215695" cy="4151159"/>
            <a:chOff x="1423379" y="2249641"/>
            <a:chExt cx="8294172" cy="3370346"/>
          </a:xfrm>
        </p:grpSpPr>
        <p:sp>
          <p:nvSpPr>
            <p:cNvPr id="37" name="Oval 36"/>
            <p:cNvSpPr/>
            <p:nvPr/>
          </p:nvSpPr>
          <p:spPr>
            <a:xfrm>
              <a:off x="4064844" y="3904787"/>
              <a:ext cx="767236" cy="76723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335638" y="4109047"/>
              <a:ext cx="767236" cy="76723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797135" y="3872521"/>
              <a:ext cx="767236" cy="76723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458913" y="4162952"/>
              <a:ext cx="767236" cy="76723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2246986" y="3303733"/>
              <a:ext cx="568789" cy="5687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872143" y="4024922"/>
              <a:ext cx="767236" cy="76723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423379" y="4024922"/>
              <a:ext cx="767236" cy="76723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>
              <a:stCxn id="2" idx="5"/>
              <a:endCxn id="12" idx="1"/>
            </p:cNvCxnSpPr>
            <p:nvPr/>
          </p:nvCxnSpPr>
          <p:spPr>
            <a:xfrm>
              <a:off x="2732478" y="3789225"/>
              <a:ext cx="252025" cy="3480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4" idx="7"/>
              <a:endCxn id="2" idx="3"/>
            </p:cNvCxnSpPr>
            <p:nvPr/>
          </p:nvCxnSpPr>
          <p:spPr>
            <a:xfrm flipV="1">
              <a:off x="2078256" y="3789225"/>
              <a:ext cx="252026" cy="3480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5019578" y="3303733"/>
              <a:ext cx="568789" cy="5687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644735" y="4024922"/>
              <a:ext cx="767236" cy="76723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195971" y="4024922"/>
              <a:ext cx="767236" cy="76723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18" idx="5"/>
              <a:endCxn id="19" idx="1"/>
            </p:cNvCxnSpPr>
            <p:nvPr/>
          </p:nvCxnSpPr>
          <p:spPr>
            <a:xfrm>
              <a:off x="5505070" y="3789225"/>
              <a:ext cx="252025" cy="348057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0" idx="7"/>
              <a:endCxn id="18" idx="3"/>
            </p:cNvCxnSpPr>
            <p:nvPr/>
          </p:nvCxnSpPr>
          <p:spPr>
            <a:xfrm flipV="1">
              <a:off x="4850848" y="3789225"/>
              <a:ext cx="252026" cy="348057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246741" flipV="1">
              <a:off x="4310653" y="2249641"/>
              <a:ext cx="327990" cy="136115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918608" y="2601184"/>
              <a:ext cx="1267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 radiation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30283" y="3407368"/>
              <a:ext cx="348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90388" y="4137282"/>
              <a:ext cx="3884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O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55403" y="4137282"/>
              <a:ext cx="3884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O</a:t>
              </a:r>
            </a:p>
          </p:txBody>
        </p:sp>
        <p:cxnSp>
          <p:nvCxnSpPr>
            <p:cNvPr id="31" name="Straight Connector 30"/>
            <p:cNvCxnSpPr>
              <a:stCxn id="18" idx="5"/>
              <a:endCxn id="29" idx="1"/>
            </p:cNvCxnSpPr>
            <p:nvPr/>
          </p:nvCxnSpPr>
          <p:spPr>
            <a:xfrm>
              <a:off x="5505070" y="3789224"/>
              <a:ext cx="404425" cy="195656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5"/>
              <a:endCxn id="30" idx="1"/>
            </p:cNvCxnSpPr>
            <p:nvPr/>
          </p:nvCxnSpPr>
          <p:spPr>
            <a:xfrm>
              <a:off x="5505070" y="3789225"/>
              <a:ext cx="66203" cy="486087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8" idx="3"/>
              <a:endCxn id="37" idx="0"/>
            </p:cNvCxnSpPr>
            <p:nvPr/>
          </p:nvCxnSpPr>
          <p:spPr>
            <a:xfrm flipH="1">
              <a:off x="4448462" y="3789225"/>
              <a:ext cx="654412" cy="115563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8" idx="3"/>
              <a:endCxn id="38" idx="6"/>
            </p:cNvCxnSpPr>
            <p:nvPr/>
          </p:nvCxnSpPr>
          <p:spPr>
            <a:xfrm>
              <a:off x="5102874" y="3789225"/>
              <a:ext cx="0" cy="703441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8003298" y="3300243"/>
              <a:ext cx="568789" cy="5687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8628455" y="4021432"/>
              <a:ext cx="767236" cy="76723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179691" y="4021432"/>
              <a:ext cx="767236" cy="76723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>
              <a:stCxn id="45" idx="5"/>
              <a:endCxn id="46" idx="1"/>
            </p:cNvCxnSpPr>
            <p:nvPr/>
          </p:nvCxnSpPr>
          <p:spPr>
            <a:xfrm>
              <a:off x="8488790" y="3785735"/>
              <a:ext cx="252025" cy="3480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7" idx="7"/>
              <a:endCxn id="45" idx="3"/>
            </p:cNvCxnSpPr>
            <p:nvPr/>
          </p:nvCxnSpPr>
          <p:spPr>
            <a:xfrm flipV="1">
              <a:off x="7834568" y="3785735"/>
              <a:ext cx="252026" cy="3480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3893576" y="4973656"/>
              <a:ext cx="2678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Incoming energy </a:t>
              </a:r>
            </a:p>
            <a:p>
              <a:pPr algn="ctr"/>
              <a:r>
                <a:rPr lang="en-US" dirty="0"/>
                <a:t>“excites” the molecule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612467" flipV="1">
              <a:off x="8984682" y="2926609"/>
              <a:ext cx="193911" cy="804731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6755109" y="4973656"/>
              <a:ext cx="29624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Molecule slowly  “relaxes”</a:t>
              </a:r>
            </a:p>
            <a:p>
              <a:pPr algn="ctr"/>
              <a:r>
                <a:rPr lang="en-US" dirty="0"/>
                <a:t>&amp; releases heat (IR radiation)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783998" flipV="1">
              <a:off x="7542015" y="3063195"/>
              <a:ext cx="194836" cy="80857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058162" flipV="1">
              <a:off x="8053802" y="2463559"/>
              <a:ext cx="184421" cy="765346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555404" y="4973656"/>
              <a:ext cx="16210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Carbon Dioxide</a:t>
              </a:r>
            </a:p>
            <a:p>
              <a:pPr algn="ctr"/>
              <a:r>
                <a:rPr lang="en-US" dirty="0"/>
                <a:t>Molecule</a:t>
              </a:r>
            </a:p>
          </p:txBody>
        </p:sp>
      </p:grpSp>
      <p:sp>
        <p:nvSpPr>
          <p:cNvPr id="42" name="TextBox 5">
            <a:extLst>
              <a:ext uri="{FF2B5EF4-FFF2-40B4-BE49-F238E27FC236}">
                <a16:creationId xmlns:a16="http://schemas.microsoft.com/office/drawing/2014/main" id="{DB597A81-3AF2-DF48-B6D2-AD7D803EB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Greenhouse Effect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2B9A8EE-DC8C-414F-9F38-17D1418EBEAF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A8E21A8-5A41-274E-96C6-38B85E5E6B25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TextBox 9">
              <a:extLst>
                <a:ext uri="{FF2B5EF4-FFF2-40B4-BE49-F238E27FC236}">
                  <a16:creationId xmlns:a16="http://schemas.microsoft.com/office/drawing/2014/main" id="{98B2DDFE-F4F8-D942-B742-92546ECDE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12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308762" y="3131127"/>
            <a:ext cx="754759" cy="369332"/>
          </a:xfrm>
          <a:prstGeom prst="rect">
            <a:avLst/>
          </a:prstGeom>
          <a:solidFill>
            <a:srgbClr val="FECBC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O-C-O</a:t>
            </a:r>
          </a:p>
        </p:txBody>
      </p:sp>
      <p:sp>
        <p:nvSpPr>
          <p:cNvPr id="3" name="TextBox 2"/>
          <p:cNvSpPr txBox="1"/>
          <p:nvPr/>
        </p:nvSpPr>
        <p:spPr>
          <a:xfrm rot="2707270">
            <a:off x="2551547" y="1985820"/>
            <a:ext cx="525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UV</a:t>
            </a:r>
          </a:p>
        </p:txBody>
      </p:sp>
      <p:sp>
        <p:nvSpPr>
          <p:cNvPr id="14" name="TextBox 13"/>
          <p:cNvSpPr txBox="1"/>
          <p:nvPr/>
        </p:nvSpPr>
        <p:spPr>
          <a:xfrm rot="2707270">
            <a:off x="2692403" y="1664853"/>
            <a:ext cx="937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Visible</a:t>
            </a:r>
          </a:p>
        </p:txBody>
      </p:sp>
      <p:sp>
        <p:nvSpPr>
          <p:cNvPr id="16" name="TextBox 15"/>
          <p:cNvSpPr txBox="1"/>
          <p:nvPr/>
        </p:nvSpPr>
        <p:spPr>
          <a:xfrm rot="2707270">
            <a:off x="3523678" y="1687947"/>
            <a:ext cx="4089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31171">
            <a:off x="2598041" y="3137336"/>
            <a:ext cx="2914225" cy="8370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5910" y="3452092"/>
            <a:ext cx="1243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Incoming</a:t>
            </a:r>
          </a:p>
          <a:p>
            <a:pPr algn="ctr"/>
            <a:r>
              <a:rPr lang="en-US" sz="2200" dirty="0"/>
              <a:t>Sunlight</a:t>
            </a:r>
          </a:p>
        </p:txBody>
      </p:sp>
      <p:sp>
        <p:nvSpPr>
          <p:cNvPr id="17" name="Down Arrow 16"/>
          <p:cNvSpPr/>
          <p:nvPr/>
        </p:nvSpPr>
        <p:spPr>
          <a:xfrm rot="19943095">
            <a:off x="4225637" y="4941454"/>
            <a:ext cx="1258454" cy="877455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18726" y="3706090"/>
            <a:ext cx="75475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O-C-O</a:t>
            </a:r>
          </a:p>
        </p:txBody>
      </p:sp>
      <p:sp>
        <p:nvSpPr>
          <p:cNvPr id="21" name="Oval 20"/>
          <p:cNvSpPr/>
          <p:nvPr/>
        </p:nvSpPr>
        <p:spPr>
          <a:xfrm>
            <a:off x="1524001" y="5738091"/>
            <a:ext cx="10100139" cy="637309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47797" y="5821220"/>
            <a:ext cx="3159138" cy="645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200" dirty="0"/>
              <a:t>Heats up Earth</a:t>
            </a:r>
          </a:p>
          <a:p>
            <a:pPr algn="ctr">
              <a:lnSpc>
                <a:spcPct val="80000"/>
              </a:lnSpc>
            </a:pPr>
            <a:r>
              <a:rPr lang="en-US" sz="2200" dirty="0"/>
              <a:t>“Converts” UV &amp; Vis to IR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37363" y="2355273"/>
            <a:ext cx="175191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IR warms up CO</a:t>
            </a:r>
            <a:r>
              <a:rPr lang="en-US" baseline="-25000" dirty="0"/>
              <a:t>2</a:t>
            </a:r>
          </a:p>
          <a:p>
            <a:pPr>
              <a:lnSpc>
                <a:spcPct val="80000"/>
              </a:lnSpc>
            </a:pPr>
            <a:r>
              <a:rPr lang="en-US" dirty="0"/>
              <a:t>Re-radiates heat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65" y="3186546"/>
            <a:ext cx="885961" cy="10390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69854" y="4354944"/>
            <a:ext cx="75475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O-C-O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65401" y="4759037"/>
            <a:ext cx="1341871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UV &amp; Visible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No effect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38EC915B-E2F0-5B41-9943-5F5170B12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Greenhouse Effect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8A1FF7-E263-914F-A2E7-E50579A5C0B4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7FD7BC-ECCC-5142-96E2-C367B5D8985D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5C355078-D000-7842-AC84-242E6E333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163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308762" y="3131127"/>
            <a:ext cx="754759" cy="369332"/>
          </a:xfrm>
          <a:prstGeom prst="rect">
            <a:avLst/>
          </a:prstGeom>
          <a:solidFill>
            <a:srgbClr val="FECBC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O-C-O</a:t>
            </a:r>
          </a:p>
        </p:txBody>
      </p:sp>
      <p:sp>
        <p:nvSpPr>
          <p:cNvPr id="3" name="TextBox 2"/>
          <p:cNvSpPr txBox="1"/>
          <p:nvPr/>
        </p:nvSpPr>
        <p:spPr>
          <a:xfrm rot="2707270">
            <a:off x="2551547" y="1985820"/>
            <a:ext cx="525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UV</a:t>
            </a:r>
          </a:p>
        </p:txBody>
      </p:sp>
      <p:sp>
        <p:nvSpPr>
          <p:cNvPr id="14" name="TextBox 13"/>
          <p:cNvSpPr txBox="1"/>
          <p:nvPr/>
        </p:nvSpPr>
        <p:spPr>
          <a:xfrm rot="2707270">
            <a:off x="2692403" y="1664853"/>
            <a:ext cx="937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Visible</a:t>
            </a:r>
          </a:p>
        </p:txBody>
      </p:sp>
      <p:sp>
        <p:nvSpPr>
          <p:cNvPr id="16" name="TextBox 15"/>
          <p:cNvSpPr txBox="1"/>
          <p:nvPr/>
        </p:nvSpPr>
        <p:spPr>
          <a:xfrm rot="2707270">
            <a:off x="3523678" y="1687947"/>
            <a:ext cx="4089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31171">
            <a:off x="2598041" y="3137336"/>
            <a:ext cx="2914225" cy="8370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5910" y="3452092"/>
            <a:ext cx="1243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Incoming</a:t>
            </a:r>
          </a:p>
          <a:p>
            <a:pPr algn="ctr"/>
            <a:r>
              <a:rPr lang="en-US" sz="2200" dirty="0"/>
              <a:t>Sunlight</a:t>
            </a:r>
          </a:p>
        </p:txBody>
      </p:sp>
      <p:sp>
        <p:nvSpPr>
          <p:cNvPr id="17" name="Down Arrow 16"/>
          <p:cNvSpPr/>
          <p:nvPr/>
        </p:nvSpPr>
        <p:spPr>
          <a:xfrm rot="19943095">
            <a:off x="4225637" y="4941454"/>
            <a:ext cx="1258454" cy="877455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18726" y="3706090"/>
            <a:ext cx="75475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O-C-O</a:t>
            </a:r>
          </a:p>
        </p:txBody>
      </p:sp>
      <p:sp>
        <p:nvSpPr>
          <p:cNvPr id="21" name="Oval 20"/>
          <p:cNvSpPr/>
          <p:nvPr/>
        </p:nvSpPr>
        <p:spPr>
          <a:xfrm>
            <a:off x="1524001" y="5738091"/>
            <a:ext cx="10100139" cy="637309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47797" y="5821220"/>
            <a:ext cx="3159138" cy="645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200" dirty="0"/>
              <a:t>Heats up Earth</a:t>
            </a:r>
          </a:p>
          <a:p>
            <a:pPr algn="ctr">
              <a:lnSpc>
                <a:spcPct val="80000"/>
              </a:lnSpc>
            </a:pPr>
            <a:r>
              <a:rPr lang="en-US" sz="2200" dirty="0"/>
              <a:t>“Converts” UV &amp; Vis to IR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21476">
            <a:off x="5963833" y="4165186"/>
            <a:ext cx="2527793" cy="68963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578434" y="3791527"/>
            <a:ext cx="754759" cy="369332"/>
          </a:xfrm>
          <a:prstGeom prst="rect">
            <a:avLst/>
          </a:prstGeom>
          <a:solidFill>
            <a:srgbClr val="FA696D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O-C-O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37363" y="2355273"/>
            <a:ext cx="175191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IR warms up CO</a:t>
            </a:r>
            <a:r>
              <a:rPr lang="en-US" baseline="-25000" dirty="0"/>
              <a:t>2</a:t>
            </a:r>
          </a:p>
          <a:p>
            <a:pPr>
              <a:lnSpc>
                <a:spcPct val="80000"/>
              </a:lnSpc>
            </a:pPr>
            <a:r>
              <a:rPr lang="en-US" dirty="0"/>
              <a:t>Re-radiates heat</a:t>
            </a:r>
          </a:p>
        </p:txBody>
      </p:sp>
      <p:sp>
        <p:nvSpPr>
          <p:cNvPr id="26" name="Down Arrow 25"/>
          <p:cNvSpPr/>
          <p:nvPr/>
        </p:nvSpPr>
        <p:spPr>
          <a:xfrm rot="12170157">
            <a:off x="7241310" y="2357580"/>
            <a:ext cx="1258454" cy="87745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222672" y="3131127"/>
            <a:ext cx="1730048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IR heats up CO</a:t>
            </a:r>
            <a:r>
              <a:rPr lang="en-US" baseline="-25000" dirty="0"/>
              <a:t>2</a:t>
            </a:r>
          </a:p>
          <a:p>
            <a:pPr>
              <a:lnSpc>
                <a:spcPct val="80000"/>
              </a:lnSpc>
            </a:pPr>
            <a:r>
              <a:rPr lang="en-US" dirty="0"/>
              <a:t>Re-radiates heat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65" y="3186546"/>
            <a:ext cx="885961" cy="1039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338" y="3927764"/>
            <a:ext cx="885961" cy="1039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2306">
            <a:off x="8223830" y="4195616"/>
            <a:ext cx="885961" cy="1039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86685">
            <a:off x="8027554" y="4357252"/>
            <a:ext cx="885961" cy="10390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366001" y="5126183"/>
            <a:ext cx="1492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Radiated IR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69854" y="4354944"/>
            <a:ext cx="75475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O-C-O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65401" y="4759037"/>
            <a:ext cx="1341871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UV &amp; Visible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No effect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395F4CD6-3185-254F-B5E6-DF0594250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Greenhouse Effect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9B1CFA7-F0BB-B441-911E-305275E9FFE3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49AEB33-68B1-DB42-BA61-21E34099436C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TextBox 9">
              <a:extLst>
                <a:ext uri="{FF2B5EF4-FFF2-40B4-BE49-F238E27FC236}">
                  <a16:creationId xmlns:a16="http://schemas.microsoft.com/office/drawing/2014/main" id="{D2FC6E20-5F5D-8544-A6FF-2EAC812EA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2098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CC720B-82D8-7940-8ED6-31F2A4EC8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7885"/>
            <a:ext cx="8888266" cy="5332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860" y="1275519"/>
            <a:ext cx="188936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Keeling Curve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ECA2347B-44DE-9C40-B2D7-8768AC6F2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Greenhouse Effect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EF7663-C7D7-0B43-8047-8005966D2DA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30E66D-E0E4-7A4A-AEF2-8AD671A53BB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BCDE67B1-FD3D-9146-AA5C-5C25BB460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5049769-39ED-5343-B872-D3754A866BB7}"/>
              </a:ext>
            </a:extLst>
          </p:cNvPr>
          <p:cNvGrpSpPr/>
          <p:nvPr/>
        </p:nvGrpSpPr>
        <p:grpSpPr>
          <a:xfrm>
            <a:off x="9577136" y="752475"/>
            <a:ext cx="2351629" cy="1528559"/>
            <a:chOff x="8162846" y="752475"/>
            <a:chExt cx="3765920" cy="24478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8830F9-63FD-464A-A148-EDD1A0193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2846" y="752475"/>
              <a:ext cx="3765920" cy="2447848"/>
            </a:xfrm>
            <a:prstGeom prst="rect">
              <a:avLst/>
            </a:prstGeom>
          </p:spPr>
        </p:pic>
        <p:sp>
          <p:nvSpPr>
            <p:cNvPr id="5" name="5-Point Star 4">
              <a:extLst>
                <a:ext uri="{FF2B5EF4-FFF2-40B4-BE49-F238E27FC236}">
                  <a16:creationId xmlns:a16="http://schemas.microsoft.com/office/drawing/2014/main" id="{31BD4068-BFD7-1E4E-A91A-4CBE18BD68D8}"/>
                </a:ext>
              </a:extLst>
            </p:cNvPr>
            <p:cNvSpPr/>
            <p:nvPr/>
          </p:nvSpPr>
          <p:spPr>
            <a:xfrm>
              <a:off x="11152711" y="2505325"/>
              <a:ext cx="350419" cy="350419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B8B5B0-18F2-3F46-BFC0-E6B484F19DBE}"/>
              </a:ext>
            </a:extLst>
          </p:cNvPr>
          <p:cNvSpPr txBox="1"/>
          <p:nvPr/>
        </p:nvSpPr>
        <p:spPr>
          <a:xfrm>
            <a:off x="8400193" y="2599866"/>
            <a:ext cx="36896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Sawtooth seasonal change</a:t>
            </a:r>
          </a:p>
          <a:p>
            <a:r>
              <a:rPr lang="en-US" sz="2000" dirty="0"/>
              <a:t>- decrease during growing season</a:t>
            </a:r>
          </a:p>
          <a:p>
            <a:r>
              <a:rPr lang="en-US" sz="2000" dirty="0"/>
              <a:t>       CO</a:t>
            </a:r>
            <a:r>
              <a:rPr lang="en-US" sz="2000" baseline="-25000" dirty="0"/>
              <a:t>2</a:t>
            </a:r>
            <a:r>
              <a:rPr lang="en-US" sz="2000" dirty="0"/>
              <a:t> taken up by plants</a:t>
            </a:r>
          </a:p>
          <a:p>
            <a:endParaRPr lang="en-US" sz="2000" dirty="0"/>
          </a:p>
          <a:p>
            <a:r>
              <a:rPr lang="en-US" sz="2000" dirty="0"/>
              <a:t>- increase during “rotting” season</a:t>
            </a:r>
          </a:p>
          <a:p>
            <a:r>
              <a:rPr lang="en-US" sz="2000" dirty="0"/>
              <a:t>       decaying plants release CO</a:t>
            </a:r>
            <a:r>
              <a:rPr lang="en-US" sz="20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72215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0860" y="1275519"/>
            <a:ext cx="10286470" cy="5743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History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US" sz="2400" dirty="0"/>
              <a:t>Joseph Fourier in the 1820s =&gt; atmospheric gases “trap” heat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US" sz="2400" dirty="0"/>
              <a:t>John Tyndall (1859) =&gt; identified greenhouse gases H</a:t>
            </a:r>
            <a:r>
              <a:rPr lang="en-US" sz="2400" baseline="-25000" dirty="0"/>
              <a:t>2</a:t>
            </a:r>
            <a:r>
              <a:rPr lang="en-US" sz="2400" dirty="0"/>
              <a:t>0, CO</a:t>
            </a:r>
            <a:r>
              <a:rPr lang="en-US" sz="2400" baseline="-25000" dirty="0"/>
              <a:t>2</a:t>
            </a:r>
            <a:r>
              <a:rPr lang="en-US" sz="2400" dirty="0"/>
              <a:t>, CH</a:t>
            </a:r>
            <a:r>
              <a:rPr lang="en-US" sz="2400" baseline="-25000" dirty="0"/>
              <a:t>4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US" sz="2400" dirty="0"/>
              <a:t>Svante Arrhenius &amp; </a:t>
            </a:r>
            <a:r>
              <a:rPr lang="en-US" sz="2400" dirty="0" err="1"/>
              <a:t>Arvid</a:t>
            </a:r>
            <a:r>
              <a:rPr lang="en-US" sz="2400" dirty="0"/>
              <a:t> </a:t>
            </a:r>
            <a:r>
              <a:rPr lang="en-US" sz="2400" dirty="0" err="1"/>
              <a:t>Högbom</a:t>
            </a:r>
            <a:r>
              <a:rPr lang="en-US" sz="2400" dirty="0"/>
              <a:t> (1869) =&gt; human activities increase CO</a:t>
            </a:r>
            <a:r>
              <a:rPr lang="en-US" sz="2400" baseline="-25000" dirty="0"/>
              <a:t>2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en-US" sz="2400" dirty="0"/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US" sz="2400" dirty="0"/>
              <a:t>climate self-regulation (1900 – 1950) – carbon cycle &amp; oceans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en-US" sz="2400" dirty="0"/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US" sz="2400" dirty="0"/>
              <a:t>Guy Stewart </a:t>
            </a:r>
            <a:r>
              <a:rPr lang="en-US" sz="2400" dirty="0" err="1"/>
              <a:t>Callendar</a:t>
            </a:r>
            <a:r>
              <a:rPr lang="en-US" sz="2400" dirty="0"/>
              <a:t> (1938) – revived CO</a:t>
            </a:r>
            <a:r>
              <a:rPr lang="en-US" sz="2400" baseline="-25000" dirty="0"/>
              <a:t>2</a:t>
            </a:r>
            <a:r>
              <a:rPr lang="en-US" sz="2400" dirty="0"/>
              <a:t> as important greenhouse gas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en-US" sz="2400" dirty="0"/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US" sz="2400" dirty="0"/>
              <a:t>1950’s – computational studies supported greenhouse gas role in temperature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en-US" sz="2400" dirty="0"/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US" sz="2400" dirty="0"/>
              <a:t>1958 – Keeling established CO</a:t>
            </a:r>
            <a:r>
              <a:rPr lang="en-US" sz="2400" baseline="-25000" dirty="0"/>
              <a:t>2</a:t>
            </a:r>
            <a:r>
              <a:rPr lang="en-US" sz="2400" dirty="0"/>
              <a:t> monitoring site at Moana Loa (and </a:t>
            </a:r>
            <a:r>
              <a:rPr lang="en-US" sz="2400" dirty="0" err="1"/>
              <a:t>Antartica</a:t>
            </a:r>
            <a:r>
              <a:rPr lang="en-US" sz="2400" dirty="0"/>
              <a:t>)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en-US" sz="2400" dirty="0"/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US" sz="2400" dirty="0"/>
              <a:t>1960’s &amp; 70’s – debated role of CO</a:t>
            </a:r>
            <a:r>
              <a:rPr lang="en-US" sz="2400" baseline="-25000" dirty="0"/>
              <a:t>2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en-US" sz="2400" dirty="0"/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US" sz="2400" dirty="0"/>
              <a:t>1980’s – ice cores turned the debate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ECA2347B-44DE-9C40-B2D7-8768AC6F2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01" y="752475"/>
            <a:ext cx="292099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/>
              <a:t>Greenhouse Effect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EF7663-C7D7-0B43-8047-8005966D2DAA}"/>
              </a:ext>
            </a:extLst>
          </p:cNvPr>
          <p:cNvGrpSpPr/>
          <p:nvPr/>
        </p:nvGrpSpPr>
        <p:grpSpPr>
          <a:xfrm>
            <a:off x="0" y="1"/>
            <a:ext cx="12192000" cy="638175"/>
            <a:chOff x="0" y="1"/>
            <a:chExt cx="12192000" cy="6381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30E66D-E0E4-7A4A-AEF2-8AD671A53BB8}"/>
                </a:ext>
              </a:extLst>
            </p:cNvPr>
            <p:cNvSpPr/>
            <p:nvPr/>
          </p:nvSpPr>
          <p:spPr>
            <a:xfrm>
              <a:off x="0" y="1"/>
              <a:ext cx="12192000" cy="63817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BCDE67B1-FD3D-9146-AA5C-5C25BB460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55" y="36514"/>
              <a:ext cx="291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/>
                <a:t>Global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087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1483</Words>
  <Application>Microsoft Macintosh PowerPoint</Application>
  <PresentationFormat>Widescreen</PresentationFormat>
  <Paragraphs>465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Robert Pockalny</cp:lastModifiedBy>
  <cp:revision>41</cp:revision>
  <dcterms:created xsi:type="dcterms:W3CDTF">2021-04-06T16:45:58Z</dcterms:created>
  <dcterms:modified xsi:type="dcterms:W3CDTF">2021-04-12T18:18:41Z</dcterms:modified>
</cp:coreProperties>
</file>