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6" r:id="rId3"/>
    <p:sldId id="305" r:id="rId4"/>
    <p:sldId id="268" r:id="rId5"/>
    <p:sldId id="267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301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63" r:id="rId32"/>
    <p:sldId id="294" r:id="rId33"/>
    <p:sldId id="296" r:id="rId34"/>
    <p:sldId id="297" r:id="rId35"/>
    <p:sldId id="298" r:id="rId36"/>
    <p:sldId id="300" r:id="rId37"/>
    <p:sldId id="299" r:id="rId38"/>
    <p:sldId id="295" r:id="rId39"/>
    <p:sldId id="265" r:id="rId40"/>
    <p:sldId id="307" r:id="rId41"/>
    <p:sldId id="306" r:id="rId42"/>
    <p:sldId id="302" r:id="rId43"/>
    <p:sldId id="303" r:id="rId44"/>
    <p:sldId id="304" r:id="rId45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632" y="-29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B8BE-A604-A742-9093-5F7F4291944A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56BC7-5950-324D-A903-97EEE37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28D1E-EFD7-2740-8B32-49DD27DC3D1D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E880D-A55C-EA40-BE63-EDC16396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47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880D-A55C-EA40-BE63-EDC163964E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7555-A8A7-2D4E-A530-CEA1998352E4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987-B85C-B042-A16F-6559F95517D8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5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57B-0929-6242-8935-10CA83C2E087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7D71-3893-D545-91BE-C56D538E6A6A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047E-D439-DB4A-BA7B-E98D89CC2239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1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F601-90F0-DC49-97B9-601164B175F2}" type="datetime1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D195-46BA-6D40-A068-2D04BD949981}" type="datetime1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EB89-3CBC-0148-9265-F30BA9C064A8}" type="datetime1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C0-FE69-AB42-886D-7D9A792CA1E8}" type="datetime1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0030-7FF3-1645-AE53-6761B9E41B68}" type="datetime1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1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E90-0581-2C4C-938D-02CD62923F09}" type="datetime1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5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CC27-CF78-3147-A3D4-72B40E32DDAF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5DE0-0F5D-1E4E-9D8C-B21F40CE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7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0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875" y="166151"/>
            <a:ext cx="9793700" cy="57993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b="1" dirty="0">
                <a:latin typeface="Arial Narrow"/>
                <a:cs typeface="Arial Narrow"/>
              </a:rPr>
              <a:t>Introduction to </a:t>
            </a:r>
            <a:r>
              <a:rPr lang="en-US" sz="3100" b="1" dirty="0" err="1">
                <a:latin typeface="Arial Narrow"/>
                <a:cs typeface="Arial Narrow"/>
              </a:rPr>
              <a:t>Jupyter</a:t>
            </a:r>
            <a:r>
              <a:rPr lang="en-US" sz="3100" b="1" dirty="0">
                <a:latin typeface="Arial Narrow"/>
                <a:cs typeface="Arial Narrow"/>
              </a:rPr>
              <a:t> Notebooks and Python Programming    </a:t>
            </a:r>
          </a:p>
        </p:txBody>
      </p:sp>
      <p:pic>
        <p:nvPicPr>
          <p:cNvPr id="11" name="Picture 10" descr="Screen Shot 2018-06-19 at 9.15.4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/>
          <a:stretch/>
        </p:blipFill>
        <p:spPr>
          <a:xfrm>
            <a:off x="4823327" y="2092368"/>
            <a:ext cx="5235074" cy="3745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358" y="1612216"/>
            <a:ext cx="5055687" cy="5719030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 marL="382059" indent="-382059">
              <a:lnSpc>
                <a:spcPct val="90000"/>
              </a:lnSpc>
              <a:buFont typeface="Arial"/>
              <a:buChar char="•"/>
            </a:pPr>
            <a:r>
              <a:rPr lang="en-US" sz="2700" dirty="0" err="1"/>
              <a:t>Jupyter</a:t>
            </a:r>
            <a:r>
              <a:rPr lang="en-US" sz="2700" dirty="0"/>
              <a:t> Notebooks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	- download, install &amp; launch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    </a:t>
            </a:r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r>
              <a:rPr lang="en-US" sz="2700" dirty="0"/>
              <a:t>Python Code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	- download, decompress &amp; run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     </a:t>
            </a:r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r>
              <a:rPr lang="en-US" sz="2700" dirty="0" err="1"/>
              <a:t>Jupyter</a:t>
            </a:r>
            <a:r>
              <a:rPr lang="en-US" sz="2700" dirty="0"/>
              <a:t> Notebook attributes</a:t>
            </a:r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endParaRPr lang="en-US" sz="2700" dirty="0"/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r>
              <a:rPr lang="en-US" sz="2700" dirty="0" smtClean="0"/>
              <a:t>First basic script</a:t>
            </a:r>
            <a:endParaRPr lang="en-US" sz="2700" dirty="0"/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endParaRPr lang="en-US" sz="2700" dirty="0"/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r>
              <a:rPr lang="en-US" sz="2700" dirty="0"/>
              <a:t>More advanced scripts</a:t>
            </a:r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endParaRPr lang="en-US" sz="2700" dirty="0"/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r>
              <a:rPr lang="en-US" sz="2700" dirty="0"/>
              <a:t>Python </a:t>
            </a:r>
            <a:r>
              <a:rPr lang="en-US" sz="2700" dirty="0" smtClean="0"/>
              <a:t>tutorials</a:t>
            </a:r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endParaRPr lang="en-US" sz="2700" dirty="0"/>
          </a:p>
          <a:p>
            <a:pPr marL="382059" indent="-382059">
              <a:lnSpc>
                <a:spcPct val="90000"/>
              </a:lnSpc>
              <a:buFont typeface="Arial"/>
              <a:buChar char="•"/>
            </a:pPr>
            <a:r>
              <a:rPr lang="en-US" sz="2700" dirty="0" smtClean="0"/>
              <a:t>DCO Webinars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5509885" y="6500478"/>
            <a:ext cx="4674751" cy="1257039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500" dirty="0"/>
              <a:t>Rob Pockalny</a:t>
            </a:r>
          </a:p>
          <a:p>
            <a:r>
              <a:rPr lang="en-US" sz="2500" dirty="0"/>
              <a:t>Graduate School of Oceanography</a:t>
            </a:r>
          </a:p>
          <a:p>
            <a:r>
              <a:rPr lang="en-US" sz="2500" dirty="0"/>
              <a:t>University of Rhode Island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3231" y="1802954"/>
            <a:ext cx="1885400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Portland, Maine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730" y="1"/>
            <a:ext cx="2346960" cy="413808"/>
          </a:xfrm>
        </p:spPr>
        <p:txBody>
          <a:bodyPr/>
          <a:lstStyle/>
          <a:p>
            <a:fld id="{C2525DE0-0F5D-1E4E-9D8C-B21F40CE07DF}" type="slidenum">
              <a:rPr lang="en-US" b="1" smtClean="0"/>
              <a:t>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647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8-05 at 11.24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" y="2805158"/>
            <a:ext cx="5131819" cy="4967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537" y="1040287"/>
            <a:ext cx="4441889" cy="176487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Locate “code” folder </a:t>
            </a:r>
          </a:p>
          <a:p>
            <a:endParaRPr lang="en-US" sz="2700" b="1" dirty="0"/>
          </a:p>
          <a:p>
            <a:r>
              <a:rPr lang="en-US" sz="2700" dirty="0"/>
              <a:t>Go to </a:t>
            </a:r>
            <a:r>
              <a:rPr lang="en-US" sz="2700" dirty="0" err="1"/>
              <a:t>Jupyter</a:t>
            </a:r>
            <a:r>
              <a:rPr lang="en-US" sz="2700" dirty="0"/>
              <a:t> Notebooks</a:t>
            </a:r>
            <a:endParaRPr lang="en-US" sz="2700" b="1" dirty="0"/>
          </a:p>
          <a:p>
            <a:r>
              <a:rPr lang="en-US" sz="2700" dirty="0"/>
              <a:t>Click on “code” folder to open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24133" cy="57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Python Code </a:t>
            </a:r>
            <a:r>
              <a:rPr lang="en-US" sz="2700" b="1" dirty="0"/>
              <a:t>- download, decompress &amp; run</a:t>
            </a:r>
          </a:p>
        </p:txBody>
      </p:sp>
      <p:sp>
        <p:nvSpPr>
          <p:cNvPr id="11" name="Oval 10"/>
          <p:cNvSpPr/>
          <p:nvPr/>
        </p:nvSpPr>
        <p:spPr>
          <a:xfrm>
            <a:off x="740740" y="5590641"/>
            <a:ext cx="1515913" cy="68181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10</a:t>
            </a:fld>
            <a:endParaRPr lang="en-US" sz="1800" b="1" dirty="0"/>
          </a:p>
        </p:txBody>
      </p:sp>
      <p:pic>
        <p:nvPicPr>
          <p:cNvPr id="6" name="Picture 5" descr="Screen Shot 2018-08-05 at 11.25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26" y="2403881"/>
            <a:ext cx="5054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4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8-08-05 at 11.25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26" y="2403881"/>
            <a:ext cx="5054600" cy="504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537" y="1040287"/>
            <a:ext cx="4457613" cy="1349372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Open test code</a:t>
            </a:r>
          </a:p>
          <a:p>
            <a:endParaRPr lang="en-US" sz="2700" b="1" dirty="0"/>
          </a:p>
          <a:p>
            <a:r>
              <a:rPr lang="en-US" sz="2700" dirty="0"/>
              <a:t>Click on “</a:t>
            </a:r>
            <a:r>
              <a:rPr lang="en-US" sz="2700" dirty="0" err="1"/>
              <a:t>first_code.ipynb</a:t>
            </a:r>
            <a:r>
              <a:rPr lang="en-US" sz="2700" dirty="0"/>
              <a:t>” file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24133" cy="57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Python Code </a:t>
            </a:r>
            <a:r>
              <a:rPr lang="en-US" sz="2700" b="1" dirty="0"/>
              <a:t>- download, decompress &amp; run</a:t>
            </a:r>
          </a:p>
        </p:txBody>
      </p:sp>
      <p:sp>
        <p:nvSpPr>
          <p:cNvPr id="11" name="Oval 10"/>
          <p:cNvSpPr/>
          <p:nvPr/>
        </p:nvSpPr>
        <p:spPr>
          <a:xfrm>
            <a:off x="4876150" y="4098290"/>
            <a:ext cx="2667904" cy="68181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334" y="4096376"/>
            <a:ext cx="3352144" cy="45345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200" dirty="0" err="1"/>
              <a:t>ipynb</a:t>
            </a:r>
            <a:r>
              <a:rPr lang="en-US" sz="2200" dirty="0"/>
              <a:t> =&gt; </a:t>
            </a:r>
            <a:r>
              <a:rPr lang="en-US" sz="2200" b="1" dirty="0" err="1"/>
              <a:t>iPy</a:t>
            </a:r>
            <a:r>
              <a:rPr lang="en-US" sz="2200" dirty="0" err="1"/>
              <a:t>thon</a:t>
            </a:r>
            <a:r>
              <a:rPr lang="en-US" sz="2200" dirty="0"/>
              <a:t> </a:t>
            </a:r>
            <a:r>
              <a:rPr lang="en-US" sz="2200" b="1" dirty="0"/>
              <a:t>N</a:t>
            </a:r>
            <a:r>
              <a:rPr lang="en-US" sz="2200" dirty="0"/>
              <a:t>ote</a:t>
            </a:r>
            <a:r>
              <a:rPr lang="en-US" sz="2200" b="1" dirty="0"/>
              <a:t>b</a:t>
            </a:r>
            <a:r>
              <a:rPr lang="en-US" sz="2200" dirty="0"/>
              <a:t>ook</a:t>
            </a: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11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2063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6-20 at 9.57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79" y="2765723"/>
            <a:ext cx="7602620" cy="4764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537" y="888778"/>
            <a:ext cx="6067635" cy="2595867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Run test code</a:t>
            </a:r>
          </a:p>
          <a:p>
            <a:endParaRPr lang="en-US" sz="2700" b="1" dirty="0"/>
          </a:p>
          <a:p>
            <a:r>
              <a:rPr lang="en-US" sz="2700" dirty="0"/>
              <a:t>1) Click on “Cell” on </a:t>
            </a:r>
            <a:r>
              <a:rPr lang="en-US" sz="2700" dirty="0" err="1"/>
              <a:t>menubar</a:t>
            </a:r>
            <a:endParaRPr lang="en-US" sz="2700" dirty="0"/>
          </a:p>
          <a:p>
            <a:r>
              <a:rPr lang="en-US" sz="2700" dirty="0"/>
              <a:t>2) Select “Run All” from drop-down menu</a:t>
            </a:r>
          </a:p>
          <a:p>
            <a:endParaRPr lang="en-US" sz="2700" dirty="0"/>
          </a:p>
          <a:p>
            <a:r>
              <a:rPr lang="en-US" sz="2700" dirty="0"/>
              <a:t>Cross fingers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24133" cy="57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Python Code </a:t>
            </a:r>
            <a:r>
              <a:rPr lang="en-US" sz="2700" b="1" dirty="0"/>
              <a:t>- download, decompress &amp; run</a:t>
            </a:r>
          </a:p>
        </p:txBody>
      </p:sp>
      <p:sp>
        <p:nvSpPr>
          <p:cNvPr id="11" name="Oval 10"/>
          <p:cNvSpPr/>
          <p:nvPr/>
        </p:nvSpPr>
        <p:spPr>
          <a:xfrm>
            <a:off x="4431670" y="3071152"/>
            <a:ext cx="1023985" cy="51269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99310" y="4122622"/>
            <a:ext cx="1023985" cy="51269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83422" y="3060623"/>
            <a:ext cx="381245" cy="518375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8255" y="4112093"/>
            <a:ext cx="381245" cy="518375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2</a:t>
            </a: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12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5872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8537" y="888779"/>
            <a:ext cx="2097780" cy="5183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Success?????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24133" cy="57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Python Code </a:t>
            </a:r>
            <a:r>
              <a:rPr lang="en-US" sz="2700" b="1" dirty="0"/>
              <a:t>- download, decompress &amp; run</a:t>
            </a:r>
          </a:p>
        </p:txBody>
      </p:sp>
      <p:pic>
        <p:nvPicPr>
          <p:cNvPr id="2" name="Picture 1" descr="Screen Shot 2018-06-20 at 10.02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41" y="648795"/>
            <a:ext cx="6642974" cy="6774791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13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938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8537" y="888779"/>
            <a:ext cx="2576915" cy="5183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Quick Dissection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24133" cy="57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Python Code </a:t>
            </a:r>
            <a:r>
              <a:rPr lang="en-US" sz="2700" b="1" dirty="0"/>
              <a:t>- download, decompress &amp; run</a:t>
            </a:r>
          </a:p>
        </p:txBody>
      </p:sp>
      <p:pic>
        <p:nvPicPr>
          <p:cNvPr id="2" name="Picture 1" descr="Screen Shot 2018-06-20 at 10.02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41" y="648795"/>
            <a:ext cx="6642974" cy="6774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6728" y="1714875"/>
            <a:ext cx="1853585" cy="418576"/>
          </a:xfrm>
          <a:prstGeom prst="rect">
            <a:avLst/>
          </a:prstGeom>
          <a:solidFill>
            <a:srgbClr val="FFFFFF"/>
          </a:solidFill>
        </p:spPr>
        <p:txBody>
          <a:bodyPr wrap="none" lIns="101882" tIns="50941" rIns="101882" bIns="50941" rtlCol="0">
            <a:spAutoFit/>
          </a:bodyPr>
          <a:lstStyle/>
          <a:p>
            <a:pPr algn="r"/>
            <a:r>
              <a:rPr lang="en-US" dirty="0" smtClean="0"/>
              <a:t>Import Libraries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80448" y="2142334"/>
            <a:ext cx="1599865" cy="410654"/>
          </a:xfrm>
          <a:prstGeom prst="rect">
            <a:avLst/>
          </a:prstGeom>
          <a:solidFill>
            <a:srgbClr val="FFFFFF"/>
          </a:solidFill>
        </p:spPr>
        <p:txBody>
          <a:bodyPr wrap="none" lIns="101882" tIns="50941" rIns="101882" bIns="50941" rtlCol="0">
            <a:spAutoFit/>
          </a:bodyPr>
          <a:lstStyle/>
          <a:p>
            <a:pPr algn="r"/>
            <a:r>
              <a:rPr lang="en-US" dirty="0" smtClean="0"/>
              <a:t>Read </a:t>
            </a:r>
            <a:r>
              <a:rPr lang="en-US" dirty="0" err="1"/>
              <a:t>D</a:t>
            </a:r>
            <a:r>
              <a:rPr lang="en-US" dirty="0" err="1" smtClean="0"/>
              <a:t>atafile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2157" y="2720893"/>
            <a:ext cx="1888156" cy="410654"/>
          </a:xfrm>
          <a:prstGeom prst="rect">
            <a:avLst/>
          </a:prstGeom>
          <a:solidFill>
            <a:srgbClr val="FFFFFF"/>
          </a:solidFill>
        </p:spPr>
        <p:txBody>
          <a:bodyPr wrap="none" lIns="101882" tIns="50941" rIns="101882" bIns="50941" rtlCol="0">
            <a:spAutoFit/>
          </a:bodyPr>
          <a:lstStyle/>
          <a:p>
            <a:pPr algn="r"/>
            <a:r>
              <a:rPr lang="en-US" dirty="0" smtClean="0"/>
              <a:t>Assign Variables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13885" y="3397240"/>
            <a:ext cx="1366428" cy="410654"/>
          </a:xfrm>
          <a:prstGeom prst="rect">
            <a:avLst/>
          </a:prstGeom>
          <a:solidFill>
            <a:srgbClr val="FFFFFF"/>
          </a:solidFill>
        </p:spPr>
        <p:txBody>
          <a:bodyPr wrap="none" lIns="101882" tIns="50941" rIns="101882" bIns="50941" rtlCol="0">
            <a:spAutoFit/>
          </a:bodyPr>
          <a:lstStyle/>
          <a:p>
            <a:pPr algn="r"/>
            <a:r>
              <a:rPr lang="en-US" dirty="0" smtClean="0"/>
              <a:t>Create Plot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55001" y="2172636"/>
            <a:ext cx="4500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55001" y="2557881"/>
            <a:ext cx="4500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5001" y="3184921"/>
            <a:ext cx="4500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55001" y="4193764"/>
            <a:ext cx="4500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91099" y="5445847"/>
            <a:ext cx="1489214" cy="732508"/>
          </a:xfrm>
          <a:prstGeom prst="rect">
            <a:avLst/>
          </a:prstGeom>
          <a:solidFill>
            <a:srgbClr val="FFFFFF"/>
          </a:solidFill>
        </p:spPr>
        <p:txBody>
          <a:bodyPr wrap="none" lIns="101882" tIns="50941" rIns="101882" bIns="50941" rtlCol="0">
            <a:spAutoFit/>
          </a:bodyPr>
          <a:lstStyle/>
          <a:p>
            <a:pPr algn="ctr"/>
            <a:r>
              <a:rPr lang="en-US" dirty="0" smtClean="0"/>
              <a:t>Instant </a:t>
            </a:r>
          </a:p>
          <a:p>
            <a:pPr algn="ctr"/>
            <a:r>
              <a:rPr lang="en-US" dirty="0" smtClean="0"/>
              <a:t>Gratification</a:t>
            </a:r>
            <a:endParaRPr lang="en-US" dirty="0"/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14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2349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24133" cy="57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Python Code </a:t>
            </a:r>
            <a:r>
              <a:rPr lang="en-US" sz="2700" b="1" dirty="0"/>
              <a:t>- download, decompress &amp; run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15</a:t>
            </a:fld>
            <a:endParaRPr lang="en-US" sz="1800" b="1" dirty="0"/>
          </a:p>
        </p:txBody>
      </p:sp>
      <p:pic>
        <p:nvPicPr>
          <p:cNvPr id="3" name="Picture 2" descr="Screen Shot 2018-08-05 at 11.28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74" y="1565885"/>
            <a:ext cx="7590145" cy="5597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08" y="3755034"/>
            <a:ext cx="2066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</a:t>
            </a:r>
            <a:r>
              <a:rPr lang="en-US" dirty="0" smtClean="0"/>
              <a:t>other CSV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by removing #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11528" y="3747791"/>
            <a:ext cx="5564893" cy="71512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4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52801" y="592984"/>
            <a:ext cx="6235032" cy="66942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8537" y="888779"/>
            <a:ext cx="1406466" cy="5183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Errors!!!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24133" cy="57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Python Code </a:t>
            </a:r>
            <a:r>
              <a:rPr lang="en-US" sz="2700" b="1" dirty="0"/>
              <a:t>- download, decompress &amp; run</a:t>
            </a:r>
          </a:p>
        </p:txBody>
      </p:sp>
      <p:pic>
        <p:nvPicPr>
          <p:cNvPr id="5" name="Picture 4" descr="Screen Shot 2018-06-20 at 10.13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44" y="5835898"/>
            <a:ext cx="6396788" cy="1451331"/>
          </a:xfrm>
          <a:prstGeom prst="rect">
            <a:avLst/>
          </a:prstGeom>
        </p:spPr>
      </p:pic>
      <p:pic>
        <p:nvPicPr>
          <p:cNvPr id="12" name="Picture 11" descr="Screen Shot 2018-06-20 at 10.13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13" y="592983"/>
            <a:ext cx="7116920" cy="4992613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43146" y="3951453"/>
            <a:ext cx="1794042" cy="39357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8691" y="3532877"/>
            <a:ext cx="1839478" cy="45345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200" dirty="0"/>
              <a:t>Cause of error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243146" y="4763609"/>
            <a:ext cx="1794042" cy="39357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2347" y="4345032"/>
            <a:ext cx="2125822" cy="45345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200" dirty="0"/>
              <a:t>Location of error </a:t>
            </a:r>
          </a:p>
        </p:txBody>
      </p:sp>
      <p:sp>
        <p:nvSpPr>
          <p:cNvPr id="22" name="Oval 21"/>
          <p:cNvSpPr/>
          <p:nvPr/>
        </p:nvSpPr>
        <p:spPr>
          <a:xfrm>
            <a:off x="5199414" y="1272641"/>
            <a:ext cx="2667904" cy="68181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243146" y="6783255"/>
            <a:ext cx="1794042" cy="39357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5778" y="6364679"/>
            <a:ext cx="2002391" cy="45345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200" dirty="0"/>
              <a:t>Details of cause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291" y="743430"/>
            <a:ext cx="2503830" cy="453458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200" dirty="0"/>
              <a:t>Misspelled filename</a:t>
            </a: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16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4894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 animBg="1"/>
      <p:bldP spid="21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3815516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Jupyter</a:t>
            </a:r>
            <a:r>
              <a:rPr lang="en-US" dirty="0" smtClean="0"/>
              <a:t> dashboard (home)</a:t>
            </a:r>
          </a:p>
        </p:txBody>
      </p:sp>
      <p:pic>
        <p:nvPicPr>
          <p:cNvPr id="5" name="Picture 4" descr="Screen Shot 2018-01-29 at 9.07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2"/>
          <a:stretch/>
        </p:blipFill>
        <p:spPr>
          <a:xfrm>
            <a:off x="1891022" y="2627471"/>
            <a:ext cx="7335089" cy="4365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8685" y="3236530"/>
            <a:ext cx="790279" cy="61604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6200000">
            <a:off x="8411293" y="3729753"/>
            <a:ext cx="447993" cy="228427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73339" y="3154754"/>
            <a:ext cx="1130361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File Type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16200000">
            <a:off x="2549862" y="4316182"/>
            <a:ext cx="300875" cy="18780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2213" y="3879919"/>
            <a:ext cx="1428920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List by Type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24387" y="2105347"/>
            <a:ext cx="2299094" cy="488339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dirty="0"/>
              <a:t>file “manager”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17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975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29 at 9.05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74" y="2762228"/>
            <a:ext cx="7336519" cy="3814414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3815516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Jupyter</a:t>
            </a:r>
            <a:r>
              <a:rPr lang="en-US" dirty="0" smtClean="0"/>
              <a:t> dashboard (home)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24386" y="2105347"/>
            <a:ext cx="2593015" cy="488339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dirty="0"/>
              <a:t>code “manager”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1600" y="3357738"/>
            <a:ext cx="1210011" cy="61604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18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7811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2488430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/>
              <a:t>file management </a:t>
            </a:r>
          </a:p>
        </p:txBody>
      </p:sp>
      <p:pic>
        <p:nvPicPr>
          <p:cNvPr id="2" name="Picture 1" descr="Screen Shot 2018-01-28 at 7.17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0"/>
          <a:stretch/>
        </p:blipFill>
        <p:spPr>
          <a:xfrm>
            <a:off x="1086632" y="3109805"/>
            <a:ext cx="7549974" cy="466259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7521752" y="5664383"/>
            <a:ext cx="1411210" cy="232609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46328" y="4966558"/>
            <a:ext cx="606821" cy="47975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19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6552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3482" y="2948629"/>
            <a:ext cx="7926138" cy="2443518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 smtClean="0"/>
              <a:t>Patience with each other and assistants (ironic huh?)</a:t>
            </a:r>
          </a:p>
          <a:p>
            <a:pPr>
              <a:lnSpc>
                <a:spcPct val="80000"/>
              </a:lnSpc>
            </a:pPr>
            <a:endParaRPr lang="en-US" sz="2700" dirty="0"/>
          </a:p>
          <a:p>
            <a:pPr>
              <a:lnSpc>
                <a:spcPct val="80000"/>
              </a:lnSpc>
            </a:pPr>
            <a:r>
              <a:rPr lang="en-US" sz="2700" dirty="0" smtClean="0"/>
              <a:t>Peer-to-peer assistance is very much welcomed</a:t>
            </a:r>
          </a:p>
          <a:p>
            <a:pPr>
              <a:lnSpc>
                <a:spcPct val="80000"/>
              </a:lnSpc>
            </a:pPr>
            <a:endParaRPr lang="en-US" sz="2700" dirty="0"/>
          </a:p>
          <a:p>
            <a:pPr>
              <a:lnSpc>
                <a:spcPct val="80000"/>
              </a:lnSpc>
            </a:pPr>
            <a:r>
              <a:rPr lang="en-US" sz="2700" dirty="0" smtClean="0"/>
              <a:t>I am not an expert with </a:t>
            </a:r>
            <a:r>
              <a:rPr lang="en-US" sz="2700" dirty="0" err="1" smtClean="0"/>
              <a:t>Jupyter</a:t>
            </a:r>
            <a:r>
              <a:rPr lang="en-US" sz="2700" dirty="0" smtClean="0"/>
              <a:t> Notebooks or Python</a:t>
            </a:r>
          </a:p>
          <a:p>
            <a:pPr>
              <a:lnSpc>
                <a:spcPct val="80000"/>
              </a:lnSpc>
            </a:pPr>
            <a:endParaRPr lang="en-US" sz="2700" dirty="0"/>
          </a:p>
          <a:p>
            <a:pPr>
              <a:lnSpc>
                <a:spcPct val="80000"/>
              </a:lnSpc>
            </a:pPr>
            <a:r>
              <a:rPr lang="en-US" sz="2700" dirty="0" smtClean="0"/>
              <a:t>Please seek assistance online or from </a:t>
            </a:r>
            <a:r>
              <a:rPr lang="en-US" sz="2700" dirty="0" smtClean="0"/>
              <a:t>each other</a:t>
            </a:r>
            <a:endParaRPr lang="en-US" sz="27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5315601" cy="5799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smtClean="0"/>
              <a:t>Rules/Philosophy </a:t>
            </a:r>
            <a:r>
              <a:rPr lang="en-US" sz="3100" b="1" dirty="0" smtClean="0"/>
              <a:t>of Workshop</a:t>
            </a:r>
            <a:endParaRPr lang="en-US" sz="2700" b="1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</a:t>
            </a:fld>
            <a:endParaRPr lang="en-US"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1073482" y="771805"/>
            <a:ext cx="7926138" cy="176487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u="sng" dirty="0" smtClean="0"/>
              <a:t>Attributes of a Programmer</a:t>
            </a:r>
          </a:p>
          <a:p>
            <a:pPr marL="457200" indent="-457200">
              <a:buFontTx/>
              <a:buChar char="-"/>
            </a:pPr>
            <a:r>
              <a:rPr lang="en-US" sz="2700" dirty="0" smtClean="0"/>
              <a:t>impatience</a:t>
            </a:r>
          </a:p>
          <a:p>
            <a:pPr marL="457200" indent="-457200">
              <a:buFontTx/>
              <a:buChar char="-"/>
            </a:pPr>
            <a:r>
              <a:rPr lang="en-US" sz="2700" dirty="0" smtClean="0"/>
              <a:t>hubris</a:t>
            </a:r>
          </a:p>
          <a:p>
            <a:pPr marL="457200" indent="-457200">
              <a:buFontTx/>
              <a:buChar char="-"/>
            </a:pPr>
            <a:r>
              <a:rPr lang="en-US" sz="2700" dirty="0" smtClean="0"/>
              <a:t>laziness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5355" y="6115581"/>
            <a:ext cx="5711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/>
              <a:t>TIMTOWDI</a:t>
            </a:r>
          </a:p>
          <a:p>
            <a:r>
              <a:rPr lang="en-US" sz="2700" dirty="0" smtClean="0"/>
              <a:t>- </a:t>
            </a:r>
            <a:r>
              <a:rPr lang="en-US" sz="2700" b="1" dirty="0" smtClean="0"/>
              <a:t>T</a:t>
            </a:r>
            <a:r>
              <a:rPr lang="en-US" sz="2700" dirty="0" smtClean="0"/>
              <a:t>here </a:t>
            </a:r>
            <a:r>
              <a:rPr lang="en-US" sz="2700" b="1" dirty="0" smtClean="0"/>
              <a:t>I</a:t>
            </a:r>
            <a:r>
              <a:rPr lang="en-US" sz="2700" dirty="0" smtClean="0"/>
              <a:t>s </a:t>
            </a:r>
            <a:r>
              <a:rPr lang="en-US" sz="2700" b="1" dirty="0" smtClean="0"/>
              <a:t>M</a:t>
            </a:r>
            <a:r>
              <a:rPr lang="en-US" sz="2700" dirty="0" smtClean="0"/>
              <a:t>ore </a:t>
            </a:r>
            <a:r>
              <a:rPr lang="en-US" sz="2700" b="1" dirty="0" smtClean="0"/>
              <a:t>T</a:t>
            </a:r>
            <a:r>
              <a:rPr lang="en-US" sz="2700" dirty="0" smtClean="0"/>
              <a:t>han </a:t>
            </a:r>
            <a:r>
              <a:rPr lang="en-US" sz="2700" b="1" dirty="0" smtClean="0"/>
              <a:t>O</a:t>
            </a:r>
            <a:r>
              <a:rPr lang="en-US" sz="2700" dirty="0" smtClean="0"/>
              <a:t>ne </a:t>
            </a:r>
            <a:r>
              <a:rPr lang="en-US" sz="2700" b="1" dirty="0" smtClean="0"/>
              <a:t>W</a:t>
            </a:r>
            <a:r>
              <a:rPr lang="en-US" sz="2700" dirty="0" smtClean="0"/>
              <a:t>ay </a:t>
            </a:r>
            <a:r>
              <a:rPr lang="en-US" sz="2700" b="1" dirty="0" smtClean="0"/>
              <a:t>T</a:t>
            </a:r>
            <a:r>
              <a:rPr lang="en-US" sz="2700" dirty="0" smtClean="0"/>
              <a:t>o </a:t>
            </a:r>
            <a:r>
              <a:rPr lang="en-US" sz="2700" b="1" dirty="0" smtClean="0"/>
              <a:t>D</a:t>
            </a:r>
            <a:r>
              <a:rPr lang="en-US" sz="2700" dirty="0" smtClean="0"/>
              <a:t>o </a:t>
            </a:r>
            <a:r>
              <a:rPr lang="en-US" sz="2700" b="1" dirty="0" smtClean="0"/>
              <a:t>I</a:t>
            </a:r>
            <a:r>
              <a:rPr lang="en-US" sz="2700" dirty="0" smtClean="0"/>
              <a:t>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9835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2193478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/>
              <a:t>example script</a:t>
            </a:r>
          </a:p>
        </p:txBody>
      </p:sp>
      <p:pic>
        <p:nvPicPr>
          <p:cNvPr id="3" name="Picture 2" descr="Screen Shot 2018-01-29 at 8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19" y="1700952"/>
            <a:ext cx="7369335" cy="6071449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4572323" y="2189792"/>
            <a:ext cx="1411210" cy="232609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15601" y="2820379"/>
            <a:ext cx="4473536" cy="23260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6981" y="3138479"/>
            <a:ext cx="7100092" cy="463392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7921" y="2689538"/>
            <a:ext cx="2800065" cy="41857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Markdown (annotation)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4153" y="3312937"/>
            <a:ext cx="740130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Code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pic>
        <p:nvPicPr>
          <p:cNvPr id="2" name="Picture 1" descr="Screen Shot 2018-06-21 at 9.24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91" y="0"/>
            <a:ext cx="2640330" cy="1755987"/>
          </a:xfrm>
          <a:prstGeom prst="rect">
            <a:avLst/>
          </a:prstGeom>
        </p:spPr>
      </p:pic>
      <p:sp>
        <p:nvSpPr>
          <p:cNvPr id="14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20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4837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1796484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menu items</a:t>
            </a:r>
          </a:p>
        </p:txBody>
      </p:sp>
      <p:pic>
        <p:nvPicPr>
          <p:cNvPr id="2" name="Picture 1" descr="Screen Shot 2018-01-29 at 9.2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" y="1561303"/>
            <a:ext cx="8423910" cy="60595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652" y="2030218"/>
            <a:ext cx="864929" cy="65148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21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6177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1796484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menu items</a:t>
            </a:r>
          </a:p>
        </p:txBody>
      </p:sp>
      <p:pic>
        <p:nvPicPr>
          <p:cNvPr id="3" name="Picture 2" descr="Screen Shot 2018-01-29 at 9.2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" y="1591604"/>
            <a:ext cx="8409940" cy="60595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897" y="2105970"/>
            <a:ext cx="864929" cy="65148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22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7294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9 at 9.2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" y="1655233"/>
            <a:ext cx="8395970" cy="6117167"/>
          </a:xfrm>
          <a:prstGeom prst="rect">
            <a:avLst/>
          </a:prstGeom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1796484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menu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4865" y="2212026"/>
            <a:ext cx="864929" cy="65148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23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5934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29 at 9.3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" y="1655233"/>
            <a:ext cx="8409940" cy="6073987"/>
          </a:xfrm>
          <a:prstGeom prst="rect">
            <a:avLst/>
          </a:prstGeom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1796484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menu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6559" y="2212026"/>
            <a:ext cx="864929" cy="65148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24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4890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9 at 9.31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" y="1655234"/>
            <a:ext cx="8409940" cy="6102773"/>
          </a:xfrm>
          <a:prstGeom prst="rect">
            <a:avLst/>
          </a:prstGeom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1796484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menu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8444" y="2212026"/>
            <a:ext cx="1172493" cy="65148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25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1394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9 at 9.3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" y="1337075"/>
            <a:ext cx="8409940" cy="6145953"/>
          </a:xfrm>
          <a:prstGeom prst="rect">
            <a:avLst/>
          </a:prstGeom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921194"/>
            <a:ext cx="1796484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menu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7032" y="1886281"/>
            <a:ext cx="1000294" cy="65148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26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4286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14528" y="1102999"/>
            <a:ext cx="1796484" cy="4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menu items</a:t>
            </a:r>
          </a:p>
        </p:txBody>
      </p:sp>
      <p:pic>
        <p:nvPicPr>
          <p:cNvPr id="2" name="Picture 1" descr="Screen Shot 2018-01-29 at 9.33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5"/>
          <a:stretch/>
        </p:blipFill>
        <p:spPr>
          <a:xfrm>
            <a:off x="796766" y="1473428"/>
            <a:ext cx="9138153" cy="1819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615" y="7014524"/>
            <a:ext cx="2371937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Save and Checkpoint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2427" y="6678535"/>
            <a:ext cx="1912201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nsert cell below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8685" y="6124471"/>
            <a:ext cx="1976070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cut selected cells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4639" y="4898431"/>
            <a:ext cx="2558035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move selected cells 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6043" y="5452495"/>
            <a:ext cx="1988293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paste cells below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96862" y="5788483"/>
            <a:ext cx="2141505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copy selected cells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93960" y="4562443"/>
            <a:ext cx="2876632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move selected cells down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75966" y="4008379"/>
            <a:ext cx="1905563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run selected cell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2881" y="3672391"/>
            <a:ext cx="1896730" cy="41857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interrupt kernel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66244" y="3336403"/>
            <a:ext cx="2026289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restart the kernel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30183" y="3089255"/>
            <a:ext cx="0" cy="3939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50626" y="3102057"/>
            <a:ext cx="0" cy="3621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85181" y="3085783"/>
            <a:ext cx="0" cy="3172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08543" y="3100321"/>
            <a:ext cx="0" cy="2809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88356" y="3114859"/>
            <a:ext cx="0" cy="246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08798" y="3098583"/>
            <a:ext cx="0" cy="185154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32160" y="3113122"/>
            <a:ext cx="0" cy="153170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8420" y="3084046"/>
            <a:ext cx="0" cy="1051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49447" y="3098585"/>
            <a:ext cx="0" cy="644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286923" y="3113123"/>
            <a:ext cx="0" cy="32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0" y="0"/>
            <a:ext cx="500967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attributes</a:t>
            </a:r>
          </a:p>
        </p:txBody>
      </p:sp>
      <p:sp>
        <p:nvSpPr>
          <p:cNvPr id="34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27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4117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06553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sea level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809" y="2156369"/>
            <a:ext cx="5905635" cy="218036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dirty="0"/>
              <a:t>Does sea level change in </a:t>
            </a:r>
            <a:r>
              <a:rPr lang="en-US" sz="2700" dirty="0" smtClean="0"/>
              <a:t>Rhode Island </a:t>
            </a:r>
            <a:r>
              <a:rPr lang="en-US" sz="2700" dirty="0"/>
              <a:t>?</a:t>
            </a:r>
          </a:p>
          <a:p>
            <a:r>
              <a:rPr lang="en-US" sz="2700" dirty="0"/>
              <a:t>	- examples ?</a:t>
            </a:r>
          </a:p>
          <a:p>
            <a:r>
              <a:rPr lang="en-US" sz="2700" dirty="0"/>
              <a:t>	- time scales ?</a:t>
            </a:r>
          </a:p>
          <a:p>
            <a:r>
              <a:rPr lang="en-US" sz="2700" dirty="0"/>
              <a:t>	- causes ?</a:t>
            </a:r>
          </a:p>
          <a:p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011" y="2632638"/>
            <a:ext cx="4720389" cy="5139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811" y="1424184"/>
            <a:ext cx="2762212" cy="5183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Focus Question(s)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28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069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933" y="970539"/>
            <a:ext cx="5727390" cy="93387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Focus Activity</a:t>
            </a:r>
          </a:p>
          <a:p>
            <a:r>
              <a:rPr lang="en-US" sz="2700" dirty="0"/>
              <a:t>	- Hands-on sea level change activity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20575" y="600432"/>
            <a:ext cx="2529223" cy="2605867"/>
            <a:chOff x="225393" y="2808878"/>
            <a:chExt cx="3175000" cy="3175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393" y="2808878"/>
              <a:ext cx="3175000" cy="3175000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990804" y="4173069"/>
              <a:ext cx="1660642" cy="181438"/>
            </a:xfrm>
            <a:custGeom>
              <a:avLst/>
              <a:gdLst>
                <a:gd name="connsiteX0" fmla="*/ 0 w 1660642"/>
                <a:gd name="connsiteY0" fmla="*/ 0 h 83741"/>
                <a:gd name="connsiteX1" fmla="*/ 237234 w 1660642"/>
                <a:gd name="connsiteY1" fmla="*/ 41871 h 83741"/>
                <a:gd name="connsiteX2" fmla="*/ 516334 w 1660642"/>
                <a:gd name="connsiteY2" fmla="*/ 69784 h 83741"/>
                <a:gd name="connsiteX3" fmla="*/ 753568 w 1660642"/>
                <a:gd name="connsiteY3" fmla="*/ 83741 h 83741"/>
                <a:gd name="connsiteX4" fmla="*/ 1004758 w 1660642"/>
                <a:gd name="connsiteY4" fmla="*/ 83741 h 83741"/>
                <a:gd name="connsiteX5" fmla="*/ 1283858 w 1660642"/>
                <a:gd name="connsiteY5" fmla="*/ 69784 h 83741"/>
                <a:gd name="connsiteX6" fmla="*/ 1535047 w 1660642"/>
                <a:gd name="connsiteY6" fmla="*/ 27914 h 83741"/>
                <a:gd name="connsiteX7" fmla="*/ 1660642 w 1660642"/>
                <a:gd name="connsiteY7" fmla="*/ 13957 h 83741"/>
                <a:gd name="connsiteX8" fmla="*/ 1660642 w 1660642"/>
                <a:gd name="connsiteY8" fmla="*/ 13957 h 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0642" h="83741">
                  <a:moveTo>
                    <a:pt x="0" y="0"/>
                  </a:moveTo>
                  <a:lnTo>
                    <a:pt x="237234" y="41871"/>
                  </a:lnTo>
                  <a:lnTo>
                    <a:pt x="516334" y="69784"/>
                  </a:lnTo>
                  <a:lnTo>
                    <a:pt x="753568" y="83741"/>
                  </a:lnTo>
                  <a:lnTo>
                    <a:pt x="1004758" y="83741"/>
                  </a:lnTo>
                  <a:lnTo>
                    <a:pt x="1283858" y="69784"/>
                  </a:lnTo>
                  <a:lnTo>
                    <a:pt x="1535047" y="27914"/>
                  </a:lnTo>
                  <a:lnTo>
                    <a:pt x="1660642" y="13957"/>
                  </a:lnTo>
                  <a:lnTo>
                    <a:pt x="1660642" y="13957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" y="0"/>
            <a:ext cx="906553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sea level example</a:t>
            </a: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29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6267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3483" y="3970602"/>
            <a:ext cx="6117389" cy="941797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u="sng" dirty="0"/>
              <a:t>Download </a:t>
            </a:r>
            <a:r>
              <a:rPr lang="en-US" sz="2700" u="sng" dirty="0" err="1"/>
              <a:t>Jupyter</a:t>
            </a:r>
            <a:r>
              <a:rPr lang="en-US" sz="2700" u="sng" dirty="0"/>
              <a:t> Notebook installer</a:t>
            </a:r>
          </a:p>
          <a:p>
            <a:r>
              <a:rPr lang="en-US" sz="2700" dirty="0"/>
              <a:t>https://</a:t>
            </a:r>
            <a:r>
              <a:rPr lang="en-US" sz="2700" dirty="0" err="1"/>
              <a:t>www.anaconda.com</a:t>
            </a:r>
            <a:r>
              <a:rPr lang="en-US" sz="2700" dirty="0"/>
              <a:t>/download/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3482" y="1109987"/>
            <a:ext cx="7926138" cy="219752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u="sng" dirty="0"/>
              <a:t>System requirements</a:t>
            </a:r>
          </a:p>
          <a:p>
            <a:pPr marL="382059" indent="-382059">
              <a:buFont typeface="Arial"/>
              <a:buChar char="•"/>
            </a:pPr>
            <a:r>
              <a:rPr lang="en-US" sz="2700" dirty="0"/>
              <a:t>32- or 64-bit computer</a:t>
            </a:r>
          </a:p>
          <a:p>
            <a:pPr marL="382059" indent="-382059">
              <a:buFont typeface="Arial"/>
              <a:buChar char="•"/>
            </a:pPr>
            <a:r>
              <a:rPr lang="en-US" sz="2700" dirty="0"/>
              <a:t>Minimum 3 GB disk space to download and install</a:t>
            </a:r>
          </a:p>
          <a:p>
            <a:pPr marL="382059" indent="-382059">
              <a:buFont typeface="Arial"/>
              <a:buChar char="•"/>
            </a:pPr>
            <a:r>
              <a:rPr lang="en-US" sz="2700" dirty="0"/>
              <a:t>Windows, </a:t>
            </a:r>
            <a:r>
              <a:rPr lang="en-US" sz="2700" dirty="0" err="1"/>
              <a:t>macOS</a:t>
            </a:r>
            <a:r>
              <a:rPr lang="en-US" sz="2700" dirty="0"/>
              <a:t> or Linux</a:t>
            </a:r>
          </a:p>
          <a:p>
            <a:pPr marL="382059" indent="-382059">
              <a:buFont typeface="Arial"/>
              <a:buChar char="•"/>
            </a:pPr>
            <a:r>
              <a:rPr lang="en-US" sz="2700" dirty="0"/>
              <a:t>Web browser (e.g., Safari, Firefox)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7439330" cy="5799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download, install &amp; launch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3867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66897" y="905654"/>
            <a:ext cx="1669597" cy="1720190"/>
            <a:chOff x="225393" y="2808878"/>
            <a:chExt cx="3175000" cy="3175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393" y="2808878"/>
              <a:ext cx="3175000" cy="3175000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990804" y="4173069"/>
              <a:ext cx="1660642" cy="181438"/>
            </a:xfrm>
            <a:custGeom>
              <a:avLst/>
              <a:gdLst>
                <a:gd name="connsiteX0" fmla="*/ 0 w 1660642"/>
                <a:gd name="connsiteY0" fmla="*/ 0 h 83741"/>
                <a:gd name="connsiteX1" fmla="*/ 237234 w 1660642"/>
                <a:gd name="connsiteY1" fmla="*/ 41871 h 83741"/>
                <a:gd name="connsiteX2" fmla="*/ 516334 w 1660642"/>
                <a:gd name="connsiteY2" fmla="*/ 69784 h 83741"/>
                <a:gd name="connsiteX3" fmla="*/ 753568 w 1660642"/>
                <a:gd name="connsiteY3" fmla="*/ 83741 h 83741"/>
                <a:gd name="connsiteX4" fmla="*/ 1004758 w 1660642"/>
                <a:gd name="connsiteY4" fmla="*/ 83741 h 83741"/>
                <a:gd name="connsiteX5" fmla="*/ 1283858 w 1660642"/>
                <a:gd name="connsiteY5" fmla="*/ 69784 h 83741"/>
                <a:gd name="connsiteX6" fmla="*/ 1535047 w 1660642"/>
                <a:gd name="connsiteY6" fmla="*/ 27914 h 83741"/>
                <a:gd name="connsiteX7" fmla="*/ 1660642 w 1660642"/>
                <a:gd name="connsiteY7" fmla="*/ 13957 h 83741"/>
                <a:gd name="connsiteX8" fmla="*/ 1660642 w 1660642"/>
                <a:gd name="connsiteY8" fmla="*/ 13957 h 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0642" h="83741">
                  <a:moveTo>
                    <a:pt x="0" y="0"/>
                  </a:moveTo>
                  <a:lnTo>
                    <a:pt x="237234" y="41871"/>
                  </a:lnTo>
                  <a:lnTo>
                    <a:pt x="516334" y="69784"/>
                  </a:lnTo>
                  <a:lnTo>
                    <a:pt x="753568" y="83741"/>
                  </a:lnTo>
                  <a:lnTo>
                    <a:pt x="1004758" y="83741"/>
                  </a:lnTo>
                  <a:lnTo>
                    <a:pt x="1283858" y="69784"/>
                  </a:lnTo>
                  <a:lnTo>
                    <a:pt x="1535047" y="27914"/>
                  </a:lnTo>
                  <a:lnTo>
                    <a:pt x="1660642" y="13957"/>
                  </a:lnTo>
                  <a:lnTo>
                    <a:pt x="1660642" y="13957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8885"/>
              </p:ext>
            </p:extLst>
          </p:nvPr>
        </p:nvGraphicFramePr>
        <p:xfrm>
          <a:off x="177578" y="2771712"/>
          <a:ext cx="9755038" cy="48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527"/>
                <a:gridCol w="2392068"/>
                <a:gridCol w="2651004"/>
                <a:gridCol w="2645439"/>
              </a:tblGrid>
              <a:tr h="7254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Event</a:t>
                      </a:r>
                      <a:r>
                        <a:rPr lang="en-US" sz="2000" baseline="0" dirty="0" smtClean="0"/>
                        <a:t> or </a:t>
                      </a:r>
                      <a:r>
                        <a:rPr lang="en-US" sz="2000" dirty="0" smtClean="0"/>
                        <a:t>Action</a:t>
                      </a:r>
                    </a:p>
                    <a:p>
                      <a:r>
                        <a:rPr lang="en-US" sz="1800" dirty="0" smtClean="0"/>
                        <a:t>(What did you do?)</a:t>
                      </a:r>
                      <a:endParaRPr lang="en-US" sz="18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Level Change</a:t>
                      </a:r>
                    </a:p>
                    <a:p>
                      <a:r>
                        <a:rPr lang="en-US" sz="1800" dirty="0" smtClean="0"/>
                        <a:t>(up, down,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smtClean="0"/>
                        <a:t>d</a:t>
                      </a:r>
                      <a:r>
                        <a:rPr lang="en-US" sz="1800" dirty="0" smtClean="0"/>
                        <a:t>epends)</a:t>
                      </a:r>
                      <a:endParaRPr lang="en-US" sz="18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Region</a:t>
                      </a:r>
                      <a:r>
                        <a:rPr lang="en-US" sz="2000" baseline="0" dirty="0" smtClean="0"/>
                        <a:t> Affected</a:t>
                      </a:r>
                    </a:p>
                    <a:p>
                      <a:r>
                        <a:rPr lang="en-US" sz="1800" dirty="0" smtClean="0"/>
                        <a:t>(all-sides, 1-side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middle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Duration,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Timing</a:t>
                      </a:r>
                    </a:p>
                    <a:p>
                      <a:r>
                        <a:rPr lang="en-US" sz="1800" dirty="0" smtClean="0"/>
                        <a:t>(maintained, temporary)</a:t>
                      </a:r>
                      <a:endParaRPr lang="en-US" sz="18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26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26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26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26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26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26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" y="0"/>
            <a:ext cx="9065532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sea level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933" y="970539"/>
            <a:ext cx="5727390" cy="93387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Focus Activity</a:t>
            </a:r>
          </a:p>
          <a:p>
            <a:r>
              <a:rPr lang="en-US" sz="2700" dirty="0"/>
              <a:t>	- Hands-on sea level change activity</a:t>
            </a: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30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3845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974760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</a:t>
            </a:r>
            <a:r>
              <a:rPr lang="en-US" sz="2700" b="1" dirty="0" smtClean="0"/>
              <a:t>sea level </a:t>
            </a:r>
            <a:r>
              <a:rPr lang="en-US" sz="2700" b="1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9358" y="1676616"/>
            <a:ext cx="5029200" cy="2616101"/>
          </a:xfrm>
          <a:prstGeom prst="rect">
            <a:avLst/>
          </a:prstGeom>
        </p:spPr>
        <p:txBody>
          <a:bodyPr lIns="101882" tIns="50941" rIns="101882" bIns="50941">
            <a:spAutoFit/>
          </a:bodyPr>
          <a:lstStyle/>
          <a:p>
            <a:r>
              <a:rPr lang="en-US" sz="2700" dirty="0"/>
              <a:t>Go to </a:t>
            </a:r>
            <a:r>
              <a:rPr lang="en-US" sz="2700" dirty="0" err="1"/>
              <a:t>Jupyter</a:t>
            </a:r>
            <a:r>
              <a:rPr lang="en-US" sz="2700" dirty="0"/>
              <a:t> Notebooks</a:t>
            </a:r>
            <a:endParaRPr lang="en-US" sz="2700" b="1" dirty="0"/>
          </a:p>
          <a:p>
            <a:r>
              <a:rPr lang="en-US" sz="2700" dirty="0"/>
              <a:t>Go to “code” filter</a:t>
            </a:r>
          </a:p>
          <a:p>
            <a:r>
              <a:rPr lang="en-US" sz="2700" dirty="0"/>
              <a:t>Open </a:t>
            </a:r>
            <a:r>
              <a:rPr lang="en-US" sz="2700" dirty="0" smtClean="0"/>
              <a:t>“</a:t>
            </a:r>
            <a:r>
              <a:rPr lang="en-US" sz="2700" dirty="0" err="1" smtClean="0"/>
              <a:t>NOAA_Sea_Level.ipynb</a:t>
            </a:r>
            <a:r>
              <a:rPr lang="en-US" sz="2700" dirty="0"/>
              <a:t>”</a:t>
            </a:r>
          </a:p>
          <a:p>
            <a:endParaRPr lang="en-US" sz="2700" dirty="0"/>
          </a:p>
          <a:p>
            <a:r>
              <a:rPr lang="en-US" sz="2700" dirty="0"/>
              <a:t>Run code</a:t>
            </a:r>
          </a:p>
          <a:p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1279358" y="1162432"/>
            <a:ext cx="5029200" cy="523220"/>
          </a:xfrm>
          <a:prstGeom prst="rect">
            <a:avLst/>
          </a:prstGeom>
        </p:spPr>
        <p:txBody>
          <a:bodyPr lIns="101882" tIns="50941" rIns="101882" bIns="50941">
            <a:spAutoFit/>
          </a:bodyPr>
          <a:lstStyle/>
          <a:p>
            <a:r>
              <a:rPr lang="en-US" sz="2700" b="1" dirty="0"/>
              <a:t>Computer-based Activity</a:t>
            </a:r>
          </a:p>
        </p:txBody>
      </p:sp>
      <p:pic>
        <p:nvPicPr>
          <p:cNvPr id="7" name="Picture 6" descr="Screen Shot 2018-06-21 at 9.36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53" y="3112538"/>
            <a:ext cx="5970337" cy="4311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323265" y="4906504"/>
            <a:ext cx="1615653" cy="51269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31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7958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974760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</a:t>
            </a:r>
            <a:r>
              <a:rPr lang="en-US" sz="2700" b="1" dirty="0" smtClean="0"/>
              <a:t>sea level </a:t>
            </a:r>
            <a:r>
              <a:rPr lang="en-US" sz="2700" b="1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810" y="853393"/>
            <a:ext cx="9161380" cy="680186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b="1" dirty="0"/>
              <a:t>Follow-up Questions</a:t>
            </a:r>
          </a:p>
          <a:p>
            <a:endParaRPr lang="en-US" sz="2700" dirty="0"/>
          </a:p>
          <a:p>
            <a:r>
              <a:rPr lang="en-US" sz="2700" dirty="0"/>
              <a:t>Is sea level changing in </a:t>
            </a:r>
            <a:r>
              <a:rPr lang="en-US" sz="2700" dirty="0" smtClean="0"/>
              <a:t>RI?</a:t>
            </a:r>
            <a:endParaRPr lang="en-US" sz="2700" dirty="0"/>
          </a:p>
          <a:p>
            <a:pPr marL="382059" indent="-382059">
              <a:buFontTx/>
              <a:buChar char="-"/>
            </a:pPr>
            <a:r>
              <a:rPr lang="en-US" sz="2700" dirty="0"/>
              <a:t>rise or fall 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how much 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what time scale 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possible causes ?</a:t>
            </a:r>
          </a:p>
          <a:p>
            <a:pPr marL="382059" indent="-382059">
              <a:buFontTx/>
              <a:buChar char="-"/>
            </a:pPr>
            <a:endParaRPr lang="en-US" sz="2700" dirty="0"/>
          </a:p>
          <a:p>
            <a:r>
              <a:rPr lang="en-US" sz="2700" dirty="0"/>
              <a:t>How does </a:t>
            </a:r>
            <a:r>
              <a:rPr lang="en-US" sz="2700" dirty="0" smtClean="0"/>
              <a:t>sea level </a:t>
            </a:r>
            <a:r>
              <a:rPr lang="en-US" sz="2700" dirty="0"/>
              <a:t>change throughout the year?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range of change 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possible causes ?</a:t>
            </a:r>
          </a:p>
          <a:p>
            <a:pPr marL="382059" indent="-382059">
              <a:buFontTx/>
              <a:buChar char="-"/>
            </a:pPr>
            <a:endParaRPr lang="en-US" sz="2700" dirty="0"/>
          </a:p>
          <a:p>
            <a:r>
              <a:rPr lang="en-US" sz="2700" dirty="0"/>
              <a:t>Is the character of sea level change the same all over </a:t>
            </a:r>
            <a:r>
              <a:rPr lang="en-US" sz="2700" dirty="0" smtClean="0"/>
              <a:t>RI? </a:t>
            </a:r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How do sea level changes in </a:t>
            </a:r>
            <a:r>
              <a:rPr lang="en-US" sz="2700" dirty="0" smtClean="0"/>
              <a:t>RI </a:t>
            </a:r>
            <a:r>
              <a:rPr lang="en-US" sz="2700" dirty="0"/>
              <a:t>compare to Juneau, AK?</a:t>
            </a:r>
          </a:p>
          <a:p>
            <a:endParaRPr lang="en-US" sz="27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32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1631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8-05 at 11.37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35" y="3144101"/>
            <a:ext cx="6904865" cy="4628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8974760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</a:t>
            </a:r>
            <a:r>
              <a:rPr lang="en-US" sz="2700" b="1" dirty="0" smtClean="0"/>
              <a:t>sea level </a:t>
            </a:r>
            <a:r>
              <a:rPr lang="en-US" sz="2700" b="1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810" y="853393"/>
            <a:ext cx="9161380" cy="3453253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b="1" dirty="0"/>
              <a:t>Follow-up Questions</a:t>
            </a:r>
          </a:p>
          <a:p>
            <a:endParaRPr lang="en-US" sz="2700" dirty="0"/>
          </a:p>
          <a:p>
            <a:r>
              <a:rPr lang="en-US" sz="2700" dirty="0"/>
              <a:t>Is sea level changing in </a:t>
            </a:r>
            <a:r>
              <a:rPr lang="en-US" sz="2700" dirty="0" smtClean="0"/>
              <a:t>Rhode Island?</a:t>
            </a:r>
            <a:endParaRPr lang="en-US" sz="2700" dirty="0"/>
          </a:p>
          <a:p>
            <a:pPr marL="382059" indent="-382059">
              <a:buFontTx/>
              <a:buChar char="-"/>
            </a:pPr>
            <a:r>
              <a:rPr lang="en-US" sz="2700" dirty="0"/>
              <a:t>rise or fall 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how much 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how fast 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what time scale 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possible causes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6413" y="2775951"/>
            <a:ext cx="1453466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Newport, RI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33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8537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974760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</a:t>
            </a:r>
            <a:r>
              <a:rPr lang="en-US" sz="2700" b="1" dirty="0" smtClean="0"/>
              <a:t>sea level </a:t>
            </a:r>
            <a:r>
              <a:rPr lang="en-US" sz="2700" b="1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810" y="853393"/>
            <a:ext cx="9161380" cy="219752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b="1" dirty="0"/>
              <a:t>Follow-up Questions</a:t>
            </a:r>
          </a:p>
          <a:p>
            <a:endParaRPr lang="en-US" sz="2700" dirty="0"/>
          </a:p>
          <a:p>
            <a:r>
              <a:rPr lang="en-US" sz="2700" dirty="0"/>
              <a:t>How does </a:t>
            </a:r>
            <a:r>
              <a:rPr lang="en-US" sz="2700" dirty="0" smtClean="0"/>
              <a:t>sea level </a:t>
            </a:r>
            <a:r>
              <a:rPr lang="en-US" sz="2700" dirty="0"/>
              <a:t>change throughout the year?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range of change ?</a:t>
            </a:r>
          </a:p>
          <a:p>
            <a:pPr marL="382059" indent="-382059">
              <a:buFontTx/>
              <a:buChar char="-"/>
            </a:pPr>
            <a:r>
              <a:rPr lang="en-US" sz="2700" dirty="0"/>
              <a:t>possible causes ?</a:t>
            </a:r>
          </a:p>
        </p:txBody>
      </p:sp>
      <p:pic>
        <p:nvPicPr>
          <p:cNvPr id="2" name="Picture 1" descr="Screen Shot 2018-06-21 at 9.41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48" y="2777744"/>
            <a:ext cx="6852652" cy="4645843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34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629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974760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</a:t>
            </a:r>
            <a:r>
              <a:rPr lang="en-US" sz="2700" b="1" dirty="0" smtClean="0"/>
              <a:t>sea level </a:t>
            </a:r>
            <a:r>
              <a:rPr lang="en-US" sz="2700" b="1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810" y="853394"/>
            <a:ext cx="9161380" cy="941797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b="1" dirty="0"/>
              <a:t>Follow-up Questions</a:t>
            </a:r>
          </a:p>
          <a:p>
            <a:r>
              <a:rPr lang="en-US" sz="2700" dirty="0" smtClean="0"/>
              <a:t>Is the rate of sea level change the same everywhere?</a:t>
            </a:r>
            <a:endParaRPr lang="en-US" sz="2700" dirty="0"/>
          </a:p>
        </p:txBody>
      </p:sp>
      <p:grpSp>
        <p:nvGrpSpPr>
          <p:cNvPr id="8" name="Group 7"/>
          <p:cNvGrpSpPr/>
          <p:nvPr/>
        </p:nvGrpSpPr>
        <p:grpSpPr>
          <a:xfrm>
            <a:off x="487626" y="1673987"/>
            <a:ext cx="9223992" cy="5977209"/>
            <a:chOff x="280736" y="1477047"/>
            <a:chExt cx="8385447" cy="5274008"/>
          </a:xfrm>
        </p:grpSpPr>
        <p:pic>
          <p:nvPicPr>
            <p:cNvPr id="6" name="Picture 5" descr="Screen Shot 2018-06-21 at 9.43.4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36" y="1477047"/>
              <a:ext cx="6443579" cy="2033722"/>
            </a:xfrm>
            <a:prstGeom prst="rect">
              <a:avLst/>
            </a:prstGeom>
          </p:spPr>
        </p:pic>
        <p:pic>
          <p:nvPicPr>
            <p:cNvPr id="3" name="Picture 2" descr="Screen Shot 2018-06-21 at 9.44.1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842" y="3122033"/>
              <a:ext cx="4371474" cy="2064851"/>
            </a:xfrm>
            <a:prstGeom prst="rect">
              <a:avLst/>
            </a:prstGeom>
          </p:spPr>
        </p:pic>
        <p:pic>
          <p:nvPicPr>
            <p:cNvPr id="2" name="Picture 1" descr="Screen Shot 2018-06-21 at 9.45.02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422" y="4675828"/>
              <a:ext cx="5293893" cy="20752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12001" y="2112211"/>
              <a:ext cx="1501132" cy="695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 dirty="0"/>
                <a:t>Portland</a:t>
              </a:r>
            </a:p>
            <a:p>
              <a:pPr>
                <a:lnSpc>
                  <a:spcPct val="80000"/>
                </a:lnSpc>
              </a:pPr>
              <a:r>
                <a:rPr lang="en-US" sz="2700" dirty="0"/>
                <a:t>1.8 mm/</a:t>
              </a:r>
              <a:r>
                <a:rPr lang="en-US" sz="2700" dirty="0" err="1"/>
                <a:t>yr</a:t>
              </a:r>
              <a:endParaRPr lang="en-US" sz="27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2001" y="5075239"/>
              <a:ext cx="1501132" cy="695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 dirty="0"/>
                <a:t>East  Port</a:t>
              </a:r>
            </a:p>
            <a:p>
              <a:pPr>
                <a:lnSpc>
                  <a:spcPct val="80000"/>
                </a:lnSpc>
              </a:pPr>
              <a:r>
                <a:rPr lang="en-US" sz="2700" dirty="0"/>
                <a:t>2.1 mm/</a:t>
              </a:r>
              <a:r>
                <a:rPr lang="en-US" sz="2700" dirty="0" err="1"/>
                <a:t>yr</a:t>
              </a:r>
              <a:endParaRPr lang="en-US" sz="27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12001" y="3587045"/>
              <a:ext cx="1554182" cy="695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 dirty="0"/>
                <a:t>Bar Harbor</a:t>
              </a:r>
            </a:p>
            <a:p>
              <a:pPr>
                <a:lnSpc>
                  <a:spcPct val="80000"/>
                </a:lnSpc>
              </a:pPr>
              <a:r>
                <a:rPr lang="en-US" sz="2700" dirty="0"/>
                <a:t>2.2 mm/</a:t>
              </a:r>
              <a:r>
                <a:rPr lang="en-US" sz="2700" dirty="0" err="1"/>
                <a:t>yr</a:t>
              </a:r>
              <a:endParaRPr lang="en-US" sz="2700" dirty="0"/>
            </a:p>
          </p:txBody>
        </p:sp>
      </p:grpSp>
      <p:sp>
        <p:nvSpPr>
          <p:cNvPr id="14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35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1625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8-06-21 at 9.53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82" y="2740491"/>
            <a:ext cx="3513819" cy="36501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8974760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</a:t>
            </a:r>
            <a:r>
              <a:rPr lang="en-US" sz="2700" b="1" dirty="0" smtClean="0"/>
              <a:t>sea level </a:t>
            </a:r>
            <a:r>
              <a:rPr lang="en-US" sz="2700" b="1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810" y="853394"/>
            <a:ext cx="9734880" cy="93387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b="1" dirty="0"/>
              <a:t>Follow-up Questions</a:t>
            </a:r>
          </a:p>
          <a:p>
            <a:r>
              <a:rPr lang="en-US" sz="2700" dirty="0"/>
              <a:t>Is the </a:t>
            </a:r>
            <a:r>
              <a:rPr lang="en-US" sz="2700" dirty="0" smtClean="0"/>
              <a:t>annual character </a:t>
            </a:r>
            <a:r>
              <a:rPr lang="en-US" sz="2700" dirty="0"/>
              <a:t>of sea level change the same all over Maine?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8183" y="2345119"/>
            <a:ext cx="1413059" cy="44912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/>
              <a:t>Portland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3791" y="2345119"/>
            <a:ext cx="1552276" cy="44912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/>
              <a:t>East  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0405" y="2345119"/>
            <a:ext cx="1746459" cy="44912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/>
              <a:t>Bar Harbor</a:t>
            </a:r>
          </a:p>
        </p:txBody>
      </p:sp>
      <p:pic>
        <p:nvPicPr>
          <p:cNvPr id="13" name="Picture 12" descr="Screen Shot 2018-06-21 at 9.53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31" y="3113268"/>
            <a:ext cx="3519504" cy="3469769"/>
          </a:xfrm>
          <a:prstGeom prst="rect">
            <a:avLst/>
          </a:prstGeom>
        </p:spPr>
      </p:pic>
      <p:pic>
        <p:nvPicPr>
          <p:cNvPr id="14" name="Picture 13" descr="Screen Shot 2018-06-21 at 9.52.3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" y="3095291"/>
            <a:ext cx="3519504" cy="3452885"/>
          </a:xfrm>
          <a:prstGeom prst="rect">
            <a:avLst/>
          </a:prstGeom>
        </p:spPr>
      </p:pic>
      <p:sp>
        <p:nvSpPr>
          <p:cNvPr id="1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36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9235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8-08 at 9.24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86" y="2321794"/>
            <a:ext cx="3560710" cy="2320568"/>
          </a:xfrm>
          <a:prstGeom prst="rect">
            <a:avLst/>
          </a:prstGeom>
        </p:spPr>
      </p:pic>
      <p:pic>
        <p:nvPicPr>
          <p:cNvPr id="11" name="Picture 10" descr="Screen Shot 2018-08-05 at 11.37.37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13"/>
          <a:stretch/>
        </p:blipFill>
        <p:spPr>
          <a:xfrm>
            <a:off x="0" y="2337477"/>
            <a:ext cx="6372017" cy="23048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8974760" cy="5799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</a:t>
            </a:r>
            <a:r>
              <a:rPr lang="en-US" sz="2700" b="1" dirty="0" smtClean="0"/>
              <a:t>sea level </a:t>
            </a:r>
            <a:r>
              <a:rPr lang="en-US" sz="2700" b="1" dirty="0"/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810" y="853393"/>
            <a:ext cx="9161380" cy="1360372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b="1" dirty="0"/>
              <a:t>Follow-up Questions</a:t>
            </a:r>
          </a:p>
          <a:p>
            <a:endParaRPr lang="en-US" sz="2700" dirty="0"/>
          </a:p>
          <a:p>
            <a:r>
              <a:rPr lang="en-US" sz="2700" dirty="0"/>
              <a:t>How do sea level changes in </a:t>
            </a:r>
            <a:r>
              <a:rPr lang="en-US" sz="2700" dirty="0" smtClean="0"/>
              <a:t>RI </a:t>
            </a:r>
            <a:r>
              <a:rPr lang="en-US" sz="2700" dirty="0"/>
              <a:t>compare to Juneau, AK?</a:t>
            </a:r>
          </a:p>
        </p:txBody>
      </p:sp>
      <p:pic>
        <p:nvPicPr>
          <p:cNvPr id="3" name="Picture 2" descr="Screen Shot 2018-06-21 at 10.06.3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9" y="4823125"/>
            <a:ext cx="6236208" cy="2120731"/>
          </a:xfrm>
          <a:prstGeom prst="rect">
            <a:avLst/>
          </a:prstGeom>
        </p:spPr>
      </p:pic>
      <p:pic>
        <p:nvPicPr>
          <p:cNvPr id="14" name="Picture 13" descr="Screen Shot 2018-06-21 at 10.02.5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32" y="4668438"/>
            <a:ext cx="3392083" cy="23260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86872" y="3795191"/>
            <a:ext cx="1308620" cy="359357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2.7 </a:t>
            </a:r>
            <a:r>
              <a:rPr lang="en-US" dirty="0"/>
              <a:t>mm/</a:t>
            </a:r>
            <a:r>
              <a:rPr lang="en-US" dirty="0" err="1"/>
              <a:t>yr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00886" y="5084834"/>
            <a:ext cx="1490786" cy="359357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13.0  </a:t>
            </a:r>
            <a:r>
              <a:rPr lang="en-US" dirty="0"/>
              <a:t>mm/</a:t>
            </a:r>
            <a:r>
              <a:rPr lang="en-US" dirty="0" err="1"/>
              <a:t>yr</a:t>
            </a:r>
            <a:endParaRPr lang="en-US" dirty="0"/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37</a:t>
            </a:fld>
            <a:endParaRPr lang="en-US" sz="1800" b="1" dirty="0"/>
          </a:p>
        </p:txBody>
      </p:sp>
      <p:pic>
        <p:nvPicPr>
          <p:cNvPr id="13" name="Picture 12" descr="Screen Shot 2018-08-08 at 9.24.2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41"/>
          <a:stretch/>
        </p:blipFill>
        <p:spPr>
          <a:xfrm>
            <a:off x="6372017" y="6633434"/>
            <a:ext cx="3560710" cy="3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279570" cy="579931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Computer-based Science Instruction </a:t>
            </a:r>
            <a:r>
              <a:rPr lang="mr-IN" sz="2700" b="1" dirty="0"/>
              <a:t>–</a:t>
            </a:r>
            <a:r>
              <a:rPr lang="en-US" sz="2700" b="1" dirty="0"/>
              <a:t> additional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810" y="853393"/>
            <a:ext cx="9631949" cy="342686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b="1" dirty="0"/>
              <a:t>More Focus Questions</a:t>
            </a:r>
          </a:p>
          <a:p>
            <a:endParaRPr lang="en-US" sz="2700" dirty="0"/>
          </a:p>
          <a:p>
            <a:r>
              <a:rPr lang="en-US" sz="2700" dirty="0"/>
              <a:t>How much does sea level need to change to flood</a:t>
            </a:r>
            <a:r>
              <a:rPr lang="mr-IN" sz="2700" dirty="0"/>
              <a:t>…</a:t>
            </a:r>
            <a:r>
              <a:rPr lang="en-US" sz="2700" dirty="0"/>
              <a:t>..</a:t>
            </a:r>
          </a:p>
          <a:p>
            <a:pPr marL="382059" indent="-382059">
              <a:buFontTx/>
              <a:buChar char="-"/>
            </a:pPr>
            <a:r>
              <a:rPr lang="en-US" sz="2700" dirty="0" smtClean="0"/>
              <a:t>Kingston, RI?</a:t>
            </a:r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How soon until </a:t>
            </a:r>
            <a:r>
              <a:rPr lang="en-US" sz="2700" dirty="0" smtClean="0"/>
              <a:t>Kingston is </a:t>
            </a:r>
            <a:r>
              <a:rPr lang="en-US" sz="2700" dirty="0"/>
              <a:t>underwater?</a:t>
            </a:r>
          </a:p>
          <a:p>
            <a:endParaRPr lang="en-US" sz="2700" dirty="0"/>
          </a:p>
          <a:p>
            <a:r>
              <a:rPr lang="en-US" sz="2700" dirty="0"/>
              <a:t>What other regions are threatened?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38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7276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4634626" cy="518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2700" b="1" dirty="0" smtClean="0"/>
              <a:t>More Advanced Python Scripts</a:t>
            </a:r>
            <a:endParaRPr lang="en-US" sz="2700" b="1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39</a:t>
            </a:fld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898" y="702800"/>
            <a:ext cx="47894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to Import Additional Libraries</a:t>
            </a:r>
            <a:endParaRPr lang="en-US" sz="2400" dirty="0"/>
          </a:p>
          <a:p>
            <a:r>
              <a:rPr lang="en-US" sz="2400" dirty="0" smtClean="0"/>
              <a:t>	- go to Anaconda Navigator Page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select environments</a:t>
            </a:r>
            <a:endParaRPr lang="en-US" sz="2400" dirty="0"/>
          </a:p>
        </p:txBody>
      </p:sp>
      <p:pic>
        <p:nvPicPr>
          <p:cNvPr id="10" name="Picture 9" descr="Screen Shot 2018-08-06 at 10.19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0" y="1993539"/>
            <a:ext cx="7015911" cy="41254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26670" y="2909654"/>
            <a:ext cx="1117435" cy="40706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8-06-19 at 11.47.3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9"/>
          <a:stretch/>
        </p:blipFill>
        <p:spPr>
          <a:xfrm>
            <a:off x="0" y="924206"/>
            <a:ext cx="10058400" cy="365136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926264" y="3711961"/>
            <a:ext cx="1705811" cy="86642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312" y="3571558"/>
            <a:ext cx="3633751" cy="5183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Select operating system</a:t>
            </a:r>
          </a:p>
        </p:txBody>
      </p:sp>
      <p:pic>
        <p:nvPicPr>
          <p:cNvPr id="6" name="Picture 5" descr="Screen Shot 2018-06-19 at 11.50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81" y="4670976"/>
            <a:ext cx="6558550" cy="270956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299903" y="5272503"/>
            <a:ext cx="2420486" cy="189386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9506" y="4856353"/>
            <a:ext cx="2694078" cy="5183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Select Python 3.6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7439330" cy="5799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download, install &amp; launch</a:t>
            </a: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4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0164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8-06 at 10.20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0" y="1993539"/>
            <a:ext cx="7022592" cy="41440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4634626" cy="518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2700" b="1" dirty="0" smtClean="0"/>
              <a:t>More Advanced Python Scripts</a:t>
            </a:r>
            <a:endParaRPr lang="en-US" sz="2700" b="1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40</a:t>
            </a:fld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898" y="702800"/>
            <a:ext cx="460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to Import Additional Libraries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454579" y="4179624"/>
            <a:ext cx="1291317" cy="40706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7935" y="5478696"/>
            <a:ext cx="534735" cy="65889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898" y="702800"/>
            <a:ext cx="80556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to Import Additional Libraries</a:t>
            </a:r>
            <a:endParaRPr lang="en-US" sz="2400" dirty="0"/>
          </a:p>
          <a:p>
            <a:r>
              <a:rPr lang="en-US" sz="2400" dirty="0" smtClean="0"/>
              <a:t>	- search for appropriate libraries (e.g., </a:t>
            </a:r>
            <a:r>
              <a:rPr lang="en-US" sz="2400" dirty="0" err="1" smtClean="0"/>
              <a:t>ipywidgets</a:t>
            </a:r>
            <a:r>
              <a:rPr lang="en-US" sz="2400" dirty="0" smtClean="0"/>
              <a:t>, netcdf4)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import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5202" y="6299313"/>
            <a:ext cx="7199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installation issues</a:t>
            </a:r>
            <a:r>
              <a:rPr lang="mr-IN" dirty="0" smtClean="0"/>
              <a:t>…</a:t>
            </a:r>
            <a:r>
              <a:rPr lang="en-US" dirty="0" smtClean="0"/>
              <a:t>.use </a:t>
            </a:r>
            <a:r>
              <a:rPr lang="en-US" dirty="0" err="1" smtClean="0"/>
              <a:t>conda</a:t>
            </a:r>
            <a:r>
              <a:rPr lang="en-US" dirty="0"/>
              <a:t> </a:t>
            </a:r>
            <a:r>
              <a:rPr lang="en-US" dirty="0" smtClean="0"/>
              <a:t>install </a:t>
            </a:r>
            <a:r>
              <a:rPr lang="en-US" dirty="0"/>
              <a:t>method </a:t>
            </a:r>
            <a:r>
              <a:rPr lang="en-US" dirty="0" smtClean="0"/>
              <a:t>in terminal window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4877" y="6736413"/>
            <a:ext cx="4073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conda</a:t>
            </a:r>
            <a:r>
              <a:rPr lang="en-US" dirty="0"/>
              <a:t> install -c </a:t>
            </a:r>
            <a:r>
              <a:rPr lang="en-US" dirty="0" err="1"/>
              <a:t>conda</a:t>
            </a:r>
            <a:r>
              <a:rPr lang="en-US" dirty="0"/>
              <a:t>-forge </a:t>
            </a:r>
            <a:r>
              <a:rPr lang="en-US" dirty="0" err="1"/>
              <a:t>basemap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7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4634626" cy="518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2700" b="1" dirty="0" smtClean="0"/>
              <a:t>More Advanced Python Scripts</a:t>
            </a:r>
            <a:endParaRPr lang="en-US" sz="2700" b="1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41</a:t>
            </a:fld>
            <a:endParaRPr lang="en-US" sz="1800" b="1" dirty="0"/>
          </a:p>
        </p:txBody>
      </p:sp>
      <p:pic>
        <p:nvPicPr>
          <p:cNvPr id="3" name="Picture 2" descr="Screen Shot 2018-08-05 at 12.18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1" y="2687897"/>
            <a:ext cx="8792583" cy="4750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2695" y="4722135"/>
            <a:ext cx="1940160" cy="40706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2695" y="5380057"/>
            <a:ext cx="1940160" cy="40706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0108" y="1282300"/>
            <a:ext cx="460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to Import Additional Libraries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02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2575731" cy="518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2700" b="1" dirty="0"/>
              <a:t>Python Tutorials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998" y="1328527"/>
            <a:ext cx="6804940" cy="4988032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On-line Tutorials</a:t>
            </a:r>
          </a:p>
          <a:p>
            <a:pPr lvl="1"/>
            <a:r>
              <a:rPr lang="en-US" sz="3100" dirty="0"/>
              <a:t>https://</a:t>
            </a:r>
            <a:r>
              <a:rPr lang="en-US" sz="3100" dirty="0" err="1"/>
              <a:t>www.datacamp.com</a:t>
            </a:r>
            <a:r>
              <a:rPr lang="en-US" sz="3100" dirty="0"/>
              <a:t>/</a:t>
            </a:r>
          </a:p>
          <a:p>
            <a:pPr lvl="1"/>
            <a:r>
              <a:rPr lang="en-US" sz="3100" dirty="0"/>
              <a:t>- both Python and R on-line tutorials</a:t>
            </a:r>
          </a:p>
          <a:p>
            <a:pPr lvl="1"/>
            <a:endParaRPr lang="en-US" sz="3100" dirty="0"/>
          </a:p>
          <a:p>
            <a:pPr lvl="1"/>
            <a:r>
              <a:rPr lang="en-US" sz="3100" dirty="0"/>
              <a:t>https://</a:t>
            </a:r>
            <a:r>
              <a:rPr lang="en-US" sz="3100" dirty="0" err="1"/>
              <a:t>docs.python.org</a:t>
            </a:r>
            <a:r>
              <a:rPr lang="en-US" sz="3100" dirty="0"/>
              <a:t>/3/tutorial/</a:t>
            </a:r>
          </a:p>
          <a:p>
            <a:pPr lvl="1"/>
            <a:endParaRPr lang="en-US" sz="3100" dirty="0"/>
          </a:p>
          <a:p>
            <a:pPr lvl="1"/>
            <a:r>
              <a:rPr lang="en-US" sz="3100" dirty="0"/>
              <a:t>https://www.w3schools.com/python/</a:t>
            </a:r>
          </a:p>
          <a:p>
            <a:pPr lvl="1"/>
            <a:endParaRPr lang="en-US" sz="3100" dirty="0"/>
          </a:p>
          <a:p>
            <a:r>
              <a:rPr lang="en-US" sz="3100" b="1" dirty="0"/>
              <a:t>Helpful Hints/Post a Question</a:t>
            </a:r>
          </a:p>
          <a:p>
            <a:pPr lvl="1"/>
            <a:r>
              <a:rPr lang="en-US" sz="3100" dirty="0"/>
              <a:t>https://</a:t>
            </a:r>
            <a:r>
              <a:rPr lang="en-US" sz="3100" dirty="0" err="1"/>
              <a:t>stackoverflow.com</a:t>
            </a:r>
            <a:r>
              <a:rPr lang="en-US" sz="3100" dirty="0"/>
              <a:t>/ 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42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3000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2296602" cy="518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2700" b="1" dirty="0" smtClean="0"/>
              <a:t>DCO Webinars</a:t>
            </a:r>
            <a:endParaRPr lang="en-US" sz="2700" b="1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43</a:t>
            </a:fld>
            <a:endParaRPr lang="en-US" sz="1800" b="1" dirty="0"/>
          </a:p>
        </p:txBody>
      </p:sp>
      <p:pic>
        <p:nvPicPr>
          <p:cNvPr id="4" name="Picture 3" descr="Screen Shot 2018-08-05 at 11.5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" y="1115325"/>
            <a:ext cx="10058400" cy="541382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648881">
            <a:off x="4438890" y="1103235"/>
            <a:ext cx="937099" cy="2347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790553" y="3857748"/>
            <a:ext cx="937099" cy="2347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2296602" cy="518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2700" b="1" dirty="0" smtClean="0"/>
              <a:t>DCO Webinars</a:t>
            </a:r>
            <a:endParaRPr lang="en-US" sz="2700" b="1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44</a:t>
            </a:fld>
            <a:endParaRPr lang="en-US" sz="1800" b="1" dirty="0"/>
          </a:p>
        </p:txBody>
      </p:sp>
      <p:pic>
        <p:nvPicPr>
          <p:cNvPr id="3" name="Picture 2" descr="Screen Shot 2018-08-05 at 11.59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9" y="802897"/>
            <a:ext cx="4496986" cy="3573165"/>
          </a:xfrm>
          <a:prstGeom prst="rect">
            <a:avLst/>
          </a:prstGeom>
        </p:spPr>
      </p:pic>
      <p:pic>
        <p:nvPicPr>
          <p:cNvPr id="6" name="Picture 5" descr="Screen Shot 2018-08-05 at 12.00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30" y="2589480"/>
            <a:ext cx="4169362" cy="3553360"/>
          </a:xfrm>
          <a:prstGeom prst="rect">
            <a:avLst/>
          </a:prstGeom>
        </p:spPr>
      </p:pic>
      <p:pic>
        <p:nvPicPr>
          <p:cNvPr id="9" name="Picture 8" descr="Screen Shot 2018-08-05 at 12.02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1" y="4419861"/>
            <a:ext cx="4643787" cy="32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5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3595" y="1011061"/>
            <a:ext cx="8867380" cy="550435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Install package will download</a:t>
            </a:r>
          </a:p>
          <a:p>
            <a:pPr marL="382059" indent="-382059">
              <a:buFontTx/>
              <a:buChar char="-"/>
            </a:pPr>
            <a:r>
              <a:rPr lang="en-US" sz="2700" b="1" dirty="0"/>
              <a:t>Anaconda3-5.2.0-MacOSX-x86_64.pkg</a:t>
            </a:r>
          </a:p>
          <a:p>
            <a:pPr marL="382059" indent="-382059">
              <a:buFontTx/>
              <a:buChar char="-"/>
            </a:pPr>
            <a:endParaRPr lang="en-US" sz="2700" b="1" dirty="0"/>
          </a:p>
          <a:p>
            <a:r>
              <a:rPr lang="en-US" sz="2700" b="1" dirty="0"/>
              <a:t>Use installation wizard to install</a:t>
            </a:r>
          </a:p>
          <a:p>
            <a:r>
              <a:rPr lang="en-US" sz="2700" b="1" dirty="0"/>
              <a:t>- automatic or double-click</a:t>
            </a:r>
          </a:p>
          <a:p>
            <a:endParaRPr lang="en-US" sz="2700" b="1" dirty="0"/>
          </a:p>
          <a:p>
            <a:r>
              <a:rPr lang="en-US" sz="2700" b="1" dirty="0"/>
              <a:t>Make note of folder/directory location of install site</a:t>
            </a:r>
          </a:p>
          <a:p>
            <a:endParaRPr lang="en-US" sz="2700" b="1" dirty="0"/>
          </a:p>
          <a:p>
            <a:r>
              <a:rPr lang="en-US" sz="2700" b="1" dirty="0"/>
              <a:t>Go to application</a:t>
            </a:r>
          </a:p>
          <a:p>
            <a:r>
              <a:rPr lang="en-US" sz="2700" b="1" dirty="0"/>
              <a:t>	for </a:t>
            </a:r>
            <a:r>
              <a:rPr lang="en-US" sz="2700" b="1" dirty="0" err="1"/>
              <a:t>MacOS</a:t>
            </a:r>
            <a:r>
              <a:rPr lang="en-US" sz="2700" b="1" dirty="0"/>
              <a:t>, in “Applications” folder</a:t>
            </a:r>
          </a:p>
          <a:p>
            <a:r>
              <a:rPr lang="en-US" sz="2700" b="1" dirty="0"/>
              <a:t>	for PCs </a:t>
            </a:r>
          </a:p>
          <a:p>
            <a:endParaRPr lang="en-US" sz="2700" b="1" dirty="0"/>
          </a:p>
          <a:p>
            <a:r>
              <a:rPr lang="en-US" sz="2700" b="1" dirty="0"/>
              <a:t>Double-click “Anaconda-Navigator” application icon to open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7439330" cy="5799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download, install &amp; launch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5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4674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6-19 at 12.1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0" y="640119"/>
            <a:ext cx="8126029" cy="64504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40971" y="3512110"/>
            <a:ext cx="991257" cy="77558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20458" y="3583689"/>
            <a:ext cx="3689157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700" b="1" dirty="0"/>
              <a:t>Click “Launch” to open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439330" cy="5799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download, install &amp; launch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6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7087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8-06-19 at 12.33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20" y="942761"/>
            <a:ext cx="5262961" cy="4087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963" y="1694371"/>
            <a:ext cx="5143686" cy="4257860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Create a Working Folder</a:t>
            </a:r>
          </a:p>
          <a:p>
            <a:endParaRPr lang="en-US" sz="2700" b="1" dirty="0"/>
          </a:p>
          <a:p>
            <a:r>
              <a:rPr lang="en-US" sz="2700" dirty="0"/>
              <a:t>Opens to home directory</a:t>
            </a:r>
          </a:p>
          <a:p>
            <a:endParaRPr lang="en-US" sz="2700" dirty="0"/>
          </a:p>
          <a:p>
            <a:r>
              <a:rPr lang="en-US" sz="2700" dirty="0"/>
              <a:t>1) Select “New”</a:t>
            </a:r>
          </a:p>
          <a:p>
            <a:endParaRPr lang="en-US" sz="2700" dirty="0"/>
          </a:p>
          <a:p>
            <a:r>
              <a:rPr lang="en-US" sz="2700" dirty="0"/>
              <a:t>2) Select Folder</a:t>
            </a:r>
          </a:p>
          <a:p>
            <a:endParaRPr lang="en-US" sz="2700" dirty="0"/>
          </a:p>
          <a:p>
            <a:r>
              <a:rPr lang="en-US" sz="2700" dirty="0"/>
              <a:t>3) New “Untitled Folder” is created</a:t>
            </a:r>
          </a:p>
          <a:p>
            <a:endParaRPr lang="en-US" sz="2700" b="1" dirty="0"/>
          </a:p>
        </p:txBody>
      </p:sp>
      <p:sp>
        <p:nvSpPr>
          <p:cNvPr id="10" name="Oval 9"/>
          <p:cNvSpPr/>
          <p:nvPr/>
        </p:nvSpPr>
        <p:spPr>
          <a:xfrm>
            <a:off x="7968989" y="4266749"/>
            <a:ext cx="852904" cy="4119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98350" y="2727136"/>
            <a:ext cx="852904" cy="5302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92639" y="3960777"/>
            <a:ext cx="1686488" cy="4119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7439330" cy="5799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download, install &amp; launch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7111" y="2734149"/>
            <a:ext cx="381245" cy="518375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5081" y="4219185"/>
            <a:ext cx="381245" cy="518375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0802" y="3892920"/>
            <a:ext cx="381245" cy="518375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3</a:t>
            </a: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7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4873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07403" y="1055166"/>
            <a:ext cx="6343851" cy="3556000"/>
            <a:chOff x="0" y="904334"/>
            <a:chExt cx="5767137" cy="3137647"/>
          </a:xfrm>
        </p:grpSpPr>
        <p:pic>
          <p:nvPicPr>
            <p:cNvPr id="3" name="Picture 2" descr="Screen Shot 2018-06-19 at 4.40.1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48"/>
            <a:stretch/>
          </p:blipFill>
          <p:spPr>
            <a:xfrm>
              <a:off x="0" y="904334"/>
              <a:ext cx="4037263" cy="3137647"/>
            </a:xfrm>
            <a:prstGeom prst="rect">
              <a:avLst/>
            </a:prstGeom>
          </p:spPr>
        </p:pic>
        <p:pic>
          <p:nvPicPr>
            <p:cNvPr id="14" name="Picture 13" descr="Screen Shot 2018-06-19 at 4.40.1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82"/>
            <a:stretch/>
          </p:blipFill>
          <p:spPr>
            <a:xfrm>
              <a:off x="4037263" y="904334"/>
              <a:ext cx="1729874" cy="313764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40090" y="1691482"/>
            <a:ext cx="7730412" cy="342686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Rename Folder</a:t>
            </a:r>
          </a:p>
          <a:p>
            <a:endParaRPr lang="en-US" sz="2700" dirty="0"/>
          </a:p>
          <a:p>
            <a:r>
              <a:rPr lang="en-US" sz="2700" dirty="0"/>
              <a:t>1) Check box next to </a:t>
            </a:r>
          </a:p>
          <a:p>
            <a:r>
              <a:rPr lang="en-US" sz="2700" dirty="0"/>
              <a:t>    “Untitled Folder”</a:t>
            </a:r>
          </a:p>
          <a:p>
            <a:endParaRPr lang="en-US" sz="2700" dirty="0"/>
          </a:p>
          <a:p>
            <a:r>
              <a:rPr lang="en-US" sz="2700" dirty="0"/>
              <a:t>2)  Click “Rename”</a:t>
            </a:r>
          </a:p>
          <a:p>
            <a:endParaRPr lang="en-US" sz="2700" dirty="0"/>
          </a:p>
          <a:p>
            <a:r>
              <a:rPr lang="en-US" sz="2700" dirty="0"/>
              <a:t>3)  Enter name of new folder </a:t>
            </a:r>
            <a:r>
              <a:rPr lang="en-US" sz="2700" dirty="0" smtClean="0"/>
              <a:t>“snakes” </a:t>
            </a:r>
            <a:r>
              <a:rPr lang="mr-IN" sz="2700" dirty="0"/>
              <a:t>…</a:t>
            </a:r>
            <a:r>
              <a:rPr lang="en-US" sz="2700" dirty="0"/>
              <a:t>.or whatever</a:t>
            </a:r>
          </a:p>
        </p:txBody>
      </p:sp>
      <p:sp>
        <p:nvSpPr>
          <p:cNvPr id="10" name="Oval 9"/>
          <p:cNvSpPr/>
          <p:nvPr/>
        </p:nvSpPr>
        <p:spPr>
          <a:xfrm>
            <a:off x="4248558" y="3739392"/>
            <a:ext cx="852904" cy="4119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48558" y="2616761"/>
            <a:ext cx="852904" cy="4119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439330" cy="5799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 err="1"/>
              <a:t>Jupyter</a:t>
            </a:r>
            <a:r>
              <a:rPr lang="en-US" sz="3100" b="1" dirty="0"/>
              <a:t> Notebooks </a:t>
            </a:r>
            <a:r>
              <a:rPr lang="en-US" sz="2700" b="1" dirty="0"/>
              <a:t>- download, install &amp; launch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9719" y="3687858"/>
            <a:ext cx="381245" cy="518375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9719" y="2588789"/>
            <a:ext cx="381245" cy="518375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4325" y="2969571"/>
            <a:ext cx="381245" cy="518375"/>
          </a:xfrm>
          <a:prstGeom prst="rect">
            <a:avLst/>
          </a:prstGeom>
          <a:solidFill>
            <a:srgbClr val="FFFF00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3</a:t>
            </a: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8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67360" y="3132828"/>
            <a:ext cx="6763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snakes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5777898" y="2969571"/>
            <a:ext cx="852904" cy="5302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7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8-05 at 12.1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88" y="4722318"/>
            <a:ext cx="6149711" cy="3321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131" y="1105318"/>
            <a:ext cx="9008212" cy="368847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700" b="1" dirty="0"/>
              <a:t>Get Python Code file</a:t>
            </a:r>
          </a:p>
          <a:p>
            <a:endParaRPr lang="en-US" sz="2700" b="1" dirty="0"/>
          </a:p>
          <a:p>
            <a:r>
              <a:rPr lang="en-US" sz="2700" dirty="0"/>
              <a:t>Download “</a:t>
            </a:r>
            <a:r>
              <a:rPr lang="en-US" sz="2700" dirty="0" err="1"/>
              <a:t>code.zip</a:t>
            </a:r>
            <a:r>
              <a:rPr lang="en-US" sz="2700" dirty="0"/>
              <a:t>” file</a:t>
            </a:r>
          </a:p>
          <a:p>
            <a:pPr marL="382059" indent="-382059">
              <a:buFontTx/>
              <a:buChar char="-"/>
            </a:pPr>
            <a:r>
              <a:rPr lang="en-US" sz="2700" dirty="0" err="1"/>
              <a:t>cdebi.gso.uri.edu</a:t>
            </a:r>
            <a:r>
              <a:rPr lang="en-US" sz="2700" dirty="0" smtClean="0"/>
              <a:t>/</a:t>
            </a:r>
            <a:r>
              <a:rPr lang="en-US" sz="2700" dirty="0" err="1" smtClean="0"/>
              <a:t>Python_workshop</a:t>
            </a:r>
            <a:r>
              <a:rPr lang="en-US" sz="2700" dirty="0" smtClean="0"/>
              <a:t>/</a:t>
            </a:r>
            <a:r>
              <a:rPr lang="en-US" sz="2700" dirty="0" err="1"/>
              <a:t>code.zip</a:t>
            </a:r>
            <a:endParaRPr lang="en-US" sz="2700" dirty="0"/>
          </a:p>
          <a:p>
            <a:endParaRPr lang="en-US" sz="2200" b="1" dirty="0"/>
          </a:p>
          <a:p>
            <a:r>
              <a:rPr lang="en-US" sz="2700" dirty="0"/>
              <a:t>Move </a:t>
            </a:r>
            <a:r>
              <a:rPr lang="en-US" sz="2700" dirty="0" err="1"/>
              <a:t>code.zip</a:t>
            </a:r>
            <a:r>
              <a:rPr lang="en-US" sz="2700" dirty="0"/>
              <a:t> file to your preferred location/directory</a:t>
            </a:r>
          </a:p>
          <a:p>
            <a:r>
              <a:rPr lang="en-US" sz="2700" dirty="0"/>
              <a:t>- if file auto-unpacks, move “code” folder to preferred location</a:t>
            </a:r>
          </a:p>
          <a:p>
            <a:endParaRPr lang="en-US" sz="2200" b="1" dirty="0"/>
          </a:p>
          <a:p>
            <a:r>
              <a:rPr lang="en-US" sz="2700" dirty="0"/>
              <a:t>Unzip/decompress file (double-click icon)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824133" cy="57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01882" tIns="50941" rIns="101882" bIns="50941">
            <a:spAutoFit/>
          </a:bodyPr>
          <a:lstStyle/>
          <a:p>
            <a:r>
              <a:rPr lang="en-US" sz="3100" b="1" dirty="0"/>
              <a:t>Python Code </a:t>
            </a:r>
            <a:r>
              <a:rPr lang="en-US" sz="2700" b="1" dirty="0"/>
              <a:t>- download, decompress &amp; run</a:t>
            </a:r>
          </a:p>
        </p:txBody>
      </p:sp>
      <p:sp>
        <p:nvSpPr>
          <p:cNvPr id="7" name="Oval 6"/>
          <p:cNvSpPr/>
          <p:nvPr/>
        </p:nvSpPr>
        <p:spPr>
          <a:xfrm>
            <a:off x="4074097" y="6932364"/>
            <a:ext cx="1615653" cy="51269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7696730" y="1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25DE0-0F5D-1E4E-9D8C-B21F40CE07DF}" type="slidenum">
              <a:rPr lang="en-US" sz="1800" b="1"/>
              <a:pPr/>
              <a:t>9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752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1215</Words>
  <Application>Microsoft Macintosh PowerPoint</Application>
  <PresentationFormat>Custom</PresentationFormat>
  <Paragraphs>363</Paragraphs>
  <Slides>44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Robert Pockalny</cp:lastModifiedBy>
  <cp:revision>78</cp:revision>
  <cp:lastPrinted>2018-06-22T13:14:11Z</cp:lastPrinted>
  <dcterms:created xsi:type="dcterms:W3CDTF">2018-06-19T12:56:14Z</dcterms:created>
  <dcterms:modified xsi:type="dcterms:W3CDTF">2018-08-08T13:35:49Z</dcterms:modified>
</cp:coreProperties>
</file>