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512064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DFFC1"/>
    <a:srgbClr val="F9FF4B"/>
    <a:srgbClr val="333399"/>
    <a:srgbClr val="4DB6F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4124" autoAdjust="0"/>
    <p:restoredTop sz="94660"/>
  </p:normalViewPr>
  <p:slideViewPr>
    <p:cSldViewPr snapToGrid="0">
      <p:cViewPr>
        <p:scale>
          <a:sx n="25" d="100"/>
          <a:sy n="25" d="100"/>
        </p:scale>
        <p:origin x="-1856" y="-344"/>
      </p:cViewPr>
      <p:guideLst>
        <p:guide orient="horz" pos="13680"/>
        <p:guide pos="16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7423E-5863-1841-9C48-9018AF1F8F8F}" type="datetimeFigureOut">
              <a:rPr lang="en-US" smtClean="0"/>
              <a:t>11/30/15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2000" y="685800"/>
            <a:ext cx="5334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6C6AF-E763-ED4F-869C-24FB6B31B5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2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6C6AF-E763-ED4F-869C-24FB6B31B5C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2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163" y="10226675"/>
            <a:ext cx="43526075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325" y="18653125"/>
            <a:ext cx="35845750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DE4DE-9229-B844-9EB0-7D80D128D3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4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1A2C3-9333-E344-AEE8-4D9E135091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0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485513" y="2925763"/>
            <a:ext cx="10880725" cy="26335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0163" y="2925763"/>
            <a:ext cx="32492950" cy="26335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5D6A3-8574-B843-BDDF-45781FC8DF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3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2D805-2D1F-A147-A9E2-B37766934F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0" y="21153438"/>
            <a:ext cx="43526075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0" y="13952538"/>
            <a:ext cx="43526075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6F66D-53F0-D243-BD32-EACCFD4505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163" y="9509125"/>
            <a:ext cx="21686837" cy="1975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79400" y="9509125"/>
            <a:ext cx="21686838" cy="1975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BC2D-EC3B-6C41-BC77-2412C535CD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5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317625"/>
            <a:ext cx="46085125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638" y="7369175"/>
            <a:ext cx="2262505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638" y="10439400"/>
            <a:ext cx="2262505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775" y="7369175"/>
            <a:ext cx="22632988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775" y="10439400"/>
            <a:ext cx="22632988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4B3DE-5761-6645-901C-CA1D16CF9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0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086A-E29D-CA4F-ABA9-3D5621FEF2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2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1562B-6A14-EB40-899E-174A8E8E43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0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311275"/>
            <a:ext cx="1684655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9963" y="1311275"/>
            <a:ext cx="286258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638" y="6888163"/>
            <a:ext cx="1684655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35338-D45C-E34D-8E50-8B63F5FAF4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24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175" y="23042563"/>
            <a:ext cx="30724475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175" y="2941638"/>
            <a:ext cx="30724475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175" y="25763538"/>
            <a:ext cx="30724475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D55E-3C9C-3249-A799-778C5A07AD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4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0163" y="2925763"/>
            <a:ext cx="435260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0163" y="9509125"/>
            <a:ext cx="43526075" cy="197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40163" y="29992638"/>
            <a:ext cx="10668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t" anchorCtr="0" compatLnSpc="1">
            <a:prstTxWarp prst="textNoShape">
              <a:avLst/>
            </a:prstTxWarp>
          </a:bodyPr>
          <a:lstStyle>
            <a:lvl1pPr defTabSz="4806950">
              <a:defRPr sz="7400" baseline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495838" y="29992638"/>
            <a:ext cx="162147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t" anchorCtr="0" compatLnSpc="1">
            <a:prstTxWarp prst="textNoShape">
              <a:avLst/>
            </a:prstTxWarp>
          </a:bodyPr>
          <a:lstStyle>
            <a:lvl1pPr algn="ctr" defTabSz="4806950">
              <a:defRPr sz="7400" baseline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698238" y="29992638"/>
            <a:ext cx="10668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t" anchorCtr="0" compatLnSpc="1">
            <a:prstTxWarp prst="textNoShape">
              <a:avLst/>
            </a:prstTxWarp>
          </a:bodyPr>
          <a:lstStyle>
            <a:lvl1pPr algn="r" defTabSz="4806950">
              <a:defRPr sz="7400" baseline="0" smtClean="0"/>
            </a:lvl1pPr>
          </a:lstStyle>
          <a:p>
            <a:pPr>
              <a:defRPr/>
            </a:pPr>
            <a:fld id="{EEAC6321-D3F4-9F48-A440-A8C8EBC765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806950" rtl="0" fontAlgn="base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806950" rtl="0" fontAlgn="base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806950" rtl="0" fontAlgn="base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806950" rtl="0" fontAlgn="base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03400" indent="-1803400" algn="l" defTabSz="4806950" rtl="0" eaLnBrk="0" fontAlgn="base" hangingPunct="0">
        <a:spcBef>
          <a:spcPct val="20000"/>
        </a:spcBef>
        <a:spcAft>
          <a:spcPct val="0"/>
        </a:spcAft>
        <a:buChar char="•"/>
        <a:defRPr sz="16800">
          <a:solidFill>
            <a:schemeClr val="tx1"/>
          </a:solidFill>
          <a:latin typeface="+mn-lt"/>
          <a:ea typeface="+mn-ea"/>
          <a:cs typeface="+mn-cs"/>
        </a:defRPr>
      </a:lvl1pPr>
      <a:lvl2pPr marL="3905250" indent="-1501775" algn="l" defTabSz="4806950" rtl="0" eaLnBrk="0" fontAlgn="base" hangingPunct="0">
        <a:spcBef>
          <a:spcPct val="20000"/>
        </a:spcBef>
        <a:spcAft>
          <a:spcPct val="0"/>
        </a:spcAft>
        <a:buChar char="–"/>
        <a:defRPr sz="14700">
          <a:solidFill>
            <a:schemeClr val="tx1"/>
          </a:solidFill>
          <a:latin typeface="+mn-lt"/>
          <a:ea typeface="+mn-ea"/>
        </a:defRPr>
      </a:lvl2pPr>
      <a:lvl3pPr marL="6008688" indent="-1201738" algn="l" defTabSz="4806950" rtl="0" eaLnBrk="0" fontAlgn="base" hangingPunct="0">
        <a:spcBef>
          <a:spcPct val="20000"/>
        </a:spcBef>
        <a:spcAft>
          <a:spcPct val="0"/>
        </a:spcAft>
        <a:buChar char="•"/>
        <a:defRPr sz="12600">
          <a:solidFill>
            <a:schemeClr val="tx1"/>
          </a:solidFill>
          <a:latin typeface="+mn-lt"/>
          <a:ea typeface="+mn-ea"/>
        </a:defRPr>
      </a:lvl3pPr>
      <a:lvl4pPr marL="8412163" indent="-1201738" algn="l" defTabSz="4806950" rtl="0" eaLnBrk="0" fontAlgn="base" hangingPunct="0">
        <a:spcBef>
          <a:spcPct val="20000"/>
        </a:spcBef>
        <a:spcAft>
          <a:spcPct val="0"/>
        </a:spcAft>
        <a:buChar char="–"/>
        <a:defRPr sz="10500">
          <a:solidFill>
            <a:schemeClr val="tx1"/>
          </a:solidFill>
          <a:latin typeface="+mn-lt"/>
          <a:ea typeface="+mn-ea"/>
        </a:defRPr>
      </a:lvl4pPr>
      <a:lvl5pPr marL="10815638" indent="-1201738" algn="l" defTabSz="4806950" rtl="0" eaLnBrk="0" fontAlgn="base" hangingPunct="0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5pPr>
      <a:lvl6pPr marL="11272838" indent="-1201738" algn="l" defTabSz="4806950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6pPr>
      <a:lvl7pPr marL="11730038" indent="-1201738" algn="l" defTabSz="4806950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7pPr>
      <a:lvl8pPr marL="12187238" indent="-1201738" algn="l" defTabSz="4806950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8pPr>
      <a:lvl9pPr marL="12644438" indent="-1201738" algn="l" defTabSz="4806950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10" Type="http://schemas.openxmlformats.org/officeDocument/2006/relationships/image" Target="../media/image8.jpg"/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jpg"/><Relationship Id="rId14" Type="http://schemas.openxmlformats.org/officeDocument/2006/relationships/image" Target="../media/image12.jpg"/><Relationship Id="rId15" Type="http://schemas.openxmlformats.org/officeDocument/2006/relationships/image" Target="../media/image13.jpg"/><Relationship Id="rId16" Type="http://schemas.openxmlformats.org/officeDocument/2006/relationships/image" Target="../media/image14.jp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B6FC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13458377" y="21479960"/>
            <a:ext cx="24349997" cy="11162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sp>
        <p:nvSpPr>
          <p:cNvPr id="74" name="Rectangle 13"/>
          <p:cNvSpPr>
            <a:spLocks noChangeArrowheads="1"/>
          </p:cNvSpPr>
          <p:nvPr/>
        </p:nvSpPr>
        <p:spPr bwMode="auto">
          <a:xfrm>
            <a:off x="13458378" y="13120940"/>
            <a:ext cx="37494022" cy="807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sp>
        <p:nvSpPr>
          <p:cNvPr id="73" name="Rectangle 13"/>
          <p:cNvSpPr>
            <a:spLocks noChangeArrowheads="1"/>
          </p:cNvSpPr>
          <p:nvPr/>
        </p:nvSpPr>
        <p:spPr bwMode="auto">
          <a:xfrm>
            <a:off x="13458378" y="4800600"/>
            <a:ext cx="37494022" cy="807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sp>
        <p:nvSpPr>
          <p:cNvPr id="2054" name="Rectangle 13"/>
          <p:cNvSpPr>
            <a:spLocks noChangeArrowheads="1"/>
          </p:cNvSpPr>
          <p:nvPr/>
        </p:nvSpPr>
        <p:spPr bwMode="auto">
          <a:xfrm>
            <a:off x="254008" y="4799140"/>
            <a:ext cx="12890900" cy="278434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sp>
        <p:nvSpPr>
          <p:cNvPr id="2056" name="Text Box 16"/>
          <p:cNvSpPr txBox="1">
            <a:spLocks noChangeArrowheads="1"/>
          </p:cNvSpPr>
          <p:nvPr/>
        </p:nvSpPr>
        <p:spPr bwMode="auto">
          <a:xfrm>
            <a:off x="3810000" y="303264"/>
            <a:ext cx="47548800" cy="143885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800" b="1" baseline="0" dirty="0"/>
              <a:t>A Double Hotspot Model for the Origin of Line Islands Ridge </a:t>
            </a:r>
            <a:endParaRPr lang="en-US" sz="8400" b="1" baseline="0" dirty="0">
              <a:solidFill>
                <a:srgbClr val="000000"/>
              </a:solidFill>
            </a:endParaRPr>
          </a:p>
        </p:txBody>
      </p:sp>
      <p:sp>
        <p:nvSpPr>
          <p:cNvPr id="2057" name="Text Box 17"/>
          <p:cNvSpPr txBox="1">
            <a:spLocks noChangeArrowheads="1"/>
          </p:cNvSpPr>
          <p:nvPr/>
        </p:nvSpPr>
        <p:spPr bwMode="auto">
          <a:xfrm>
            <a:off x="3810000" y="1816573"/>
            <a:ext cx="34861423" cy="340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 baseline="0" dirty="0"/>
              <a:t>Robert </a:t>
            </a:r>
            <a:r>
              <a:rPr lang="en-US" sz="5400" baseline="0" dirty="0" smtClean="0"/>
              <a:t>A. Pockalny 	Graduate </a:t>
            </a:r>
            <a:r>
              <a:rPr lang="en-US" sz="5400" baseline="0" dirty="0"/>
              <a:t>School of Oceanography, </a:t>
            </a:r>
            <a:r>
              <a:rPr lang="en-US" sz="5400" baseline="0" dirty="0" smtClean="0"/>
              <a:t>U. </a:t>
            </a:r>
            <a:r>
              <a:rPr lang="en-US" sz="5400" baseline="0" dirty="0"/>
              <a:t>Rhode Island, Narragansett, </a:t>
            </a:r>
            <a:r>
              <a:rPr lang="en-US" sz="5400" baseline="0" dirty="0" smtClean="0"/>
              <a:t>RI</a:t>
            </a:r>
            <a:r>
              <a:rPr lang="en-US" sz="5400" baseline="0" dirty="0"/>
              <a:t> </a:t>
            </a:r>
            <a:r>
              <a:rPr lang="en-US" sz="5400" baseline="0" dirty="0" smtClean="0"/>
              <a:t>(robp@gso.uri.edu) </a:t>
            </a:r>
          </a:p>
          <a:p>
            <a:r>
              <a:rPr lang="en-US" sz="5400" baseline="0" dirty="0"/>
              <a:t>Ginger </a:t>
            </a:r>
            <a:r>
              <a:rPr lang="en-US" sz="5400" baseline="0" dirty="0" smtClean="0"/>
              <a:t>Barth</a:t>
            </a:r>
            <a:r>
              <a:rPr lang="en-US" sz="5400" baseline="0" dirty="0"/>
              <a:t>	</a:t>
            </a:r>
            <a:r>
              <a:rPr lang="en-US" sz="5400" baseline="0" dirty="0" smtClean="0"/>
              <a:t> 			U.S</a:t>
            </a:r>
            <a:r>
              <a:rPr lang="en-US" sz="5400" baseline="0" dirty="0"/>
              <a:t>. Geological Survey, Menlo Park, </a:t>
            </a:r>
            <a:r>
              <a:rPr lang="en-US" sz="5400" baseline="0" dirty="0" smtClean="0"/>
              <a:t>California </a:t>
            </a:r>
          </a:p>
          <a:p>
            <a:r>
              <a:rPr lang="en-US" sz="5400" baseline="0" dirty="0" smtClean="0"/>
              <a:t>Christina </a:t>
            </a:r>
            <a:r>
              <a:rPr lang="en-US" sz="5400" baseline="0" dirty="0" err="1" smtClean="0"/>
              <a:t>Wertman</a:t>
            </a:r>
            <a:r>
              <a:rPr lang="en-US" sz="5400" baseline="0" dirty="0"/>
              <a:t>	</a:t>
            </a:r>
            <a:r>
              <a:rPr lang="en-US" sz="5400" baseline="0" dirty="0" smtClean="0"/>
              <a:t> 	Graduate </a:t>
            </a:r>
            <a:r>
              <a:rPr lang="en-US" sz="5400" baseline="0" dirty="0"/>
              <a:t>School of Oceanography, </a:t>
            </a:r>
            <a:r>
              <a:rPr lang="en-US" sz="5400" baseline="0" dirty="0" smtClean="0"/>
              <a:t>U. </a:t>
            </a:r>
            <a:r>
              <a:rPr lang="en-US" sz="5400" baseline="0" dirty="0"/>
              <a:t>Rhode Island, Narragansett, </a:t>
            </a:r>
            <a:r>
              <a:rPr lang="en-US" sz="5400" baseline="0" dirty="0" smtClean="0"/>
              <a:t>RI </a:t>
            </a:r>
            <a:endParaRPr lang="en-US" sz="5400" baseline="0" dirty="0"/>
          </a:p>
          <a:p>
            <a:endParaRPr lang="en-US" sz="5400" baseline="0" dirty="0">
              <a:solidFill>
                <a:srgbClr val="000000"/>
              </a:solidFill>
            </a:endParaRPr>
          </a:p>
        </p:txBody>
      </p:sp>
      <p:sp>
        <p:nvSpPr>
          <p:cNvPr id="2059" name="Text Box 64"/>
          <p:cNvSpPr txBox="1">
            <a:spLocks noChangeArrowheads="1"/>
          </p:cNvSpPr>
          <p:nvPr/>
        </p:nvSpPr>
        <p:spPr bwMode="auto">
          <a:xfrm>
            <a:off x="378297" y="4800600"/>
            <a:ext cx="12720382" cy="577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91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200" b="1" u="sng" baseline="0" dirty="0">
                <a:solidFill>
                  <a:srgbClr val="000000"/>
                </a:solidFill>
              </a:rPr>
              <a:t>MOTIVATION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3000" b="1" baseline="0" dirty="0" smtClean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200" b="1" baseline="0" dirty="0" smtClean="0">
                <a:solidFill>
                  <a:srgbClr val="000000"/>
                </a:solidFill>
              </a:rPr>
              <a:t>Explore Origin of Enigmatic Line Islands Ridge</a:t>
            </a:r>
            <a:endParaRPr lang="en-US" sz="3200" b="1" baseline="0" dirty="0">
              <a:solidFill>
                <a:srgbClr val="000000"/>
              </a:solidFill>
            </a:endParaRPr>
          </a:p>
          <a:p>
            <a:pPr marL="876300" lvl="1" indent="-457200">
              <a:lnSpc>
                <a:spcPct val="90000"/>
              </a:lnSpc>
              <a:buFontTx/>
              <a:buChar char="-"/>
            </a:pPr>
            <a:r>
              <a:rPr lang="en-US" sz="2800" baseline="0" dirty="0" smtClean="0">
                <a:solidFill>
                  <a:srgbClr val="000000"/>
                </a:solidFill>
              </a:rPr>
              <a:t>Path of volcanism follows a general absolute plate motion trend</a:t>
            </a:r>
          </a:p>
          <a:p>
            <a:pPr marL="876300" lvl="1" indent="-457200">
              <a:lnSpc>
                <a:spcPct val="90000"/>
              </a:lnSpc>
              <a:buFontTx/>
              <a:buChar char="-"/>
            </a:pPr>
            <a:r>
              <a:rPr lang="en-US" sz="2800" baseline="0" dirty="0" smtClean="0">
                <a:solidFill>
                  <a:srgbClr val="000000"/>
                </a:solidFill>
              </a:rPr>
              <a:t>Lacks classic age-progressive volcanism pattern along Line Islands Ridge</a:t>
            </a:r>
          </a:p>
          <a:p>
            <a:pPr lvl="1">
              <a:lnSpc>
                <a:spcPct val="80000"/>
              </a:lnSpc>
            </a:pPr>
            <a:endParaRPr lang="en-US" sz="2800" b="1" baseline="0" dirty="0" smtClean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3200" b="1" baseline="0" dirty="0" smtClean="0">
                <a:solidFill>
                  <a:srgbClr val="000000"/>
                </a:solidFill>
              </a:rPr>
              <a:t>Propose a Double </a:t>
            </a:r>
            <a:r>
              <a:rPr lang="en-US" sz="3200" b="1" baseline="0" dirty="0">
                <a:solidFill>
                  <a:srgbClr val="000000"/>
                </a:solidFill>
              </a:rPr>
              <a:t>H</a:t>
            </a:r>
            <a:r>
              <a:rPr lang="en-US" sz="3200" b="1" baseline="0" dirty="0" smtClean="0">
                <a:solidFill>
                  <a:srgbClr val="000000"/>
                </a:solidFill>
              </a:rPr>
              <a:t>otspot Model of </a:t>
            </a:r>
            <a:r>
              <a:rPr lang="en-US" sz="3200" b="1" baseline="0" dirty="0">
                <a:solidFill>
                  <a:srgbClr val="000000"/>
                </a:solidFill>
              </a:rPr>
              <a:t>Line Islands </a:t>
            </a:r>
            <a:r>
              <a:rPr lang="en-US" sz="3200" b="1" baseline="0" dirty="0" smtClean="0">
                <a:solidFill>
                  <a:srgbClr val="000000"/>
                </a:solidFill>
              </a:rPr>
              <a:t>Ridge</a:t>
            </a:r>
          </a:p>
          <a:p>
            <a:pPr lvl="2">
              <a:lnSpc>
                <a:spcPct val="90000"/>
              </a:lnSpc>
            </a:pPr>
            <a:r>
              <a:rPr lang="en-US" sz="2800" baseline="0" dirty="0" smtClean="0">
                <a:solidFill>
                  <a:srgbClr val="000000"/>
                </a:solidFill>
              </a:rPr>
              <a:t>Southern Line Islands Ridge</a:t>
            </a:r>
          </a:p>
          <a:p>
            <a:pPr lvl="2">
              <a:lnSpc>
                <a:spcPct val="90000"/>
              </a:lnSpc>
            </a:pPr>
            <a:r>
              <a:rPr lang="en-US" sz="2800" baseline="0" dirty="0">
                <a:solidFill>
                  <a:srgbClr val="000000"/>
                </a:solidFill>
              </a:rPr>
              <a:t>	</a:t>
            </a:r>
            <a:r>
              <a:rPr lang="en-US" sz="2800" baseline="0" dirty="0" err="1" smtClean="0">
                <a:solidFill>
                  <a:srgbClr val="000000"/>
                </a:solidFill>
              </a:rPr>
              <a:t>Crough</a:t>
            </a:r>
            <a:r>
              <a:rPr lang="en-US" sz="2800" baseline="0" dirty="0" smtClean="0">
                <a:solidFill>
                  <a:srgbClr val="000000"/>
                </a:solidFill>
              </a:rPr>
              <a:t> Hotspot (80 – 100 Ma)</a:t>
            </a:r>
          </a:p>
          <a:p>
            <a:pPr lvl="2">
              <a:lnSpc>
                <a:spcPct val="90000"/>
              </a:lnSpc>
            </a:pPr>
            <a:r>
              <a:rPr lang="en-US" sz="2800" baseline="0" dirty="0">
                <a:solidFill>
                  <a:srgbClr val="000000"/>
                </a:solidFill>
              </a:rPr>
              <a:t>	</a:t>
            </a:r>
            <a:r>
              <a:rPr lang="en-US" sz="2800" baseline="0" dirty="0" smtClean="0">
                <a:solidFill>
                  <a:srgbClr val="000000"/>
                </a:solidFill>
              </a:rPr>
              <a:t>Larson Hotspot (50 – 65 Ma)</a:t>
            </a:r>
          </a:p>
          <a:p>
            <a:pPr lvl="3">
              <a:lnSpc>
                <a:spcPct val="90000"/>
              </a:lnSpc>
            </a:pPr>
            <a:r>
              <a:rPr lang="en-US" sz="1800" baseline="0" dirty="0" smtClean="0">
                <a:solidFill>
                  <a:srgbClr val="000000"/>
                </a:solidFill>
              </a:rPr>
              <a:t> </a:t>
            </a:r>
          </a:p>
          <a:p>
            <a:pPr lvl="2">
              <a:lnSpc>
                <a:spcPct val="90000"/>
              </a:lnSpc>
            </a:pPr>
            <a:r>
              <a:rPr lang="en-US" sz="2800" baseline="0" dirty="0" smtClean="0">
                <a:solidFill>
                  <a:srgbClr val="000000"/>
                </a:solidFill>
              </a:rPr>
              <a:t>Northern Line Islands Ridge</a:t>
            </a:r>
          </a:p>
          <a:p>
            <a:pPr marL="1181100" lvl="3">
              <a:lnSpc>
                <a:spcPct val="90000"/>
              </a:lnSpc>
            </a:pPr>
            <a:r>
              <a:rPr lang="en-US" sz="2800" baseline="0" dirty="0">
                <a:solidFill>
                  <a:srgbClr val="000000"/>
                </a:solidFill>
              </a:rPr>
              <a:t>	Larson </a:t>
            </a:r>
            <a:r>
              <a:rPr lang="en-US" sz="2800" baseline="0" dirty="0" smtClean="0">
                <a:solidFill>
                  <a:srgbClr val="000000"/>
                </a:solidFill>
              </a:rPr>
              <a:t>Hotspot (65 </a:t>
            </a:r>
            <a:r>
              <a:rPr lang="en-US" sz="2800" baseline="0" dirty="0">
                <a:solidFill>
                  <a:srgbClr val="000000"/>
                </a:solidFill>
              </a:rPr>
              <a:t>– </a:t>
            </a:r>
            <a:r>
              <a:rPr lang="en-US" sz="2800" baseline="0" dirty="0" smtClean="0">
                <a:solidFill>
                  <a:srgbClr val="000000"/>
                </a:solidFill>
              </a:rPr>
              <a:t>85 </a:t>
            </a:r>
            <a:r>
              <a:rPr lang="en-US" sz="2800" baseline="0" dirty="0">
                <a:solidFill>
                  <a:srgbClr val="000000"/>
                </a:solidFill>
              </a:rPr>
              <a:t>Ma)</a:t>
            </a:r>
          </a:p>
          <a:p>
            <a:pPr>
              <a:lnSpc>
                <a:spcPct val="80000"/>
              </a:lnSpc>
            </a:pPr>
            <a:endParaRPr lang="en-US" sz="2800" baseline="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baseline="0" dirty="0">
              <a:solidFill>
                <a:srgbClr val="000000"/>
              </a:solidFill>
            </a:endParaRPr>
          </a:p>
        </p:txBody>
      </p:sp>
      <p:sp>
        <p:nvSpPr>
          <p:cNvPr id="2060" name="Text Box 144"/>
          <p:cNvSpPr txBox="1">
            <a:spLocks noChangeArrowheads="1"/>
          </p:cNvSpPr>
          <p:nvPr/>
        </p:nvSpPr>
        <p:spPr bwMode="auto">
          <a:xfrm>
            <a:off x="38095937" y="30477413"/>
            <a:ext cx="12856464" cy="216520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baseline="0" dirty="0" smtClean="0">
                <a:solidFill>
                  <a:srgbClr val="000000"/>
                </a:solidFill>
              </a:rPr>
              <a:t>Acknowledgments</a:t>
            </a:r>
            <a:endParaRPr lang="en-US" sz="3200" baseline="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b="1" baseline="0" dirty="0" smtClean="0">
              <a:solidFill>
                <a:srgbClr val="000000"/>
              </a:solidFill>
            </a:endParaRPr>
          </a:p>
          <a:p>
            <a:r>
              <a:rPr lang="en-US" sz="2800" baseline="0" dirty="0" smtClean="0"/>
              <a:t>This research was partially funded by the U.S. Geological Survey (#</a:t>
            </a:r>
            <a:r>
              <a:rPr lang="en-US" sz="2800" baseline="0" dirty="0" smtClean="0"/>
              <a:t>G13AC00351</a:t>
            </a:r>
            <a:r>
              <a:rPr lang="en-US" sz="2800" baseline="0" dirty="0" smtClean="0"/>
              <a:t>) and the National Science Foundation (OCE-1158994)</a:t>
            </a:r>
            <a:r>
              <a:rPr lang="en-US" sz="2800" baseline="0" dirty="0" smtClean="0"/>
              <a:t>.</a:t>
            </a:r>
          </a:p>
          <a:p>
            <a:r>
              <a:rPr lang="en-US" sz="2800" baseline="0" dirty="0" smtClean="0"/>
              <a:t>  </a:t>
            </a:r>
            <a:endParaRPr lang="en-US" sz="2800" baseline="0" dirty="0">
              <a:latin typeface="Helvetica" charset="0"/>
            </a:endParaRPr>
          </a:p>
        </p:txBody>
      </p:sp>
      <p:sp>
        <p:nvSpPr>
          <p:cNvPr id="2061" name="Text Box 145"/>
          <p:cNvSpPr txBox="1">
            <a:spLocks noChangeArrowheads="1"/>
          </p:cNvSpPr>
          <p:nvPr/>
        </p:nvSpPr>
        <p:spPr bwMode="auto">
          <a:xfrm>
            <a:off x="38098650" y="21479959"/>
            <a:ext cx="12853751" cy="862851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83818" tIns="41909" rIns="83818" bIns="41909">
            <a:spAutoFit/>
          </a:bodyPr>
          <a:lstStyle>
            <a:lvl1pPr marL="962025" indent="-962025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baseline="0" dirty="0">
                <a:solidFill>
                  <a:srgbClr val="000000"/>
                </a:solidFill>
              </a:rPr>
              <a:t>References</a:t>
            </a:r>
            <a:endParaRPr lang="en-US" sz="3200" baseline="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b="1" baseline="0" dirty="0">
              <a:solidFill>
                <a:srgbClr val="000000"/>
              </a:solidFill>
            </a:endParaRPr>
          </a:p>
          <a:p>
            <a:pPr marL="346075" indent="-346075"/>
            <a:r>
              <a:rPr lang="en-US" baseline="0" dirty="0"/>
              <a:t>Cannon, J., Lau, E. and Müller, R. D. 2014, </a:t>
            </a:r>
            <a:r>
              <a:rPr lang="en-US" baseline="0" dirty="0" smtClean="0"/>
              <a:t>Solid </a:t>
            </a:r>
            <a:r>
              <a:rPr lang="en-US" baseline="0" dirty="0"/>
              <a:t>Earth Discussions</a:t>
            </a:r>
            <a:r>
              <a:rPr lang="en-US" baseline="0" dirty="0" smtClean="0"/>
              <a:t>, </a:t>
            </a:r>
            <a:r>
              <a:rPr lang="en-US" baseline="0" dirty="0"/>
              <a:t>6, </a:t>
            </a:r>
            <a:r>
              <a:rPr lang="en-US" baseline="0" dirty="0" smtClean="0"/>
              <a:t>793</a:t>
            </a:r>
            <a:r>
              <a:rPr lang="en-US" baseline="0" dirty="0"/>
              <a:t>-</a:t>
            </a:r>
            <a:r>
              <a:rPr lang="en-US" baseline="0" dirty="0" smtClean="0"/>
              <a:t>830.</a:t>
            </a:r>
          </a:p>
          <a:p>
            <a:pPr marL="346075" indent="-346075"/>
            <a:r>
              <a:rPr lang="en-US" baseline="0" dirty="0" err="1" smtClean="0"/>
              <a:t>Clouard</a:t>
            </a:r>
            <a:r>
              <a:rPr lang="en-US" baseline="0" dirty="0"/>
              <a:t>, V. and Bonneville, A. 2005, </a:t>
            </a:r>
            <a:r>
              <a:rPr lang="en-US" baseline="0" dirty="0" smtClean="0"/>
              <a:t>GSA Special </a:t>
            </a:r>
            <a:r>
              <a:rPr lang="en-US" baseline="0" dirty="0"/>
              <a:t>Papers, </a:t>
            </a:r>
            <a:r>
              <a:rPr lang="en-US" baseline="0" dirty="0" smtClean="0"/>
              <a:t>388, </a:t>
            </a:r>
            <a:r>
              <a:rPr lang="en-US" baseline="0" dirty="0"/>
              <a:t>71-</a:t>
            </a:r>
            <a:r>
              <a:rPr lang="en-US" baseline="0" dirty="0" smtClean="0"/>
              <a:t>90</a:t>
            </a:r>
            <a:r>
              <a:rPr lang="en-US" baseline="0" dirty="0"/>
              <a:t>.</a:t>
            </a:r>
          </a:p>
          <a:p>
            <a:pPr marL="346075" indent="-346075"/>
            <a:r>
              <a:rPr lang="en-US" baseline="0" dirty="0" err="1"/>
              <a:t>Courtillot</a:t>
            </a:r>
            <a:r>
              <a:rPr lang="en-US" baseline="0" dirty="0"/>
              <a:t>, V., </a:t>
            </a:r>
            <a:r>
              <a:rPr lang="en-US" baseline="0" dirty="0" err="1"/>
              <a:t>Davaille</a:t>
            </a:r>
            <a:r>
              <a:rPr lang="en-US" baseline="0" dirty="0"/>
              <a:t>, A., </a:t>
            </a:r>
            <a:r>
              <a:rPr lang="en-US" baseline="0" dirty="0" err="1"/>
              <a:t>Besse</a:t>
            </a:r>
            <a:r>
              <a:rPr lang="en-US" baseline="0" dirty="0"/>
              <a:t>, J. and Stock, J. </a:t>
            </a:r>
            <a:r>
              <a:rPr lang="en-US" baseline="0" dirty="0" smtClean="0"/>
              <a:t>2003. Earth </a:t>
            </a:r>
            <a:r>
              <a:rPr lang="en-US" baseline="0" dirty="0"/>
              <a:t>Planet. Sci. </a:t>
            </a:r>
            <a:r>
              <a:rPr lang="en-US" baseline="0" dirty="0" err="1"/>
              <a:t>Lett</a:t>
            </a:r>
            <a:r>
              <a:rPr lang="en-US" baseline="0" dirty="0" smtClean="0"/>
              <a:t>,, 205</a:t>
            </a:r>
            <a:r>
              <a:rPr lang="en-US" baseline="0" dirty="0"/>
              <a:t>, </a:t>
            </a:r>
            <a:r>
              <a:rPr lang="en-US" baseline="0" dirty="0" smtClean="0"/>
              <a:t>295</a:t>
            </a:r>
            <a:r>
              <a:rPr lang="en-US" baseline="0" dirty="0"/>
              <a:t>-</a:t>
            </a:r>
            <a:r>
              <a:rPr lang="en-US" baseline="0" dirty="0" smtClean="0"/>
              <a:t>308.</a:t>
            </a:r>
            <a:endParaRPr lang="en-US" baseline="0" dirty="0"/>
          </a:p>
          <a:p>
            <a:pPr marL="346075" lvl="1" indent="-346075"/>
            <a:r>
              <a:rPr lang="en-US" baseline="0" dirty="0" err="1"/>
              <a:t>Crough</a:t>
            </a:r>
            <a:r>
              <a:rPr lang="en-US" baseline="0" dirty="0"/>
              <a:t>, S. T., and </a:t>
            </a:r>
            <a:r>
              <a:rPr lang="en-US" baseline="0" dirty="0" err="1"/>
              <a:t>Jarrad</a:t>
            </a:r>
            <a:r>
              <a:rPr lang="en-US" baseline="0" dirty="0"/>
              <a:t>, R. D. </a:t>
            </a:r>
            <a:r>
              <a:rPr lang="en-US" baseline="0" dirty="0" smtClean="0"/>
              <a:t>1981</a:t>
            </a:r>
            <a:r>
              <a:rPr lang="en-US" baseline="0" dirty="0"/>
              <a:t>Journal of Geophysical </a:t>
            </a:r>
            <a:r>
              <a:rPr lang="en-US" baseline="0" dirty="0" smtClean="0"/>
              <a:t>Research, </a:t>
            </a:r>
            <a:r>
              <a:rPr lang="en-US" baseline="0" dirty="0"/>
              <a:t>86, 11,763–11,771</a:t>
            </a:r>
            <a:r>
              <a:rPr lang="en-US" baseline="0" dirty="0" smtClean="0"/>
              <a:t>.</a:t>
            </a:r>
          </a:p>
          <a:p>
            <a:pPr marL="346075" lvl="1" indent="-346075"/>
            <a:r>
              <a:rPr lang="en-US" baseline="0" dirty="0" smtClean="0"/>
              <a:t>Davis, A. S., Gray, L. B., </a:t>
            </a:r>
            <a:r>
              <a:rPr lang="en-US" baseline="0" dirty="0" err="1" smtClean="0"/>
              <a:t>Clague</a:t>
            </a:r>
            <a:r>
              <a:rPr lang="en-US" baseline="0" dirty="0" smtClean="0"/>
              <a:t>, D. A. and Hein, J. R. 2002, Geochemistry, Geophysics, </a:t>
            </a:r>
            <a:r>
              <a:rPr lang="en-US" baseline="0" dirty="0" err="1" smtClean="0"/>
              <a:t>Geosystems</a:t>
            </a:r>
            <a:r>
              <a:rPr lang="en-US" baseline="0" dirty="0" smtClean="0"/>
              <a:t>, 3, 1-28.</a:t>
            </a:r>
          </a:p>
          <a:p>
            <a:pPr marL="346075" indent="-346075"/>
            <a:r>
              <a:rPr lang="en-US" baseline="0" dirty="0" smtClean="0"/>
              <a:t>Duncan</a:t>
            </a:r>
            <a:r>
              <a:rPr lang="en-US" baseline="0" dirty="0"/>
              <a:t>, R. A. and </a:t>
            </a:r>
            <a:r>
              <a:rPr lang="en-US" baseline="0" dirty="0" err="1"/>
              <a:t>Clague</a:t>
            </a:r>
            <a:r>
              <a:rPr lang="en-US" baseline="0" dirty="0"/>
              <a:t>, D. A. 1985, </a:t>
            </a:r>
            <a:r>
              <a:rPr lang="en-US" baseline="0" dirty="0" smtClean="0"/>
              <a:t>The </a:t>
            </a:r>
            <a:r>
              <a:rPr lang="en-US" baseline="0" dirty="0"/>
              <a:t>ocean basins and margins (pp. 89-121). Springer US, </a:t>
            </a:r>
            <a:r>
              <a:rPr lang="en-US" baseline="0" dirty="0" err="1" smtClean="0"/>
              <a:t>doi</a:t>
            </a:r>
            <a:r>
              <a:rPr lang="en-US" baseline="0" dirty="0"/>
              <a:t> </a:t>
            </a:r>
            <a:r>
              <a:rPr lang="en-US" baseline="0" dirty="0" smtClean="0"/>
              <a:t>10.1007</a:t>
            </a:r>
            <a:r>
              <a:rPr lang="en-US" baseline="0" dirty="0"/>
              <a:t>/978-1-4613-2351-8_3.</a:t>
            </a:r>
          </a:p>
          <a:p>
            <a:pPr marL="346075" indent="-346075"/>
            <a:r>
              <a:rPr lang="en-US" baseline="0" dirty="0"/>
              <a:t>Earth Reference Data and Models, 2015, Seamount Catalog: http:// http://</a:t>
            </a:r>
            <a:r>
              <a:rPr lang="en-US" baseline="0" dirty="0" err="1"/>
              <a:t>earthref.org</a:t>
            </a:r>
            <a:r>
              <a:rPr lang="en-US" baseline="0" dirty="0"/>
              <a:t>/SC/ (accessed </a:t>
            </a:r>
            <a:r>
              <a:rPr lang="en-US" baseline="0" dirty="0" smtClean="0"/>
              <a:t>Sept., </a:t>
            </a:r>
            <a:r>
              <a:rPr lang="en-US" baseline="0" dirty="0"/>
              <a:t>2015).</a:t>
            </a:r>
          </a:p>
          <a:p>
            <a:pPr marL="346075" indent="-346075"/>
            <a:r>
              <a:rPr lang="en-US" baseline="0" dirty="0"/>
              <a:t>French, S. W. and </a:t>
            </a:r>
            <a:r>
              <a:rPr lang="en-US" baseline="0" dirty="0" err="1"/>
              <a:t>Romanowicz</a:t>
            </a:r>
            <a:r>
              <a:rPr lang="en-US" baseline="0" dirty="0"/>
              <a:t>, B. </a:t>
            </a:r>
            <a:r>
              <a:rPr lang="en-US" baseline="0" dirty="0" smtClean="0"/>
              <a:t>2015, Nature</a:t>
            </a:r>
            <a:r>
              <a:rPr lang="en-US" baseline="0" dirty="0"/>
              <a:t>, </a:t>
            </a:r>
            <a:r>
              <a:rPr lang="en-US" baseline="0" dirty="0" smtClean="0"/>
              <a:t>525</a:t>
            </a:r>
            <a:r>
              <a:rPr lang="en-US" baseline="0" dirty="0"/>
              <a:t>, </a:t>
            </a:r>
            <a:r>
              <a:rPr lang="en-US" baseline="0" dirty="0" smtClean="0"/>
              <a:t>95</a:t>
            </a:r>
            <a:r>
              <a:rPr lang="en-US" baseline="0" dirty="0"/>
              <a:t>-</a:t>
            </a:r>
            <a:r>
              <a:rPr lang="en-US" baseline="0" dirty="0" smtClean="0"/>
              <a:t>99.</a:t>
            </a:r>
            <a:endParaRPr lang="en-US" baseline="0" dirty="0"/>
          </a:p>
          <a:p>
            <a:pPr marL="346075" lvl="1" indent="-346075"/>
            <a:r>
              <a:rPr lang="en-US" baseline="0" dirty="0"/>
              <a:t>Henderson, L. J., and Gordon, R. G. 1982. GSA </a:t>
            </a:r>
            <a:r>
              <a:rPr lang="en-US" baseline="0" dirty="0" err="1"/>
              <a:t>Abstr</a:t>
            </a:r>
            <a:r>
              <a:rPr lang="en-US" baseline="0" dirty="0"/>
              <a:t>. Programs, 14, 513, 1982</a:t>
            </a:r>
            <a:r>
              <a:rPr lang="en-US" baseline="0" dirty="0" smtClean="0"/>
              <a:t>.</a:t>
            </a:r>
          </a:p>
          <a:p>
            <a:pPr marL="346075" lvl="1" indent="-346075"/>
            <a:r>
              <a:rPr lang="en-US" baseline="0" dirty="0"/>
              <a:t>Morgan, W. J., 1972. Am. Assoc. Petrol. Geol. Bull., 56, 203–213</a:t>
            </a:r>
            <a:r>
              <a:rPr lang="en-US" baseline="0" dirty="0" smtClean="0"/>
              <a:t>.</a:t>
            </a:r>
          </a:p>
          <a:p>
            <a:pPr marL="346075" lvl="1" indent="-346075"/>
            <a:r>
              <a:rPr lang="en-US" baseline="0" dirty="0" smtClean="0"/>
              <a:t>Morgan</a:t>
            </a:r>
            <a:r>
              <a:rPr lang="en-US" baseline="0" dirty="0"/>
              <a:t>, W. J. and Morgan, J. P. </a:t>
            </a:r>
            <a:r>
              <a:rPr lang="en-US" baseline="0" dirty="0" smtClean="0"/>
              <a:t>2007, GSA Special </a:t>
            </a:r>
            <a:r>
              <a:rPr lang="en-US" baseline="0" dirty="0"/>
              <a:t>Papers, </a:t>
            </a:r>
            <a:r>
              <a:rPr lang="en-US" baseline="0" dirty="0" smtClean="0"/>
              <a:t>430</a:t>
            </a:r>
            <a:r>
              <a:rPr lang="en-US" baseline="0" dirty="0"/>
              <a:t>, </a:t>
            </a:r>
            <a:r>
              <a:rPr lang="en-US" baseline="0" dirty="0" smtClean="0"/>
              <a:t>65</a:t>
            </a:r>
            <a:r>
              <a:rPr lang="en-US" baseline="0" dirty="0"/>
              <a:t>-</a:t>
            </a:r>
            <a:r>
              <a:rPr lang="en-US" baseline="0" dirty="0" smtClean="0"/>
              <a:t>78.</a:t>
            </a:r>
          </a:p>
          <a:p>
            <a:pPr marL="346075" indent="-346075"/>
            <a:r>
              <a:rPr lang="en-US" baseline="0" dirty="0" err="1" smtClean="0"/>
              <a:t>Sandwell</a:t>
            </a:r>
            <a:r>
              <a:rPr lang="en-US" baseline="0" dirty="0"/>
              <a:t>, D. T., Winterer, E. L., </a:t>
            </a:r>
            <a:r>
              <a:rPr lang="en-US" baseline="0" dirty="0" err="1"/>
              <a:t>Mammerickx</a:t>
            </a:r>
            <a:r>
              <a:rPr lang="en-US" baseline="0" dirty="0"/>
              <a:t>, J., Duncan, R. A., Lynch, M. A., Levitt, D. A. and Johnson, C. L. 1995, </a:t>
            </a:r>
            <a:r>
              <a:rPr lang="en-US" baseline="0" dirty="0" smtClean="0"/>
              <a:t>J. </a:t>
            </a:r>
            <a:r>
              <a:rPr lang="en-US" baseline="0" dirty="0" err="1" smtClean="0"/>
              <a:t>Geophys</a:t>
            </a:r>
            <a:r>
              <a:rPr lang="en-US" baseline="0" dirty="0" smtClean="0"/>
              <a:t>. Res., 100</a:t>
            </a:r>
            <a:r>
              <a:rPr lang="en-US" baseline="0" dirty="0"/>
              <a:t>, </a:t>
            </a:r>
            <a:r>
              <a:rPr lang="en-US" baseline="0" dirty="0" smtClean="0"/>
              <a:t>15087</a:t>
            </a:r>
            <a:r>
              <a:rPr lang="en-US" baseline="0" dirty="0"/>
              <a:t>-</a:t>
            </a:r>
            <a:r>
              <a:rPr lang="en-US" baseline="0" dirty="0" smtClean="0"/>
              <a:t>15099</a:t>
            </a:r>
            <a:r>
              <a:rPr lang="en-US" baseline="0" dirty="0"/>
              <a:t>.</a:t>
            </a:r>
          </a:p>
          <a:p>
            <a:pPr marL="346075" indent="-346075"/>
            <a:r>
              <a:rPr lang="en-US" baseline="0" dirty="0"/>
              <a:t>Seton, M., Müller, R. D., </a:t>
            </a:r>
            <a:r>
              <a:rPr lang="en-US" baseline="0" dirty="0" err="1"/>
              <a:t>Zahirovic</a:t>
            </a:r>
            <a:r>
              <a:rPr lang="en-US" baseline="0" dirty="0"/>
              <a:t>, S., </a:t>
            </a:r>
            <a:r>
              <a:rPr lang="en-US" baseline="0" dirty="0" err="1"/>
              <a:t>Gaina</a:t>
            </a:r>
            <a:r>
              <a:rPr lang="en-US" baseline="0" dirty="0"/>
              <a:t>, C., </a:t>
            </a:r>
            <a:r>
              <a:rPr lang="en-US" baseline="0" dirty="0" err="1"/>
              <a:t>Torsvik</a:t>
            </a:r>
            <a:r>
              <a:rPr lang="en-US" baseline="0" dirty="0"/>
              <a:t>, T., </a:t>
            </a:r>
            <a:r>
              <a:rPr lang="en-US" baseline="0" dirty="0" err="1"/>
              <a:t>Shephard</a:t>
            </a:r>
            <a:r>
              <a:rPr lang="en-US" baseline="0" dirty="0"/>
              <a:t>, G., </a:t>
            </a:r>
            <a:r>
              <a:rPr lang="en-US" baseline="0" dirty="0" err="1"/>
              <a:t>Talsma</a:t>
            </a:r>
            <a:r>
              <a:rPr lang="en-US" baseline="0" dirty="0"/>
              <a:t>, A., </a:t>
            </a:r>
            <a:r>
              <a:rPr lang="en-US" baseline="0" dirty="0" err="1"/>
              <a:t>Gurnis</a:t>
            </a:r>
            <a:r>
              <a:rPr lang="en-US" baseline="0" dirty="0"/>
              <a:t>, M., Turner, M., </a:t>
            </a:r>
            <a:r>
              <a:rPr lang="en-US" baseline="0" dirty="0" err="1"/>
              <a:t>Maush</a:t>
            </a:r>
            <a:r>
              <a:rPr lang="en-US" baseline="0" dirty="0"/>
              <a:t>, S.  and Chandler, M. 2012, </a:t>
            </a:r>
            <a:r>
              <a:rPr lang="en-US" baseline="0" dirty="0" smtClean="0"/>
              <a:t> Earth</a:t>
            </a:r>
            <a:r>
              <a:rPr lang="en-US" baseline="0" dirty="0"/>
              <a:t>-Science Reviews, </a:t>
            </a:r>
            <a:r>
              <a:rPr lang="en-US" baseline="0" dirty="0" smtClean="0"/>
              <a:t>113, </a:t>
            </a:r>
            <a:r>
              <a:rPr lang="en-US" baseline="0" dirty="0"/>
              <a:t>212-</a:t>
            </a:r>
            <a:r>
              <a:rPr lang="en-US" baseline="0" dirty="0" smtClean="0"/>
              <a:t>270.</a:t>
            </a:r>
          </a:p>
          <a:p>
            <a:pPr marL="346075" indent="-346075"/>
            <a:r>
              <a:rPr lang="en-US" baseline="0" dirty="0" smtClean="0"/>
              <a:t>Smith</a:t>
            </a:r>
            <a:r>
              <a:rPr lang="en-US" baseline="0" dirty="0"/>
              <a:t>, W. H., and </a:t>
            </a:r>
            <a:r>
              <a:rPr lang="en-US" baseline="0" dirty="0" err="1"/>
              <a:t>Sandwell</a:t>
            </a:r>
            <a:r>
              <a:rPr lang="en-US" baseline="0" dirty="0"/>
              <a:t>, D. T. 1997, </a:t>
            </a:r>
            <a:r>
              <a:rPr lang="en-US" baseline="0" dirty="0" smtClean="0"/>
              <a:t>Science</a:t>
            </a:r>
            <a:r>
              <a:rPr lang="en-US" baseline="0" dirty="0"/>
              <a:t>, </a:t>
            </a:r>
            <a:r>
              <a:rPr lang="en-US" baseline="0" dirty="0" smtClean="0"/>
              <a:t>277</a:t>
            </a:r>
            <a:r>
              <a:rPr lang="en-US" baseline="0" dirty="0"/>
              <a:t>, </a:t>
            </a:r>
            <a:r>
              <a:rPr lang="en-US" baseline="0" dirty="0" smtClean="0"/>
              <a:t>1956</a:t>
            </a:r>
            <a:r>
              <a:rPr lang="en-US" baseline="0" dirty="0"/>
              <a:t>-</a:t>
            </a:r>
            <a:r>
              <a:rPr lang="en-US" baseline="0" dirty="0" smtClean="0"/>
              <a:t>1962.</a:t>
            </a:r>
          </a:p>
          <a:p>
            <a:pPr marL="346075" indent="-346075"/>
            <a:r>
              <a:rPr lang="en-US" baseline="0" dirty="0" smtClean="0"/>
              <a:t>Winterer</a:t>
            </a:r>
            <a:r>
              <a:rPr lang="en-US" baseline="0" dirty="0"/>
              <a:t>, E. L. and Metzler, C. V. 1984, </a:t>
            </a:r>
            <a:r>
              <a:rPr lang="en-US" baseline="0" dirty="0" smtClean="0"/>
              <a:t>J. </a:t>
            </a:r>
            <a:r>
              <a:rPr lang="en-US" baseline="0" dirty="0" err="1" smtClean="0"/>
              <a:t>Geophys</a:t>
            </a:r>
            <a:r>
              <a:rPr lang="en-US" baseline="0" dirty="0" smtClean="0"/>
              <a:t>. Res., 89, 9969</a:t>
            </a:r>
            <a:r>
              <a:rPr lang="en-US" baseline="0" dirty="0"/>
              <a:t>-</a:t>
            </a:r>
            <a:r>
              <a:rPr lang="en-US" baseline="0" dirty="0" smtClean="0"/>
              <a:t>9979</a:t>
            </a:r>
            <a:r>
              <a:rPr lang="en-US" baseline="0" dirty="0" smtClean="0"/>
              <a:t>.</a:t>
            </a:r>
          </a:p>
          <a:p>
            <a:pPr marL="346075" indent="-346075"/>
            <a:endParaRPr lang="en-US" baseline="0" dirty="0" smtClean="0"/>
          </a:p>
        </p:txBody>
      </p:sp>
      <p:sp>
        <p:nvSpPr>
          <p:cNvPr id="2063" name="Text Box 413"/>
          <p:cNvSpPr txBox="1">
            <a:spLocks noChangeArrowheads="1"/>
          </p:cNvSpPr>
          <p:nvPr/>
        </p:nvSpPr>
        <p:spPr bwMode="auto">
          <a:xfrm>
            <a:off x="13783683" y="4800600"/>
            <a:ext cx="16154400" cy="7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91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4200" b="1" u="sng" baseline="0" dirty="0" smtClean="0">
                <a:solidFill>
                  <a:srgbClr val="000000"/>
                </a:solidFill>
              </a:rPr>
              <a:t>RECONSTRUCTION (Fixed Pacific Plate)</a:t>
            </a:r>
            <a:endParaRPr lang="en-US" sz="3000" b="1" baseline="0" dirty="0">
              <a:solidFill>
                <a:srgbClr val="000000"/>
              </a:solidFill>
            </a:endParaRPr>
          </a:p>
        </p:txBody>
      </p:sp>
      <p:sp>
        <p:nvSpPr>
          <p:cNvPr id="2077" name="Rectangle 45"/>
          <p:cNvSpPr>
            <a:spLocks noChangeArrowheads="1"/>
          </p:cNvSpPr>
          <p:nvPr/>
        </p:nvSpPr>
        <p:spPr bwMode="auto">
          <a:xfrm>
            <a:off x="218644" y="533400"/>
            <a:ext cx="215260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 baseline="0" dirty="0" smtClean="0"/>
              <a:t>V23B</a:t>
            </a:r>
          </a:p>
          <a:p>
            <a:pPr algn="ctr"/>
            <a:r>
              <a:rPr lang="en-US" sz="6000" baseline="0" dirty="0" smtClean="0"/>
              <a:t>-</a:t>
            </a:r>
            <a:r>
              <a:rPr lang="en-US" sz="6000" baseline="0" dirty="0"/>
              <a:t>3141</a:t>
            </a:r>
          </a:p>
        </p:txBody>
      </p:sp>
      <p:sp>
        <p:nvSpPr>
          <p:cNvPr id="2078" name="Rectangle 2"/>
          <p:cNvSpPr>
            <a:spLocks noChangeArrowheads="1"/>
          </p:cNvSpPr>
          <p:nvPr/>
        </p:nvSpPr>
        <p:spPr bwMode="auto">
          <a:xfrm>
            <a:off x="378297" y="18805166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None/>
            </a:pPr>
            <a:r>
              <a:rPr lang="en-US" sz="4200" b="1" u="sng" baseline="0" dirty="0">
                <a:solidFill>
                  <a:srgbClr val="000000"/>
                </a:solidFill>
              </a:rPr>
              <a:t>PREVIOUS </a:t>
            </a:r>
            <a:r>
              <a:rPr lang="en-US" sz="4200" b="1" u="sng" baseline="0" dirty="0" smtClean="0">
                <a:solidFill>
                  <a:srgbClr val="000000"/>
                </a:solidFill>
              </a:rPr>
              <a:t>WORK</a:t>
            </a:r>
            <a:endParaRPr lang="en-US" sz="5600" baseline="0" dirty="0">
              <a:solidFill>
                <a:srgbClr val="000000"/>
              </a:solidFill>
            </a:endParaRPr>
          </a:p>
        </p:txBody>
      </p:sp>
      <p:sp>
        <p:nvSpPr>
          <p:cNvPr id="2058" name="TextBox 2057"/>
          <p:cNvSpPr txBox="1"/>
          <p:nvPr/>
        </p:nvSpPr>
        <p:spPr>
          <a:xfrm>
            <a:off x="378297" y="19679259"/>
            <a:ext cx="1170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Age Progressive Single Hotspot Track</a:t>
            </a:r>
          </a:p>
          <a:p>
            <a:pPr lvl="2"/>
            <a:r>
              <a:rPr lang="en-US" sz="2800" baseline="0" dirty="0" smtClean="0"/>
              <a:t>Morgan [1972</a:t>
            </a:r>
            <a:r>
              <a:rPr lang="en-US" sz="2800" baseline="0" dirty="0"/>
              <a:t>]</a:t>
            </a:r>
            <a:r>
              <a:rPr lang="en-US" sz="2800" baseline="0" dirty="0" smtClean="0"/>
              <a:t>  </a:t>
            </a:r>
          </a:p>
          <a:p>
            <a:pPr lvl="2"/>
            <a:r>
              <a:rPr lang="en-US" sz="2800" baseline="0" dirty="0" smtClean="0"/>
              <a:t>Duncan </a:t>
            </a:r>
            <a:r>
              <a:rPr lang="en-US" sz="2800" baseline="0" dirty="0"/>
              <a:t>and </a:t>
            </a:r>
            <a:r>
              <a:rPr lang="en-US" sz="2800" baseline="0" dirty="0" err="1" smtClean="0"/>
              <a:t>Clague</a:t>
            </a:r>
            <a:r>
              <a:rPr lang="en-US" sz="2800" baseline="0" dirty="0" smtClean="0"/>
              <a:t> [1985</a:t>
            </a:r>
            <a:r>
              <a:rPr lang="en-US" sz="2800" baseline="0" dirty="0"/>
              <a:t>]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78297" y="22797930"/>
            <a:ext cx="7217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Lithosphere Extension</a:t>
            </a:r>
          </a:p>
          <a:p>
            <a:pPr lvl="2"/>
            <a:r>
              <a:rPr lang="da-DK" sz="2800" baseline="0" dirty="0" err="1"/>
              <a:t>Winterer</a:t>
            </a:r>
            <a:r>
              <a:rPr lang="da-DK" sz="2800" baseline="0" dirty="0"/>
              <a:t> [1976</a:t>
            </a:r>
            <a:r>
              <a:rPr lang="da-DK" sz="2800" baseline="0" dirty="0" smtClean="0"/>
              <a:t>]</a:t>
            </a:r>
          </a:p>
          <a:p>
            <a:pPr lvl="2"/>
            <a:r>
              <a:rPr lang="da-DK" sz="2800" baseline="0" dirty="0" smtClean="0"/>
              <a:t>Davis et al. [2002]</a:t>
            </a:r>
            <a:endParaRPr lang="en-US" sz="2800" baseline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5200" y="303264"/>
            <a:ext cx="6858000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1000" b="24000"/>
          <a:stretch/>
        </p:blipFill>
        <p:spPr>
          <a:xfrm>
            <a:off x="38836600" y="303264"/>
            <a:ext cx="4987637" cy="2743200"/>
          </a:xfrm>
          <a:prstGeom prst="rect">
            <a:avLst/>
          </a:prstGeom>
        </p:spPr>
      </p:pic>
      <p:sp>
        <p:nvSpPr>
          <p:cNvPr id="176" name="Rectangle 2"/>
          <p:cNvSpPr>
            <a:spLocks noChangeArrowheads="1"/>
          </p:cNvSpPr>
          <p:nvPr/>
        </p:nvSpPr>
        <p:spPr bwMode="auto">
          <a:xfrm>
            <a:off x="378297" y="24881630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None/>
            </a:pPr>
            <a:r>
              <a:rPr lang="en-US" sz="4200" b="1" u="sng" baseline="0" dirty="0" smtClean="0">
                <a:solidFill>
                  <a:srgbClr val="000000"/>
                </a:solidFill>
              </a:rPr>
              <a:t>DATA &amp; METHODS</a:t>
            </a:r>
            <a:endParaRPr lang="en-US" sz="5600" baseline="0" dirty="0">
              <a:solidFill>
                <a:srgbClr val="000000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78297" y="25855671"/>
            <a:ext cx="7217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Tectonic Reconstruction Software</a:t>
            </a:r>
          </a:p>
          <a:p>
            <a:pPr lvl="2"/>
            <a:r>
              <a:rPr lang="en-US" sz="2800" baseline="0" dirty="0" err="1" smtClean="0"/>
              <a:t>GPlates</a:t>
            </a:r>
            <a:r>
              <a:rPr lang="en-US" sz="2800" baseline="0" dirty="0" smtClean="0"/>
              <a:t>, Cannon et al [2014]</a:t>
            </a:r>
            <a:endParaRPr lang="en-US" sz="2800" baseline="0" dirty="0"/>
          </a:p>
        </p:txBody>
      </p:sp>
      <p:sp>
        <p:nvSpPr>
          <p:cNvPr id="178" name="TextBox 177"/>
          <p:cNvSpPr txBox="1"/>
          <p:nvPr/>
        </p:nvSpPr>
        <p:spPr>
          <a:xfrm>
            <a:off x="378297" y="28121435"/>
            <a:ext cx="8620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Seamount Ages</a:t>
            </a:r>
          </a:p>
          <a:p>
            <a:pPr lvl="2"/>
            <a:r>
              <a:rPr lang="en-US" sz="2800" baseline="0" dirty="0"/>
              <a:t>Earth Reference Data and </a:t>
            </a:r>
            <a:r>
              <a:rPr lang="en-US" sz="2800" baseline="0" dirty="0" smtClean="0"/>
              <a:t>Models [2015]</a:t>
            </a:r>
          </a:p>
          <a:p>
            <a:pPr lvl="2"/>
            <a:r>
              <a:rPr lang="en-US" sz="2800" baseline="0" dirty="0" err="1" smtClean="0"/>
              <a:t>Clouard</a:t>
            </a:r>
            <a:r>
              <a:rPr lang="en-US" sz="2800" baseline="0" dirty="0" smtClean="0"/>
              <a:t> and Bonneville [2005]</a:t>
            </a:r>
            <a:endParaRPr lang="en-US" sz="2800" baseline="0" dirty="0"/>
          </a:p>
        </p:txBody>
      </p:sp>
      <p:sp>
        <p:nvSpPr>
          <p:cNvPr id="179" name="TextBox 178"/>
          <p:cNvSpPr txBox="1"/>
          <p:nvPr/>
        </p:nvSpPr>
        <p:spPr>
          <a:xfrm>
            <a:off x="378297" y="29685204"/>
            <a:ext cx="7217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Hotspot Locations</a:t>
            </a:r>
          </a:p>
          <a:p>
            <a:pPr lvl="2"/>
            <a:r>
              <a:rPr lang="en-US" sz="2800" baseline="0" dirty="0" smtClean="0"/>
              <a:t>Morgan and Morgan [2007]</a:t>
            </a:r>
          </a:p>
          <a:p>
            <a:pPr lvl="2"/>
            <a:r>
              <a:rPr lang="en-US" sz="2800" baseline="0" dirty="0" err="1" smtClean="0"/>
              <a:t>Courtillot</a:t>
            </a:r>
            <a:r>
              <a:rPr lang="en-US" sz="2800" baseline="0" dirty="0" smtClean="0"/>
              <a:t> et al. [2003]</a:t>
            </a:r>
            <a:endParaRPr lang="en-US" sz="2800" baseline="0" dirty="0"/>
          </a:p>
        </p:txBody>
      </p:sp>
      <p:sp>
        <p:nvSpPr>
          <p:cNvPr id="182" name="Text Box 413"/>
          <p:cNvSpPr txBox="1">
            <a:spLocks noChangeArrowheads="1"/>
          </p:cNvSpPr>
          <p:nvPr/>
        </p:nvSpPr>
        <p:spPr bwMode="auto">
          <a:xfrm>
            <a:off x="13834483" y="13180237"/>
            <a:ext cx="16154400" cy="7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91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4200" b="1" u="sng" baseline="0" dirty="0" smtClean="0">
                <a:solidFill>
                  <a:srgbClr val="000000"/>
                </a:solidFill>
              </a:rPr>
              <a:t>RECONSTRUCTION (Fixed Mantle)</a:t>
            </a:r>
            <a:endParaRPr lang="en-US" sz="3000" b="1" baseline="0" dirty="0">
              <a:solidFill>
                <a:srgbClr val="00000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378297" y="31248972"/>
            <a:ext cx="7217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Mantle Shear Wave Anomalies</a:t>
            </a:r>
          </a:p>
          <a:p>
            <a:pPr lvl="2"/>
            <a:r>
              <a:rPr lang="en-US" sz="2800" baseline="0" dirty="0" smtClean="0"/>
              <a:t>French and </a:t>
            </a:r>
            <a:r>
              <a:rPr lang="en-US" sz="2800" baseline="0" dirty="0" err="1" smtClean="0"/>
              <a:t>Romanowicz</a:t>
            </a:r>
            <a:r>
              <a:rPr lang="en-US" sz="2800" baseline="0" dirty="0" smtClean="0"/>
              <a:t> [2015]</a:t>
            </a:r>
            <a:endParaRPr lang="en-US" sz="2800" baseline="0" dirty="0"/>
          </a:p>
        </p:txBody>
      </p:sp>
      <p:sp>
        <p:nvSpPr>
          <p:cNvPr id="52" name="TextBox 51"/>
          <p:cNvSpPr txBox="1"/>
          <p:nvPr/>
        </p:nvSpPr>
        <p:spPr>
          <a:xfrm>
            <a:off x="45409812" y="13978431"/>
            <a:ext cx="478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Mid-Pacific </a:t>
            </a:r>
            <a:r>
              <a:rPr lang="en-US" baseline="0" dirty="0" smtClean="0"/>
              <a:t>Mountains</a:t>
            </a:r>
          </a:p>
          <a:p>
            <a:r>
              <a:rPr lang="en-US" baseline="0" dirty="0" smtClean="0"/>
              <a:t>- Larson Hotspot  prior to 110 Ma</a:t>
            </a:r>
            <a:endParaRPr lang="en-US" baseline="0" dirty="0"/>
          </a:p>
        </p:txBody>
      </p:sp>
      <p:pic>
        <p:nvPicPr>
          <p:cNvPr id="10" name="Picture 9" descr="abs_steps_1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017" y="14847281"/>
            <a:ext cx="7092569" cy="6333221"/>
          </a:xfrm>
          <a:prstGeom prst="rect">
            <a:avLst/>
          </a:prstGeom>
        </p:spPr>
      </p:pic>
      <p:pic>
        <p:nvPicPr>
          <p:cNvPr id="11" name="Picture 10" descr="abs_steps_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441" y="14847281"/>
            <a:ext cx="7092569" cy="6333221"/>
          </a:xfrm>
          <a:prstGeom prst="rect">
            <a:avLst/>
          </a:prstGeom>
        </p:spPr>
      </p:pic>
      <p:pic>
        <p:nvPicPr>
          <p:cNvPr id="15" name="Picture 14" descr="abs_steps_9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655" y="14847281"/>
            <a:ext cx="7092569" cy="6333221"/>
          </a:xfrm>
          <a:prstGeom prst="rect">
            <a:avLst/>
          </a:prstGeom>
        </p:spPr>
      </p:pic>
      <p:pic>
        <p:nvPicPr>
          <p:cNvPr id="14" name="Picture 13" descr="abs_steps_7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713" y="14847281"/>
            <a:ext cx="7092569" cy="6333221"/>
          </a:xfrm>
          <a:prstGeom prst="rect">
            <a:avLst/>
          </a:prstGeom>
        </p:spPr>
      </p:pic>
      <p:pic>
        <p:nvPicPr>
          <p:cNvPr id="13" name="Picture 12" descr="abs_steps_6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447" y="14847281"/>
            <a:ext cx="7092569" cy="6333221"/>
          </a:xfrm>
          <a:prstGeom prst="rect">
            <a:avLst/>
          </a:prstGeom>
        </p:spPr>
      </p:pic>
      <p:pic>
        <p:nvPicPr>
          <p:cNvPr id="12" name="Picture 11" descr="abs_steps_07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024" y="14847281"/>
            <a:ext cx="7092569" cy="6333221"/>
          </a:xfrm>
          <a:prstGeom prst="rect">
            <a:avLst/>
          </a:prstGeom>
        </p:spPr>
      </p:pic>
      <p:pic>
        <p:nvPicPr>
          <p:cNvPr id="24" name="Picture 23" descr="rel_steps_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441" y="6494932"/>
            <a:ext cx="7092569" cy="6333221"/>
          </a:xfrm>
          <a:prstGeom prst="rect">
            <a:avLst/>
          </a:prstGeom>
        </p:spPr>
      </p:pic>
      <p:pic>
        <p:nvPicPr>
          <p:cNvPr id="25" name="Picture 24" descr="rel_steps_7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314" y="6494932"/>
            <a:ext cx="6853279" cy="6026929"/>
          </a:xfrm>
          <a:prstGeom prst="rect">
            <a:avLst/>
          </a:prstGeom>
        </p:spPr>
      </p:pic>
      <p:pic>
        <p:nvPicPr>
          <p:cNvPr id="27" name="Picture 26" descr="rel_steps_67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737" y="6494932"/>
            <a:ext cx="6853279" cy="6026929"/>
          </a:xfrm>
          <a:prstGeom prst="rect">
            <a:avLst/>
          </a:prstGeom>
        </p:spPr>
      </p:pic>
      <p:pic>
        <p:nvPicPr>
          <p:cNvPr id="29" name="Picture 28" descr="rel_steps_75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003" y="6494932"/>
            <a:ext cx="6853279" cy="6026929"/>
          </a:xfrm>
          <a:prstGeom prst="rect">
            <a:avLst/>
          </a:prstGeom>
        </p:spPr>
      </p:pic>
      <p:pic>
        <p:nvPicPr>
          <p:cNvPr id="30" name="Picture 29" descr="rel_steps_90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945" y="6494932"/>
            <a:ext cx="6853279" cy="6026929"/>
          </a:xfrm>
          <a:prstGeom prst="rect">
            <a:avLst/>
          </a:prstGeom>
        </p:spPr>
      </p:pic>
      <p:pic>
        <p:nvPicPr>
          <p:cNvPr id="31" name="Picture 30" descr="rel_steps_100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07" y="6494932"/>
            <a:ext cx="6853279" cy="6026929"/>
          </a:xfrm>
          <a:prstGeom prst="rect">
            <a:avLst/>
          </a:prstGeom>
        </p:spPr>
      </p:pic>
      <p:pic>
        <p:nvPicPr>
          <p:cNvPr id="2065" name="Picture 2064" descr="fig1_maps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9" y="10094931"/>
            <a:ext cx="11930270" cy="833351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78297" y="21238595"/>
            <a:ext cx="1170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Multiple Hotspots</a:t>
            </a:r>
          </a:p>
          <a:p>
            <a:pPr lvl="2"/>
            <a:r>
              <a:rPr lang="en-US" sz="2800" baseline="0" dirty="0" err="1"/>
              <a:t>Crough</a:t>
            </a:r>
            <a:r>
              <a:rPr lang="en-US" sz="2800" baseline="0" dirty="0"/>
              <a:t> and </a:t>
            </a:r>
            <a:r>
              <a:rPr lang="en-US" sz="2800" baseline="0" dirty="0" err="1" smtClean="0"/>
              <a:t>Jarrad</a:t>
            </a:r>
            <a:r>
              <a:rPr lang="en-US" sz="2800" baseline="0" dirty="0"/>
              <a:t> </a:t>
            </a:r>
            <a:r>
              <a:rPr lang="en-US" sz="2800" baseline="0" dirty="0" smtClean="0"/>
              <a:t>[</a:t>
            </a:r>
            <a:r>
              <a:rPr lang="en-US" sz="2800" baseline="0" dirty="0"/>
              <a:t>1981</a:t>
            </a:r>
            <a:r>
              <a:rPr lang="en-US" sz="2800" baseline="0" dirty="0" smtClean="0"/>
              <a:t>] </a:t>
            </a:r>
          </a:p>
          <a:p>
            <a:pPr lvl="2"/>
            <a:r>
              <a:rPr lang="en-US" sz="2800" baseline="0" dirty="0" smtClean="0"/>
              <a:t>Henderson </a:t>
            </a:r>
            <a:r>
              <a:rPr lang="en-US" sz="2800" baseline="0" dirty="0"/>
              <a:t>and Gordon [1982]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78297" y="26988553"/>
            <a:ext cx="7217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Plate Motion Model</a:t>
            </a:r>
          </a:p>
          <a:p>
            <a:pPr lvl="2"/>
            <a:r>
              <a:rPr lang="en-US" sz="2800" baseline="0" dirty="0" smtClean="0"/>
              <a:t>Seton et al. [2012]</a:t>
            </a:r>
            <a:endParaRPr lang="en-US" sz="2800" baseline="0" dirty="0"/>
          </a:p>
        </p:txBody>
      </p:sp>
      <p:sp>
        <p:nvSpPr>
          <p:cNvPr id="47" name="Text Box 413"/>
          <p:cNvSpPr txBox="1">
            <a:spLocks noChangeArrowheads="1"/>
          </p:cNvSpPr>
          <p:nvPr/>
        </p:nvSpPr>
        <p:spPr bwMode="auto">
          <a:xfrm>
            <a:off x="13986883" y="21536837"/>
            <a:ext cx="16154400" cy="7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91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4200" b="1" u="sng" baseline="0" dirty="0" smtClean="0">
                <a:solidFill>
                  <a:srgbClr val="000000"/>
                </a:solidFill>
              </a:rPr>
              <a:t>LARSON HOTSPOT JUSTIFICATION</a:t>
            </a:r>
            <a:endParaRPr lang="en-US" sz="3000" b="1" baseline="0" dirty="0">
              <a:solidFill>
                <a:srgbClr val="000000"/>
              </a:solidFill>
            </a:endParaRPr>
          </a:p>
        </p:txBody>
      </p:sp>
      <p:pic>
        <p:nvPicPr>
          <p:cNvPr id="2" name="Picture 1" descr="fig4_mantle_3D_SMALL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784" y="22860709"/>
            <a:ext cx="9694213" cy="78587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eruption_sites_now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262" y="22860709"/>
            <a:ext cx="7509630" cy="6448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7" name="Picture 16" descr="eruption_sites_past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286" y="25580264"/>
            <a:ext cx="7445445" cy="6448891"/>
          </a:xfrm>
          <a:prstGeom prst="rect">
            <a:avLst/>
          </a:prstGeom>
          <a:noFill/>
        </p:spPr>
      </p:pic>
      <p:pic>
        <p:nvPicPr>
          <p:cNvPr id="19" name="Picture 18" descr="scal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981" y="29353808"/>
            <a:ext cx="3906691" cy="26626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389600" y="24180800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  <p:sp>
        <p:nvSpPr>
          <p:cNvPr id="59" name="TextBox 58"/>
          <p:cNvSpPr txBox="1"/>
          <p:nvPr/>
        </p:nvSpPr>
        <p:spPr>
          <a:xfrm>
            <a:off x="21234400" y="24206200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60" name="TextBox 59"/>
          <p:cNvSpPr txBox="1"/>
          <p:nvPr/>
        </p:nvSpPr>
        <p:spPr>
          <a:xfrm>
            <a:off x="31219137" y="29079042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  <p:sp>
        <p:nvSpPr>
          <p:cNvPr id="61" name="TextBox 60"/>
          <p:cNvSpPr txBox="1"/>
          <p:nvPr/>
        </p:nvSpPr>
        <p:spPr>
          <a:xfrm>
            <a:off x="31777919" y="30080334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62" name="TextBox 61"/>
          <p:cNvSpPr txBox="1"/>
          <p:nvPr/>
        </p:nvSpPr>
        <p:spPr>
          <a:xfrm>
            <a:off x="35061248" y="26357197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  <p:sp>
        <p:nvSpPr>
          <p:cNvPr id="63" name="TextBox 62"/>
          <p:cNvSpPr txBox="1"/>
          <p:nvPr/>
        </p:nvSpPr>
        <p:spPr>
          <a:xfrm>
            <a:off x="35686875" y="27371858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64" name="TextBox 63"/>
          <p:cNvSpPr txBox="1"/>
          <p:nvPr/>
        </p:nvSpPr>
        <p:spPr>
          <a:xfrm>
            <a:off x="18953251" y="18370223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  <p:sp>
        <p:nvSpPr>
          <p:cNvPr id="65" name="TextBox 64"/>
          <p:cNvSpPr txBox="1"/>
          <p:nvPr/>
        </p:nvSpPr>
        <p:spPr>
          <a:xfrm>
            <a:off x="19583051" y="19536128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66" name="TextBox 65"/>
          <p:cNvSpPr txBox="1"/>
          <p:nvPr/>
        </p:nvSpPr>
        <p:spPr>
          <a:xfrm>
            <a:off x="18946902" y="9854977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  <p:sp>
        <p:nvSpPr>
          <p:cNvPr id="67" name="TextBox 66"/>
          <p:cNvSpPr txBox="1"/>
          <p:nvPr/>
        </p:nvSpPr>
        <p:spPr>
          <a:xfrm>
            <a:off x="19576702" y="11020882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51" name="TextBox 50"/>
          <p:cNvSpPr txBox="1"/>
          <p:nvPr/>
        </p:nvSpPr>
        <p:spPr>
          <a:xfrm>
            <a:off x="39496230" y="13978431"/>
            <a:ext cx="4529906" cy="1132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Line Islands Ridge (South</a:t>
            </a:r>
            <a:r>
              <a:rPr lang="en-US" baseline="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solidFill>
                  <a:srgbClr val="000000"/>
                </a:solidFill>
              </a:rPr>
              <a:t>- </a:t>
            </a:r>
            <a:r>
              <a:rPr lang="en-US" baseline="0" dirty="0" err="1" smtClean="0">
                <a:solidFill>
                  <a:srgbClr val="000000"/>
                </a:solidFill>
              </a:rPr>
              <a:t>Crough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>
                <a:solidFill>
                  <a:srgbClr val="000000"/>
                </a:solidFill>
              </a:rPr>
              <a:t>Hotspot (80 – 100 Ma)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solidFill>
                  <a:srgbClr val="000000"/>
                </a:solidFill>
              </a:rPr>
              <a:t>- Larson </a:t>
            </a:r>
            <a:r>
              <a:rPr lang="en-US" baseline="0" dirty="0">
                <a:solidFill>
                  <a:srgbClr val="000000"/>
                </a:solidFill>
              </a:rPr>
              <a:t>Hotspot (50 – 65 </a:t>
            </a:r>
            <a:r>
              <a:rPr lang="en-US" baseline="0" dirty="0" smtClean="0">
                <a:solidFill>
                  <a:srgbClr val="000000"/>
                </a:solidFill>
              </a:rPr>
              <a:t>Ma</a:t>
            </a:r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63709" y="13978431"/>
            <a:ext cx="42903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Line Islands Ridge (North</a:t>
            </a:r>
            <a:r>
              <a:rPr lang="en-US" baseline="0" dirty="0" smtClean="0"/>
              <a:t>)</a:t>
            </a:r>
          </a:p>
          <a:p>
            <a:r>
              <a:rPr lang="en-US" baseline="0" dirty="0">
                <a:solidFill>
                  <a:srgbClr val="000000"/>
                </a:solidFill>
              </a:rPr>
              <a:t>- Larson Hotspot </a:t>
            </a:r>
            <a:r>
              <a:rPr lang="en-US" baseline="0" dirty="0" smtClean="0">
                <a:solidFill>
                  <a:srgbClr val="000000"/>
                </a:solidFill>
              </a:rPr>
              <a:t>(65 </a:t>
            </a:r>
            <a:r>
              <a:rPr lang="en-US" baseline="0" dirty="0">
                <a:solidFill>
                  <a:srgbClr val="000000"/>
                </a:solidFill>
              </a:rPr>
              <a:t>– </a:t>
            </a:r>
            <a:r>
              <a:rPr lang="en-US" baseline="0" dirty="0" smtClean="0">
                <a:solidFill>
                  <a:srgbClr val="000000"/>
                </a:solidFill>
              </a:rPr>
              <a:t>80 </a:t>
            </a:r>
            <a:r>
              <a:rPr lang="en-US" baseline="0" dirty="0">
                <a:solidFill>
                  <a:srgbClr val="000000"/>
                </a:solidFill>
              </a:rPr>
              <a:t>Ma)</a:t>
            </a:r>
          </a:p>
          <a:p>
            <a:endParaRPr lang="en-US" baseline="0" dirty="0"/>
          </a:p>
        </p:txBody>
      </p:sp>
      <p:sp>
        <p:nvSpPr>
          <p:cNvPr id="16" name="TextBox 15"/>
          <p:cNvSpPr txBox="1"/>
          <p:nvPr/>
        </p:nvSpPr>
        <p:spPr>
          <a:xfrm>
            <a:off x="21197455" y="13978431"/>
            <a:ext cx="55733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/>
              <a:t>Pukapuka</a:t>
            </a:r>
            <a:r>
              <a:rPr lang="en-US" baseline="0" dirty="0" smtClean="0"/>
              <a:t> </a:t>
            </a:r>
            <a:r>
              <a:rPr lang="en-US" baseline="0" dirty="0" smtClean="0"/>
              <a:t>Ridge</a:t>
            </a:r>
          </a:p>
          <a:p>
            <a:r>
              <a:rPr lang="en-US" baseline="0" dirty="0" smtClean="0"/>
              <a:t>- Larson or </a:t>
            </a:r>
            <a:r>
              <a:rPr lang="en-US" baseline="0" dirty="0" err="1" smtClean="0"/>
              <a:t>Crough</a:t>
            </a:r>
            <a:r>
              <a:rPr lang="en-US" baseline="0" dirty="0" smtClean="0"/>
              <a:t> Hotspot (0 </a:t>
            </a:r>
            <a:r>
              <a:rPr lang="en-US" baseline="0" dirty="0">
                <a:solidFill>
                  <a:srgbClr val="000000"/>
                </a:solidFill>
              </a:rPr>
              <a:t>–</a:t>
            </a:r>
            <a:r>
              <a:rPr lang="en-US" baseline="0" dirty="0" smtClean="0"/>
              <a:t> 30 Ma)</a:t>
            </a:r>
            <a:endParaRPr lang="en-US" baseline="0" dirty="0" smtClean="0"/>
          </a:p>
          <a:p>
            <a:endParaRPr lang="en-US" baseline="0" dirty="0"/>
          </a:p>
        </p:txBody>
      </p:sp>
      <p:sp>
        <p:nvSpPr>
          <p:cNvPr id="49" name="TextBox 48"/>
          <p:cNvSpPr txBox="1"/>
          <p:nvPr/>
        </p:nvSpPr>
        <p:spPr>
          <a:xfrm>
            <a:off x="27716018" y="13978431"/>
            <a:ext cx="4358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/>
              <a:t>Boudeuse</a:t>
            </a:r>
            <a:r>
              <a:rPr lang="en-US" baseline="0" dirty="0" smtClean="0"/>
              <a:t> </a:t>
            </a:r>
            <a:r>
              <a:rPr lang="en-US" baseline="0" dirty="0" smtClean="0"/>
              <a:t>Ridge</a:t>
            </a:r>
          </a:p>
          <a:p>
            <a:r>
              <a:rPr lang="en-US" baseline="0" dirty="0">
                <a:solidFill>
                  <a:srgbClr val="000000"/>
                </a:solidFill>
              </a:rPr>
              <a:t>- </a:t>
            </a:r>
            <a:r>
              <a:rPr lang="en-US" baseline="0" dirty="0" err="1">
                <a:solidFill>
                  <a:srgbClr val="000000"/>
                </a:solidFill>
              </a:rPr>
              <a:t>Crough</a:t>
            </a:r>
            <a:r>
              <a:rPr lang="en-US" baseline="0" dirty="0">
                <a:solidFill>
                  <a:srgbClr val="000000"/>
                </a:solidFill>
              </a:rPr>
              <a:t> Hotspot </a:t>
            </a:r>
            <a:r>
              <a:rPr lang="en-US" baseline="0" dirty="0" smtClean="0">
                <a:solidFill>
                  <a:srgbClr val="000000"/>
                </a:solidFill>
              </a:rPr>
              <a:t>(45 – 75 </a:t>
            </a:r>
            <a:r>
              <a:rPr lang="en-US" baseline="0" dirty="0">
                <a:solidFill>
                  <a:srgbClr val="000000"/>
                </a:solidFill>
              </a:rPr>
              <a:t>Ma</a:t>
            </a:r>
            <a:r>
              <a:rPr lang="en-US" baseline="0" dirty="0" smtClean="0">
                <a:solidFill>
                  <a:srgbClr val="000000"/>
                </a:solidFill>
              </a:rPr>
              <a:t>)</a:t>
            </a:r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042686" y="5529618"/>
            <a:ext cx="478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Mid-Pacific </a:t>
            </a:r>
            <a:r>
              <a:rPr lang="en-US" baseline="0" dirty="0" smtClean="0"/>
              <a:t>Mountains</a:t>
            </a:r>
          </a:p>
          <a:p>
            <a:r>
              <a:rPr lang="en-US" baseline="0" dirty="0" smtClean="0"/>
              <a:t>- Larson Hotspot  prior to 110 Ma</a:t>
            </a:r>
            <a:endParaRPr lang="en-US" baseline="0" dirty="0"/>
          </a:p>
        </p:txBody>
      </p:sp>
      <p:sp>
        <p:nvSpPr>
          <p:cNvPr id="69" name="TextBox 68"/>
          <p:cNvSpPr txBox="1"/>
          <p:nvPr/>
        </p:nvSpPr>
        <p:spPr>
          <a:xfrm>
            <a:off x="39706364" y="5529618"/>
            <a:ext cx="4529906" cy="1132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Line Islands Ridge (South</a:t>
            </a:r>
            <a:r>
              <a:rPr lang="en-US" baseline="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solidFill>
                  <a:srgbClr val="000000"/>
                </a:solidFill>
              </a:rPr>
              <a:t>- </a:t>
            </a:r>
            <a:r>
              <a:rPr lang="en-US" baseline="0" dirty="0" err="1" smtClean="0">
                <a:solidFill>
                  <a:srgbClr val="000000"/>
                </a:solidFill>
              </a:rPr>
              <a:t>Crough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>
                <a:solidFill>
                  <a:srgbClr val="000000"/>
                </a:solidFill>
              </a:rPr>
              <a:t>Hotspot (80 – 100 Ma)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solidFill>
                  <a:srgbClr val="000000"/>
                </a:solidFill>
              </a:rPr>
              <a:t>- Larson </a:t>
            </a:r>
            <a:r>
              <a:rPr lang="en-US" baseline="0" dirty="0">
                <a:solidFill>
                  <a:srgbClr val="000000"/>
                </a:solidFill>
              </a:rPr>
              <a:t>Hotspot (50 – 65 </a:t>
            </a:r>
            <a:r>
              <a:rPr lang="en-US" baseline="0" dirty="0" smtClean="0">
                <a:solidFill>
                  <a:srgbClr val="000000"/>
                </a:solidFill>
              </a:rPr>
              <a:t>Ma</a:t>
            </a:r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965991" y="5529618"/>
            <a:ext cx="42903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Line Islands Ridge (North</a:t>
            </a:r>
            <a:r>
              <a:rPr lang="en-US" baseline="0" dirty="0" smtClean="0"/>
              <a:t>)</a:t>
            </a:r>
          </a:p>
          <a:p>
            <a:r>
              <a:rPr lang="en-US" baseline="0" dirty="0">
                <a:solidFill>
                  <a:srgbClr val="000000"/>
                </a:solidFill>
              </a:rPr>
              <a:t>- Larson Hotspot </a:t>
            </a:r>
            <a:r>
              <a:rPr lang="en-US" baseline="0" dirty="0" smtClean="0">
                <a:solidFill>
                  <a:srgbClr val="000000"/>
                </a:solidFill>
              </a:rPr>
              <a:t>(65 </a:t>
            </a:r>
            <a:r>
              <a:rPr lang="en-US" baseline="0" dirty="0">
                <a:solidFill>
                  <a:srgbClr val="000000"/>
                </a:solidFill>
              </a:rPr>
              <a:t>– </a:t>
            </a:r>
            <a:r>
              <a:rPr lang="en-US" baseline="0" dirty="0" smtClean="0">
                <a:solidFill>
                  <a:srgbClr val="000000"/>
                </a:solidFill>
              </a:rPr>
              <a:t>80 </a:t>
            </a:r>
            <a:r>
              <a:rPr lang="en-US" baseline="0" dirty="0">
                <a:solidFill>
                  <a:srgbClr val="000000"/>
                </a:solidFill>
              </a:rPr>
              <a:t>Ma)</a:t>
            </a:r>
          </a:p>
          <a:p>
            <a:endParaRPr lang="en-US" baseline="0" dirty="0"/>
          </a:p>
        </p:txBody>
      </p:sp>
      <p:sp>
        <p:nvSpPr>
          <p:cNvPr id="75" name="TextBox 74"/>
          <p:cNvSpPr txBox="1"/>
          <p:nvPr/>
        </p:nvSpPr>
        <p:spPr>
          <a:xfrm>
            <a:off x="21426831" y="5529618"/>
            <a:ext cx="55733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/>
              <a:t>Pukapuka</a:t>
            </a:r>
            <a:r>
              <a:rPr lang="en-US" baseline="0" dirty="0" smtClean="0"/>
              <a:t> </a:t>
            </a:r>
            <a:r>
              <a:rPr lang="en-US" baseline="0" dirty="0" smtClean="0"/>
              <a:t>Ridge</a:t>
            </a:r>
          </a:p>
          <a:p>
            <a:r>
              <a:rPr lang="en-US" baseline="0" dirty="0" smtClean="0"/>
              <a:t>- Larson or </a:t>
            </a:r>
            <a:r>
              <a:rPr lang="en-US" baseline="0" dirty="0" err="1" smtClean="0"/>
              <a:t>Crough</a:t>
            </a:r>
            <a:r>
              <a:rPr lang="en-US" baseline="0" dirty="0" smtClean="0"/>
              <a:t> Hotspot (0 </a:t>
            </a:r>
            <a:r>
              <a:rPr lang="en-US" baseline="0" dirty="0">
                <a:solidFill>
                  <a:srgbClr val="000000"/>
                </a:solidFill>
              </a:rPr>
              <a:t>–</a:t>
            </a:r>
            <a:r>
              <a:rPr lang="en-US" baseline="0" dirty="0" smtClean="0"/>
              <a:t> 30 Ma)</a:t>
            </a:r>
            <a:endParaRPr lang="en-US" baseline="0" dirty="0" smtClean="0"/>
          </a:p>
          <a:p>
            <a:endParaRPr lang="en-US" baseline="0" dirty="0"/>
          </a:p>
        </p:txBody>
      </p:sp>
      <p:sp>
        <p:nvSpPr>
          <p:cNvPr id="76" name="TextBox 75"/>
          <p:cNvSpPr txBox="1"/>
          <p:nvPr/>
        </p:nvSpPr>
        <p:spPr>
          <a:xfrm>
            <a:off x="28484183" y="5529618"/>
            <a:ext cx="4358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/>
              <a:t>Boudeuse</a:t>
            </a:r>
            <a:r>
              <a:rPr lang="en-US" baseline="0" dirty="0" smtClean="0"/>
              <a:t> </a:t>
            </a:r>
            <a:r>
              <a:rPr lang="en-US" baseline="0" dirty="0" smtClean="0"/>
              <a:t>Ridge</a:t>
            </a:r>
          </a:p>
          <a:p>
            <a:r>
              <a:rPr lang="en-US" baseline="0" dirty="0">
                <a:solidFill>
                  <a:srgbClr val="000000"/>
                </a:solidFill>
              </a:rPr>
              <a:t>- </a:t>
            </a:r>
            <a:r>
              <a:rPr lang="en-US" baseline="0" dirty="0" err="1">
                <a:solidFill>
                  <a:srgbClr val="000000"/>
                </a:solidFill>
              </a:rPr>
              <a:t>Crough</a:t>
            </a:r>
            <a:r>
              <a:rPr lang="en-US" baseline="0" dirty="0">
                <a:solidFill>
                  <a:srgbClr val="000000"/>
                </a:solidFill>
              </a:rPr>
              <a:t> Hotspot </a:t>
            </a:r>
            <a:r>
              <a:rPr lang="en-US" baseline="0" dirty="0" smtClean="0">
                <a:solidFill>
                  <a:srgbClr val="000000"/>
                </a:solidFill>
              </a:rPr>
              <a:t>(45 – 75 </a:t>
            </a:r>
            <a:r>
              <a:rPr lang="en-US" baseline="0" dirty="0">
                <a:solidFill>
                  <a:srgbClr val="000000"/>
                </a:solidFill>
              </a:rPr>
              <a:t>Ma</a:t>
            </a:r>
            <a:r>
              <a:rPr lang="en-US" baseline="0" dirty="0" smtClean="0">
                <a:solidFill>
                  <a:srgbClr val="000000"/>
                </a:solidFill>
              </a:rPr>
              <a:t>)</a:t>
            </a:r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0016317" y="22015617"/>
            <a:ext cx="481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Present-day</a:t>
            </a:r>
          </a:p>
          <a:p>
            <a:r>
              <a:rPr lang="en-US" sz="2800" b="1" baseline="0" dirty="0" smtClean="0"/>
              <a:t>Dated Seamount Locations</a:t>
            </a:r>
            <a:endParaRPr lang="en-US" sz="2800" b="1" baseline="0" dirty="0"/>
          </a:p>
        </p:txBody>
      </p:sp>
      <p:sp>
        <p:nvSpPr>
          <p:cNvPr id="78" name="TextBox 77"/>
          <p:cNvSpPr txBox="1"/>
          <p:nvPr/>
        </p:nvSpPr>
        <p:spPr>
          <a:xfrm>
            <a:off x="26143717" y="24649475"/>
            <a:ext cx="2698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Reconstructed</a:t>
            </a:r>
            <a:endParaRPr lang="en-US" sz="2800" b="1" baseline="0" dirty="0"/>
          </a:p>
          <a:p>
            <a:r>
              <a:rPr lang="en-US" sz="2800" b="1" baseline="0" dirty="0" smtClean="0"/>
              <a:t>Eruption Sites</a:t>
            </a:r>
            <a:endParaRPr lang="en-US" sz="2800" b="1" baseline="0" dirty="0"/>
          </a:p>
        </p:txBody>
      </p:sp>
      <p:sp>
        <p:nvSpPr>
          <p:cNvPr id="79" name="TextBox 78"/>
          <p:cNvSpPr txBox="1"/>
          <p:nvPr/>
        </p:nvSpPr>
        <p:spPr>
          <a:xfrm>
            <a:off x="18910436" y="30272808"/>
            <a:ext cx="5288627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Shear Wave Velocity Anomaly</a:t>
            </a:r>
          </a:p>
          <a:p>
            <a:r>
              <a:rPr lang="en-US" sz="2800" b="1" baseline="0" dirty="0" err="1" smtClean="0"/>
              <a:t>Isosurfaces</a:t>
            </a:r>
            <a:r>
              <a:rPr lang="en-US" sz="2800" b="1" baseline="0" dirty="0"/>
              <a:t> </a:t>
            </a:r>
            <a:r>
              <a:rPr lang="en-US" sz="2800" b="1" baseline="0" dirty="0" smtClean="0"/>
              <a:t>(-0.7 </a:t>
            </a:r>
            <a:r>
              <a:rPr lang="en-US" sz="2800" b="1" baseline="0" dirty="0" smtClean="0">
                <a:solidFill>
                  <a:srgbClr val="000000"/>
                </a:solidFill>
              </a:rPr>
              <a:t>– </a:t>
            </a:r>
            <a:r>
              <a:rPr lang="en-US" sz="2800" b="1" baseline="0" dirty="0" smtClean="0"/>
              <a:t>-0.8)</a:t>
            </a:r>
            <a:endParaRPr lang="en-US" sz="2800" b="1" baseline="0" dirty="0"/>
          </a:p>
        </p:txBody>
      </p:sp>
      <p:sp>
        <p:nvSpPr>
          <p:cNvPr id="80" name="TextBox 79"/>
          <p:cNvSpPr txBox="1"/>
          <p:nvPr/>
        </p:nvSpPr>
        <p:spPr>
          <a:xfrm>
            <a:off x="13982741" y="22472816"/>
            <a:ext cx="668900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Deep and Mid-Mantle Plume Sources</a:t>
            </a:r>
            <a:endParaRPr lang="en-US" sz="2800" b="1" baseline="0" dirty="0"/>
          </a:p>
        </p:txBody>
      </p:sp>
      <p:sp>
        <p:nvSpPr>
          <p:cNvPr id="23" name="Oval 22"/>
          <p:cNvSpPr/>
          <p:nvPr/>
        </p:nvSpPr>
        <p:spPr bwMode="auto">
          <a:xfrm rot="373257">
            <a:off x="24963453" y="18715451"/>
            <a:ext cx="2030041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 rot="3077516">
            <a:off x="32441244" y="19522201"/>
            <a:ext cx="1044634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 rot="3077516">
            <a:off x="37404793" y="18729703"/>
            <a:ext cx="597131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 rot="2129250">
            <a:off x="43862395" y="19364651"/>
            <a:ext cx="737465" cy="585020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 rot="20163126">
            <a:off x="47953270" y="18350955"/>
            <a:ext cx="1596895" cy="113931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 rot="373257">
            <a:off x="24527640" y="10205028"/>
            <a:ext cx="2030041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 rot="3077516">
            <a:off x="30133841" y="9661554"/>
            <a:ext cx="1044634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 rot="3077516">
            <a:off x="35003809" y="8254102"/>
            <a:ext cx="597131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 rot="2129250">
            <a:off x="41087092" y="8715259"/>
            <a:ext cx="737465" cy="585020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 rot="20163126">
            <a:off x="44696702" y="7126715"/>
            <a:ext cx="1596895" cy="113931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4886015" y="9430547"/>
            <a:ext cx="186929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baseline="0" dirty="0" smtClean="0"/>
              <a:t>Lithosphere</a:t>
            </a:r>
          </a:p>
          <a:p>
            <a:pPr>
              <a:lnSpc>
                <a:spcPct val="80000"/>
              </a:lnSpc>
            </a:pPr>
            <a:r>
              <a:rPr lang="en-US" i="1" baseline="0" dirty="0" smtClean="0">
                <a:solidFill>
                  <a:srgbClr val="000000"/>
                </a:solidFill>
              </a:rPr>
              <a:t>Extension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0773505" y="10385057"/>
            <a:ext cx="1988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/>
              <a:t>Melt Conduit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6233202" y="8331645"/>
            <a:ext cx="215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/>
              <a:t>Melt Conduit?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866690" y="8657837"/>
            <a:ext cx="215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/>
              <a:t>Melt Conduit?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6345142" y="7013505"/>
            <a:ext cx="2039866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baseline="0" dirty="0" smtClean="0"/>
              <a:t>LIP and/or</a:t>
            </a:r>
          </a:p>
          <a:p>
            <a:pPr>
              <a:lnSpc>
                <a:spcPct val="80000"/>
              </a:lnSpc>
            </a:pPr>
            <a:r>
              <a:rPr lang="en-US" i="1" baseline="0" dirty="0" smtClean="0"/>
              <a:t>Plume-Ridge</a:t>
            </a:r>
          </a:p>
          <a:p>
            <a:pPr>
              <a:lnSpc>
                <a:spcPct val="80000"/>
              </a:lnSpc>
            </a:pPr>
            <a:r>
              <a:rPr lang="en-US" i="1" baseline="0" dirty="0" smtClean="0">
                <a:solidFill>
                  <a:srgbClr val="000000"/>
                </a:solidFill>
              </a:rPr>
              <a:t>Interaction</a:t>
            </a:r>
            <a:endParaRPr lang="en-US" i="1" baseline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15082</TotalTime>
  <Words>921</Words>
  <Application>Microsoft Macintosh PowerPoint</Application>
  <PresentationFormat>Custom</PresentationFormat>
  <Paragraphs>114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Blank Presentation</vt:lpstr>
      <vt:lpstr>PowerPoint Presentation</vt:lpstr>
    </vt:vector>
  </TitlesOfParts>
  <Company>Phil 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P</dc:creator>
  <cp:lastModifiedBy>Robert Pockalny</cp:lastModifiedBy>
  <cp:revision>136</cp:revision>
  <dcterms:created xsi:type="dcterms:W3CDTF">2009-11-08T22:14:23Z</dcterms:created>
  <dcterms:modified xsi:type="dcterms:W3CDTF">2015-11-30T18:25:56Z</dcterms:modified>
</cp:coreProperties>
</file>