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99" r:id="rId8"/>
    <p:sldId id="262" r:id="rId9"/>
    <p:sldId id="270" r:id="rId10"/>
    <p:sldId id="271" r:id="rId11"/>
    <p:sldId id="269" r:id="rId12"/>
    <p:sldId id="263" r:id="rId13"/>
    <p:sldId id="300" r:id="rId14"/>
    <p:sldId id="279" r:id="rId15"/>
    <p:sldId id="280" r:id="rId16"/>
    <p:sldId id="281" r:id="rId17"/>
    <p:sldId id="282" r:id="rId18"/>
    <p:sldId id="273" r:id="rId19"/>
    <p:sldId id="267" r:id="rId20"/>
    <p:sldId id="301" r:id="rId21"/>
    <p:sldId id="298" r:id="rId22"/>
    <p:sldId id="264" r:id="rId23"/>
    <p:sldId id="265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4" r:id="rId32"/>
    <p:sldId id="291" r:id="rId33"/>
    <p:sldId id="295" r:id="rId34"/>
    <p:sldId id="297" r:id="rId35"/>
    <p:sldId id="296" r:id="rId36"/>
    <p:sldId id="292" r:id="rId37"/>
    <p:sldId id="302" r:id="rId38"/>
    <p:sldId id="30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-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1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26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3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7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7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2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8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1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5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BF009-8826-9F4B-941D-08028138D8A7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7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52434" y="380106"/>
            <a:ext cx="4772693" cy="306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GSO Teaching Workshop</a:t>
            </a:r>
          </a:p>
          <a:p>
            <a:endParaRPr lang="en-US" sz="3200" b="1" dirty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3200" b="1" dirty="0" smtClean="0"/>
              <a:t>Learning Styles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3200" b="1" dirty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3200" b="1" dirty="0" smtClean="0"/>
              <a:t>Pedagogy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3200" b="1" dirty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3200" b="1" dirty="0" smtClean="0"/>
              <a:t>Instructional Design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426841"/>
            <a:ext cx="3422294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Rob Pockalny (</a:t>
            </a:r>
            <a:r>
              <a:rPr lang="en-US" dirty="0" err="1" smtClean="0"/>
              <a:t>rpockalny@uri.edu</a:t>
            </a:r>
            <a:r>
              <a:rPr lang="en-US" dirty="0"/>
              <a:t>)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Assoc. Marine Research Scientist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Horn Lab 207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Graduate School of Oceanography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University of Rhode Island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Narragansett. RI 02882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86301" y="3854811"/>
            <a:ext cx="5145445" cy="16004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 smtClean="0"/>
              <a:t>Those who can, do; those who can't, teach.</a:t>
            </a:r>
          </a:p>
          <a:p>
            <a:pPr algn="r"/>
            <a:r>
              <a:rPr lang="en-US" i="1" dirty="0" smtClean="0"/>
              <a:t>George Bernard Shaw's Man and Superman.</a:t>
            </a:r>
          </a:p>
          <a:p>
            <a:pPr algn="r"/>
            <a:endParaRPr lang="en-US" i="1" dirty="0" smtClean="0"/>
          </a:p>
          <a:p>
            <a:r>
              <a:rPr lang="en-US" sz="2200" dirty="0" smtClean="0"/>
              <a:t>Those who can’t teach, teach teachers.</a:t>
            </a:r>
          </a:p>
          <a:p>
            <a:pPr algn="r"/>
            <a:r>
              <a:rPr lang="en-US" i="1" dirty="0" smtClean="0"/>
              <a:t>Carol Lawson, SBU Education Major, 1985.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9456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334138" y="5184545"/>
            <a:ext cx="27504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3) ID 5 features on Seafloor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34138" y="4526605"/>
            <a:ext cx="386170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1) Which seafloor features exhibit active volcanism?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34138" y="3210720"/>
            <a:ext cx="3511816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5) Is there a trend you observe in the Hawaii chain?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34140" y="3868662"/>
            <a:ext cx="405608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2) Where do you think the seafloor is oldest?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334138" y="2552778"/>
            <a:ext cx="364140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4) How can you explain pattern of the Hawaii chain?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34138" y="1894837"/>
            <a:ext cx="376612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6) Is there corroborating evidence of your Hawaii chain explanation?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966"/>
            <a:ext cx="5115982" cy="43844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819048" y="6248816"/>
            <a:ext cx="426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order of increasing knowledge?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20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93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075108" y="720482"/>
            <a:ext cx="326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Levels of Understanding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77066" y="5826620"/>
            <a:ext cx="1846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Grade School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00" y="4995893"/>
            <a:ext cx="1963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Middle School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2342" y="4135657"/>
            <a:ext cx="165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High School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5189" y="3223001"/>
            <a:ext cx="110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College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151" y="2401531"/>
            <a:ext cx="2586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Thesis/Dissertation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436" y="1373838"/>
            <a:ext cx="3062557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Review of 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Proposals/Manuscripts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384797" y="5092312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075108" y="3333075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401200" y="1653564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H="1">
            <a:off x="5554094" y="2513220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flipH="1">
            <a:off x="6339794" y="4231243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7132088" y="5913204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2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60" y="382488"/>
            <a:ext cx="7682313" cy="6475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625" y="3026631"/>
            <a:ext cx="311114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Passive</a:t>
            </a:r>
          </a:p>
          <a:p>
            <a:r>
              <a:rPr lang="en-US" sz="2400" dirty="0" smtClean="0"/>
              <a:t>Learning Methods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01627" y="4689905"/>
            <a:ext cx="260949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Active</a:t>
            </a:r>
          </a:p>
          <a:p>
            <a:r>
              <a:rPr lang="en-US" sz="2400" dirty="0" smtClean="0"/>
              <a:t>Learning Methods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07" y="730526"/>
            <a:ext cx="5045221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Which methods are most predominant</a:t>
            </a:r>
          </a:p>
          <a:p>
            <a:r>
              <a:rPr lang="en-US" sz="2400" dirty="0" smtClean="0"/>
              <a:t>in your graduate education?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classes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research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309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786274" y="1159600"/>
            <a:ext cx="331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Levels of Inquiry Activity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33777" y="3366856"/>
            <a:ext cx="8026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</a:t>
            </a:r>
            <a:r>
              <a:rPr lang="en-US" sz="2400" dirty="0" smtClean="0"/>
              <a:t>et into 4 groups</a:t>
            </a:r>
          </a:p>
          <a:p>
            <a:r>
              <a:rPr lang="en-US" sz="2400" dirty="0" smtClean="0"/>
              <a:t>Follow “directions” on the sheets </a:t>
            </a:r>
            <a:r>
              <a:rPr lang="en-US" sz="2400" b="1" dirty="0" smtClean="0">
                <a:solidFill>
                  <a:srgbClr val="FF0000"/>
                </a:solidFill>
              </a:rPr>
              <a:t>(do not write on sheets)</a:t>
            </a:r>
          </a:p>
          <a:p>
            <a:r>
              <a:rPr lang="en-US" sz="2400" dirty="0" smtClean="0"/>
              <a:t>After 5 minutes, exchange sheets with the next adjacent group</a:t>
            </a:r>
          </a:p>
          <a:p>
            <a:r>
              <a:rPr lang="en-US" sz="2400" dirty="0" smtClean="0"/>
              <a:t>Use on-line resources as needed.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155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66763" y="511810"/>
            <a:ext cx="573746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age of the rock below?</a:t>
            </a:r>
          </a:p>
          <a:p>
            <a:pPr marL="342900" indent="-342900">
              <a:buAutoNum type="arabicParenR"/>
            </a:pPr>
            <a:r>
              <a:rPr lang="en-US" dirty="0" smtClean="0"/>
              <a:t>Count the number of Parent Isotopes (</a:t>
            </a:r>
            <a:r>
              <a:rPr lang="en-US" baseline="30000" dirty="0" smtClean="0"/>
              <a:t>40</a:t>
            </a:r>
            <a:r>
              <a:rPr lang="en-US" dirty="0" smtClean="0"/>
              <a:t>K)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Count the number of </a:t>
            </a:r>
            <a:r>
              <a:rPr lang="en-US" dirty="0" smtClean="0"/>
              <a:t>Daughter Isotopes </a:t>
            </a:r>
            <a:r>
              <a:rPr lang="en-US" dirty="0"/>
              <a:t>(</a:t>
            </a:r>
            <a:r>
              <a:rPr lang="en-US" baseline="30000" dirty="0" smtClean="0"/>
              <a:t>40</a:t>
            </a:r>
            <a:r>
              <a:rPr lang="en-US" dirty="0" smtClean="0"/>
              <a:t>Ar)</a:t>
            </a:r>
          </a:p>
          <a:p>
            <a:pPr marL="342900" indent="-342900">
              <a:buFontTx/>
              <a:buAutoNum type="arabicParenR"/>
            </a:pPr>
            <a:r>
              <a:rPr lang="en-US" dirty="0" smtClean="0"/>
              <a:t>Calculate ratio of Parent to Daughter isotopes (</a:t>
            </a:r>
            <a:r>
              <a:rPr lang="en-US" baseline="30000" dirty="0" smtClean="0"/>
              <a:t>40</a:t>
            </a:r>
            <a:r>
              <a:rPr lang="en-US" dirty="0" smtClean="0"/>
              <a:t>K/</a:t>
            </a:r>
            <a:r>
              <a:rPr lang="en-US" baseline="30000" dirty="0" smtClean="0"/>
              <a:t>40</a:t>
            </a:r>
            <a:r>
              <a:rPr lang="en-US" dirty="0" smtClean="0"/>
              <a:t>Ar)</a:t>
            </a:r>
          </a:p>
          <a:p>
            <a:pPr marL="342900" indent="-342900">
              <a:buFontTx/>
              <a:buAutoNum type="arabicParenR"/>
            </a:pPr>
            <a:r>
              <a:rPr lang="en-US" dirty="0" smtClean="0"/>
              <a:t>Use ratio and graph to estimate age of rock.</a:t>
            </a:r>
            <a:endParaRPr lang="en-US" dirty="0"/>
          </a:p>
          <a:p>
            <a:pPr marL="342900" indent="-342900">
              <a:buAutoNum type="arabicParenR"/>
            </a:pPr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576842"/>
              </p:ext>
            </p:extLst>
          </p:nvPr>
        </p:nvGraphicFramePr>
        <p:xfrm>
          <a:off x="163333" y="2381016"/>
          <a:ext cx="5075776" cy="4178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34472"/>
                <a:gridCol w="634472"/>
                <a:gridCol w="634472"/>
                <a:gridCol w="634472"/>
                <a:gridCol w="634472"/>
                <a:gridCol w="634472"/>
                <a:gridCol w="634472"/>
                <a:gridCol w="634472"/>
              </a:tblGrid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8835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5892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892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892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79929" y="455566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78934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8934" y="350424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95614" y="560608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95614" y="297252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95614" y="45526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95614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51146" y="350424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786855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786855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86855" y="40334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423700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23700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23700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64100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064100" y="456267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98835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198835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98835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198835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4632872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4632872" y="2973271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4632872" y="350073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4632872" y="402819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4632872" y="613804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4632872" y="50831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4632872" y="561058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017043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4017043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017043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4017043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017043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017043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3376643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3376643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3376643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3376643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3376643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739798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2739798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2739798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2739798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2739798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2104089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2104089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2104089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104089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104089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2104089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2104089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0" name="TextBox 129"/>
          <p:cNvSpPr txBox="1"/>
          <p:nvPr/>
        </p:nvSpPr>
        <p:spPr>
          <a:xfrm>
            <a:off x="1448557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8557" y="349923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1448557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1448557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831877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831877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1" name="TextBox 140"/>
          <p:cNvSpPr txBox="1"/>
          <p:nvPr/>
        </p:nvSpPr>
        <p:spPr>
          <a:xfrm>
            <a:off x="831877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31877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831877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831877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50" y="3275143"/>
            <a:ext cx="3955697" cy="3313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335" y="2011684"/>
            <a:ext cx="163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 Chemistry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98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66765" y="511809"/>
            <a:ext cx="8674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age of the rock below?</a:t>
            </a:r>
          </a:p>
          <a:p>
            <a:pPr marL="342900" indent="-342900">
              <a:buFontTx/>
              <a:buAutoNum type="arabicParenR"/>
            </a:pPr>
            <a:r>
              <a:rPr lang="en-US" dirty="0" smtClean="0"/>
              <a:t>Use the Parent (</a:t>
            </a:r>
            <a:r>
              <a:rPr lang="en-US" baseline="30000" dirty="0" smtClean="0"/>
              <a:t>40</a:t>
            </a:r>
            <a:r>
              <a:rPr lang="en-US" dirty="0" smtClean="0"/>
              <a:t>K) and Daughter </a:t>
            </a:r>
            <a:r>
              <a:rPr lang="en-US" dirty="0"/>
              <a:t>(</a:t>
            </a:r>
            <a:r>
              <a:rPr lang="en-US" baseline="30000" dirty="0"/>
              <a:t>40</a:t>
            </a:r>
            <a:r>
              <a:rPr lang="en-US" dirty="0"/>
              <a:t>Ar</a:t>
            </a:r>
            <a:r>
              <a:rPr lang="en-US" dirty="0" smtClean="0"/>
              <a:t>) isotope ratios and the graph to estimate age of rock sample</a:t>
            </a:r>
            <a:r>
              <a:rPr lang="en-US" dirty="0"/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303752"/>
              </p:ext>
            </p:extLst>
          </p:nvPr>
        </p:nvGraphicFramePr>
        <p:xfrm>
          <a:off x="163333" y="2381016"/>
          <a:ext cx="5075776" cy="4178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34472"/>
                <a:gridCol w="634472"/>
                <a:gridCol w="634472"/>
                <a:gridCol w="634472"/>
                <a:gridCol w="634472"/>
                <a:gridCol w="634472"/>
                <a:gridCol w="634472"/>
                <a:gridCol w="634472"/>
              </a:tblGrid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8835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5892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892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892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79929" y="455566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78934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8934" y="350424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95614" y="560608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95614" y="297252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95614" y="45526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95614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51146" y="350424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786855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786855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86855" y="40334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423700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23700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23700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64100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064100" y="456267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98835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198835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98835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198835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4632872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4632872" y="2973271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4632872" y="350073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4632872" y="402819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4632872" y="613804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4632872" y="50831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4632872" y="561058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017043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4017043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017043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4017043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017043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017043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3376643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3376643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3376643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3376643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3376643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739798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2739798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2739798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2739798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2739798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2104089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2104089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2104089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104089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104089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2104089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2104089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0" name="TextBox 129"/>
          <p:cNvSpPr txBox="1"/>
          <p:nvPr/>
        </p:nvSpPr>
        <p:spPr>
          <a:xfrm>
            <a:off x="1448557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8557" y="349923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1448557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1448557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831877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831877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1" name="TextBox 140"/>
          <p:cNvSpPr txBox="1"/>
          <p:nvPr/>
        </p:nvSpPr>
        <p:spPr>
          <a:xfrm>
            <a:off x="831877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31877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831877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831877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50" y="3275143"/>
            <a:ext cx="3955697" cy="3313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335" y="2011684"/>
            <a:ext cx="163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 Chemistry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5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66765" y="511809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age of the rock below?</a:t>
            </a:r>
          </a:p>
          <a:p>
            <a:pPr marL="342900" indent="-342900">
              <a:buAutoNum type="arabicParenR"/>
            </a:pPr>
            <a:r>
              <a:rPr lang="en-US" dirty="0" smtClean="0"/>
              <a:t>What is the approximate age of the rock below?</a:t>
            </a:r>
            <a:endParaRPr lang="en-US" dirty="0"/>
          </a:p>
          <a:p>
            <a:pPr marL="342900" indent="-342900">
              <a:buAutoNum type="arabicParenR"/>
            </a:pPr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303752"/>
              </p:ext>
            </p:extLst>
          </p:nvPr>
        </p:nvGraphicFramePr>
        <p:xfrm>
          <a:off x="163333" y="2381016"/>
          <a:ext cx="5075776" cy="4178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34472"/>
                <a:gridCol w="634472"/>
                <a:gridCol w="634472"/>
                <a:gridCol w="634472"/>
                <a:gridCol w="634472"/>
                <a:gridCol w="634472"/>
                <a:gridCol w="634472"/>
                <a:gridCol w="634472"/>
              </a:tblGrid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8835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5892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892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892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79929" y="455566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78934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8934" y="350424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95614" y="560608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95614" y="297252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95614" y="45526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95614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51146" y="350424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786855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786855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86855" y="40334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423700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23700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23700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64100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064100" y="456267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98835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198835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98835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198835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4632872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4632872" y="2973271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4632872" y="350073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4632872" y="402819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4632872" y="613804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4632872" y="50831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4632872" y="561058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017043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4017043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017043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4017043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017043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017043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3376643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3376643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3376643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3376643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3376643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739798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2739798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2739798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2739798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2739798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2104089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2104089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2104089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104089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104089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2104089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2104089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0" name="TextBox 129"/>
          <p:cNvSpPr txBox="1"/>
          <p:nvPr/>
        </p:nvSpPr>
        <p:spPr>
          <a:xfrm>
            <a:off x="1448557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8557" y="349923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1448557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1448557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831877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831877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1" name="TextBox 140"/>
          <p:cNvSpPr txBox="1"/>
          <p:nvPr/>
        </p:nvSpPr>
        <p:spPr>
          <a:xfrm>
            <a:off x="831877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31877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831877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831877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335" y="2011684"/>
            <a:ext cx="163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 Chemistry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5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303752"/>
              </p:ext>
            </p:extLst>
          </p:nvPr>
        </p:nvGraphicFramePr>
        <p:xfrm>
          <a:off x="163333" y="2381016"/>
          <a:ext cx="5075776" cy="4178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34472"/>
                <a:gridCol w="634472"/>
                <a:gridCol w="634472"/>
                <a:gridCol w="634472"/>
                <a:gridCol w="634472"/>
                <a:gridCol w="634472"/>
                <a:gridCol w="634472"/>
                <a:gridCol w="634472"/>
              </a:tblGrid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8835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5892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892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892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79929" y="455566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78934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8934" y="350424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95614" y="560608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95614" y="297252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95614" y="45526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95614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51146" y="350424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786855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786855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86855" y="40334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423700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23700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23700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64100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064100" y="456267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/>
              <a:t>K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98835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198835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98835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198835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4632872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4632872" y="2973271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4632872" y="350073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4632872" y="402819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4632872" y="613804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4632872" y="50831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4632872" y="561058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017043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4017043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017043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4017043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017043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017043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3376643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3376643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3376643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3376643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3376643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739798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2739798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2739798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2739798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2739798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2104089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2104089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2104089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104089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104089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2104089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2104089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0" name="TextBox 129"/>
          <p:cNvSpPr txBox="1"/>
          <p:nvPr/>
        </p:nvSpPr>
        <p:spPr>
          <a:xfrm>
            <a:off x="1448557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8557" y="349923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1448557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1448557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831877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831877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1" name="TextBox 140"/>
          <p:cNvSpPr txBox="1"/>
          <p:nvPr/>
        </p:nvSpPr>
        <p:spPr>
          <a:xfrm>
            <a:off x="831877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31877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831877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831877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335" y="2011684"/>
            <a:ext cx="163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 Chemistry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5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605" t="4912" r="2356" b="20075"/>
          <a:stretch/>
        </p:blipFill>
        <p:spPr>
          <a:xfrm>
            <a:off x="1969727" y="163634"/>
            <a:ext cx="6738537" cy="4511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438" y="4726495"/>
            <a:ext cx="82490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Which activity did you find most instructive?</a:t>
            </a:r>
          </a:p>
          <a:p>
            <a:r>
              <a:rPr lang="en-US" sz="2400" dirty="0" smtClean="0"/>
              <a:t>Which activity do you think would have the most lasting impact?</a:t>
            </a:r>
          </a:p>
          <a:p>
            <a:r>
              <a:rPr lang="en-US" sz="2400" dirty="0" smtClean="0"/>
              <a:t>Does the order of the activities matter?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438" y="6077285"/>
            <a:ext cx="8883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would your age estimate change if </a:t>
            </a:r>
            <a:r>
              <a:rPr lang="en-US" sz="2400" baseline="30000" dirty="0"/>
              <a:t>40</a:t>
            </a:r>
            <a:r>
              <a:rPr lang="en-US" sz="2400" dirty="0"/>
              <a:t>K “leaked” into the sample?</a:t>
            </a:r>
          </a:p>
          <a:p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81438" y="2344461"/>
            <a:ext cx="16030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College Labs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381438" y="2881041"/>
            <a:ext cx="133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MS Thesis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381438" y="3417621"/>
            <a:ext cx="1801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PhD </a:t>
            </a:r>
            <a:r>
              <a:rPr lang="en-US" sz="2200" dirty="0" err="1" smtClean="0"/>
              <a:t>Chapt</a:t>
            </a:r>
            <a:r>
              <a:rPr lang="en-US" sz="2200" dirty="0" smtClean="0"/>
              <a:t>. 2?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81438" y="3954201"/>
            <a:ext cx="1801257" cy="645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PhD </a:t>
            </a:r>
            <a:r>
              <a:rPr lang="en-US" sz="2200" dirty="0" err="1" smtClean="0"/>
              <a:t>Chapt</a:t>
            </a:r>
            <a:r>
              <a:rPr lang="en-US" sz="2200" dirty="0" smtClean="0"/>
              <a:t>. 3?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Post-Doc.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0751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512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073" y="872284"/>
            <a:ext cx="8656637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was the </a:t>
            </a:r>
            <a:r>
              <a:rPr lang="en-US" sz="2400" b="1" dirty="0" smtClean="0"/>
              <a:t>most</a:t>
            </a:r>
            <a:r>
              <a:rPr lang="en-US" sz="2400" dirty="0" smtClean="0"/>
              <a:t> memorable/favorite course you have ever had?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Why?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What was the </a:t>
            </a:r>
            <a:r>
              <a:rPr lang="en-US" sz="2400" b="1" dirty="0" smtClean="0"/>
              <a:t>least</a:t>
            </a:r>
            <a:r>
              <a:rPr lang="en-US" sz="2400" dirty="0" smtClean="0"/>
              <a:t> </a:t>
            </a:r>
            <a:r>
              <a:rPr lang="en-US" sz="2400" dirty="0"/>
              <a:t>memorable/favorite course you have ever had?</a:t>
            </a:r>
          </a:p>
          <a:p>
            <a:r>
              <a:rPr lang="en-US" sz="2400" dirty="0"/>
              <a:t>	- </a:t>
            </a:r>
            <a:r>
              <a:rPr lang="en-US" sz="2400" dirty="0" smtClean="0"/>
              <a:t>Why?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565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509" y="605908"/>
            <a:ext cx="8537365" cy="6008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196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725234" y="1218109"/>
            <a:ext cx="480131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What are the components of pedagogy?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3801849" y="4502100"/>
            <a:ext cx="1144063" cy="40011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Learner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780133" y="2123660"/>
            <a:ext cx="118749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Teacher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946400" y="3182515"/>
            <a:ext cx="2854960" cy="695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Mode of Instruction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- didactic/structured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0616" y="4354369"/>
            <a:ext cx="1572065" cy="69557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Knowledge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Skills</a:t>
            </a:r>
          </a:p>
        </p:txBody>
      </p:sp>
      <p:cxnSp>
        <p:nvCxnSpPr>
          <p:cNvPr id="12" name="Straight Arrow Connector 11"/>
          <p:cNvCxnSpPr>
            <a:stCxn id="3" idx="3"/>
            <a:endCxn id="10" idx="1"/>
          </p:cNvCxnSpPr>
          <p:nvPr/>
        </p:nvCxnSpPr>
        <p:spPr>
          <a:xfrm>
            <a:off x="4945912" y="4702155"/>
            <a:ext cx="1824704" cy="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  <a:endCxn id="9" idx="0"/>
          </p:cNvCxnSpPr>
          <p:nvPr/>
        </p:nvCxnSpPr>
        <p:spPr>
          <a:xfrm flipH="1">
            <a:off x="4373880" y="2523770"/>
            <a:ext cx="1" cy="6587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  <a:endCxn id="3" idx="0"/>
          </p:cNvCxnSpPr>
          <p:nvPr/>
        </p:nvCxnSpPr>
        <p:spPr>
          <a:xfrm>
            <a:off x="4373880" y="3878090"/>
            <a:ext cx="1" cy="6240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46400" y="3184950"/>
            <a:ext cx="2936240" cy="695575"/>
          </a:xfrm>
          <a:prstGeom prst="rect">
            <a:avLst/>
          </a:prstGeom>
          <a:solidFill>
            <a:srgbClr val="FDEADA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Mode of Instruction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- experiential learning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25234" y="1218109"/>
            <a:ext cx="480131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What are the components of </a:t>
            </a:r>
            <a:r>
              <a:rPr lang="en-US" sz="2200" strike="sngStrike" dirty="0" smtClean="0"/>
              <a:t>pedagogy</a:t>
            </a:r>
            <a:r>
              <a:rPr lang="en-US" sz="2200" dirty="0" smtClean="0"/>
              <a:t>?</a:t>
            </a:r>
            <a:endParaRPr lang="en-US" sz="2200" dirty="0"/>
          </a:p>
        </p:txBody>
      </p:sp>
      <p:sp>
        <p:nvSpPr>
          <p:cNvPr id="41" name="TextBox 40"/>
          <p:cNvSpPr txBox="1"/>
          <p:nvPr/>
        </p:nvSpPr>
        <p:spPr>
          <a:xfrm>
            <a:off x="5074960" y="955040"/>
            <a:ext cx="1391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andragogy</a:t>
            </a:r>
            <a:endParaRPr lang="en-US" sz="2200" dirty="0"/>
          </a:p>
        </p:txBody>
      </p:sp>
      <p:cxnSp>
        <p:nvCxnSpPr>
          <p:cNvPr id="44" name="Elbow Connector 43"/>
          <p:cNvCxnSpPr>
            <a:stCxn id="3" idx="1"/>
            <a:endCxn id="8" idx="1"/>
          </p:cNvCxnSpPr>
          <p:nvPr/>
        </p:nvCxnSpPr>
        <p:spPr>
          <a:xfrm rot="10800000">
            <a:off x="3780133" y="2323715"/>
            <a:ext cx="21716" cy="2378440"/>
          </a:xfrm>
          <a:prstGeom prst="bentConnector3">
            <a:avLst>
              <a:gd name="adj1" fmla="val 4614828"/>
            </a:avLst>
          </a:prstGeom>
          <a:ln w="57150" cmpd="sng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37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513620"/>
              </p:ext>
            </p:extLst>
          </p:nvPr>
        </p:nvGraphicFramePr>
        <p:xfrm>
          <a:off x="304801" y="2386798"/>
          <a:ext cx="8442960" cy="36017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9759"/>
                <a:gridCol w="3657600"/>
                <a:gridCol w="2895601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PEDAGOGY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ANDRAGOGY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Learner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The learner is dependent on the instructor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Teacher is responsible for how/what is taught 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Teacher evaluates the learning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Learner self-directed/ independent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Learner responsible for the learning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Self-evaluation is seen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Learner's experience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Method is didactic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Method used is problem solving, discussion, service-learning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Readiness to learn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Standardized curriculum based on societal needs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Curriculum is more application based and it revolves around life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Orientation to learning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Process of acquiring subject matter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Performing tasks and solving problems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Motivation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Motivated by external pressure</a:t>
                      </a:r>
                    </a:p>
                    <a:p>
                      <a:r>
                        <a:rPr lang="en-US" sz="1400" dirty="0" smtClean="0"/>
                        <a:t>-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competition for grades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Driven by internal motivation</a:t>
                      </a:r>
                    </a:p>
                    <a:p>
                      <a:r>
                        <a:rPr lang="en-US" sz="1400" dirty="0" smtClean="0"/>
                        <a:t>-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self-fulfillment, self-confidence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23440" y="3149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25234" y="1218109"/>
            <a:ext cx="480131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What are the components of </a:t>
            </a:r>
            <a:r>
              <a:rPr lang="en-US" sz="2200" strike="sngStrike" dirty="0" smtClean="0"/>
              <a:t>pedagogy</a:t>
            </a:r>
            <a:r>
              <a:rPr lang="en-US" sz="2200" dirty="0" smtClean="0"/>
              <a:t>?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5074960" y="955040"/>
            <a:ext cx="1391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andragogy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9517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18056"/>
          <a:stretch/>
        </p:blipFill>
        <p:spPr>
          <a:xfrm>
            <a:off x="0" y="803595"/>
            <a:ext cx="9144000" cy="56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11011" y="868185"/>
            <a:ext cx="5169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Concept Mapping</a:t>
            </a:r>
            <a:r>
              <a:rPr lang="mr-IN" sz="2400" dirty="0" smtClean="0"/>
              <a:t>……</a:t>
            </a:r>
            <a:r>
              <a:rPr lang="en-US" sz="2400" dirty="0" smtClean="0"/>
              <a:t>create a sandwich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35639" y="4052647"/>
            <a:ext cx="101895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30136" y="4072115"/>
            <a:ext cx="73255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Filling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9170" y="1535484"/>
            <a:ext cx="4543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What are the  parts of a sandwich?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2621" y="3602313"/>
            <a:ext cx="73740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Bread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2619" y="4256780"/>
            <a:ext cx="79263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Wraps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77415" y="5170227"/>
            <a:ext cx="63350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Rolls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66058" y="3323745"/>
            <a:ext cx="68480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Meat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86998" y="3806504"/>
            <a:ext cx="86386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Cheese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86998" y="4337660"/>
            <a:ext cx="9294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Spreads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39194" y="5354892"/>
            <a:ext cx="13131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Condiments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51910" y="6161700"/>
            <a:ext cx="77457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Butter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92890" y="6158445"/>
            <a:ext cx="71880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Mayo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85210" y="6145327"/>
            <a:ext cx="98322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Mustard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14255" y="6109648"/>
            <a:ext cx="7423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Relish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86998" y="5354892"/>
            <a:ext cx="72725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Pickle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9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9" grpId="0" animBg="1"/>
      <p:bldP spid="17" grpId="0" animBg="1"/>
      <p:bldP spid="18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11011" y="868185"/>
            <a:ext cx="5169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Concept Mapping</a:t>
            </a:r>
            <a:r>
              <a:rPr lang="mr-IN" sz="2400" dirty="0" smtClean="0"/>
              <a:t>……</a:t>
            </a:r>
            <a:r>
              <a:rPr lang="en-US" sz="2400" dirty="0" smtClean="0"/>
              <a:t>create a sandwich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35639" y="4052647"/>
            <a:ext cx="101895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30136" y="4072115"/>
            <a:ext cx="73255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Filling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9170" y="1535486"/>
            <a:ext cx="454343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What are the  parts of a sandwich?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How are they related?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2621" y="3602313"/>
            <a:ext cx="73740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Bread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2619" y="4256780"/>
            <a:ext cx="79263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Wraps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77415" y="5170227"/>
            <a:ext cx="63350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Rolls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66058" y="3323745"/>
            <a:ext cx="68480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Meat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86998" y="3806504"/>
            <a:ext cx="86386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Cheese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86998" y="4337660"/>
            <a:ext cx="9294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Spreads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39194" y="5354892"/>
            <a:ext cx="13131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Condiments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51910" y="6161700"/>
            <a:ext cx="77457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Butter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92890" y="6158445"/>
            <a:ext cx="71880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Mayo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85210" y="6145327"/>
            <a:ext cx="98322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Mustard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14255" y="6109648"/>
            <a:ext cx="7423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Relish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86998" y="5354892"/>
            <a:ext cx="72725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Pickle</a:t>
            </a:r>
            <a:endParaRPr lang="en-US" dirty="0"/>
          </a:p>
        </p:txBody>
      </p:sp>
      <p:cxnSp>
        <p:nvCxnSpPr>
          <p:cNvPr id="22" name="Straight Connector 21"/>
          <p:cNvCxnSpPr>
            <a:stCxn id="9" idx="3"/>
            <a:endCxn id="4" idx="1"/>
          </p:cNvCxnSpPr>
          <p:nvPr/>
        </p:nvCxnSpPr>
        <p:spPr>
          <a:xfrm flipV="1">
            <a:off x="4162691" y="4237313"/>
            <a:ext cx="972948" cy="19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1"/>
            <a:endCxn id="4" idx="3"/>
          </p:cNvCxnSpPr>
          <p:nvPr/>
        </p:nvCxnSpPr>
        <p:spPr>
          <a:xfrm flipH="1">
            <a:off x="6154593" y="3786979"/>
            <a:ext cx="558028" cy="450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7" idx="1"/>
            <a:endCxn id="4" idx="3"/>
          </p:cNvCxnSpPr>
          <p:nvPr/>
        </p:nvCxnSpPr>
        <p:spPr>
          <a:xfrm flipH="1" flipV="1">
            <a:off x="6154593" y="4237313"/>
            <a:ext cx="558026" cy="204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1"/>
            <a:endCxn id="4" idx="3"/>
          </p:cNvCxnSpPr>
          <p:nvPr/>
        </p:nvCxnSpPr>
        <p:spPr>
          <a:xfrm flipH="1" flipV="1">
            <a:off x="6154593" y="4237313"/>
            <a:ext cx="622822" cy="1117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0" idx="3"/>
            <a:endCxn id="9" idx="1"/>
          </p:cNvCxnSpPr>
          <p:nvPr/>
        </p:nvCxnSpPr>
        <p:spPr>
          <a:xfrm>
            <a:off x="2550861" y="3508411"/>
            <a:ext cx="879275" cy="7483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3"/>
            <a:endCxn id="9" idx="1"/>
          </p:cNvCxnSpPr>
          <p:nvPr/>
        </p:nvCxnSpPr>
        <p:spPr>
          <a:xfrm>
            <a:off x="2550861" y="3991170"/>
            <a:ext cx="879275" cy="2656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2" idx="3"/>
            <a:endCxn id="9" idx="1"/>
          </p:cNvCxnSpPr>
          <p:nvPr/>
        </p:nvCxnSpPr>
        <p:spPr>
          <a:xfrm flipV="1">
            <a:off x="2616459" y="4256781"/>
            <a:ext cx="813677" cy="265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5" idx="0"/>
            <a:endCxn id="4" idx="2"/>
          </p:cNvCxnSpPr>
          <p:nvPr/>
        </p:nvCxnSpPr>
        <p:spPr>
          <a:xfrm flipV="1">
            <a:off x="4695784" y="4421979"/>
            <a:ext cx="949332" cy="932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5" idx="0"/>
            <a:endCxn id="9" idx="2"/>
          </p:cNvCxnSpPr>
          <p:nvPr/>
        </p:nvCxnSpPr>
        <p:spPr>
          <a:xfrm flipH="1" flipV="1">
            <a:off x="3796414" y="4441447"/>
            <a:ext cx="899370" cy="913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9" idx="0"/>
            <a:endCxn id="15" idx="2"/>
          </p:cNvCxnSpPr>
          <p:nvPr/>
        </p:nvCxnSpPr>
        <p:spPr>
          <a:xfrm flipH="1" flipV="1">
            <a:off x="4695784" y="5724224"/>
            <a:ext cx="356508" cy="4342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7" idx="0"/>
            <a:endCxn id="15" idx="2"/>
          </p:cNvCxnSpPr>
          <p:nvPr/>
        </p:nvCxnSpPr>
        <p:spPr>
          <a:xfrm flipH="1" flipV="1">
            <a:off x="4695784" y="5724224"/>
            <a:ext cx="1381038" cy="4211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6" idx="0"/>
            <a:endCxn id="15" idx="2"/>
          </p:cNvCxnSpPr>
          <p:nvPr/>
        </p:nvCxnSpPr>
        <p:spPr>
          <a:xfrm flipV="1">
            <a:off x="4039196" y="5724224"/>
            <a:ext cx="656588" cy="437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0" idx="3"/>
            <a:endCxn id="9" idx="2"/>
          </p:cNvCxnSpPr>
          <p:nvPr/>
        </p:nvCxnSpPr>
        <p:spPr>
          <a:xfrm flipV="1">
            <a:off x="2414255" y="4441447"/>
            <a:ext cx="1382159" cy="1098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8" idx="0"/>
            <a:endCxn id="15" idx="2"/>
          </p:cNvCxnSpPr>
          <p:nvPr/>
        </p:nvCxnSpPr>
        <p:spPr>
          <a:xfrm flipV="1">
            <a:off x="2785436" y="5724224"/>
            <a:ext cx="1910348" cy="3854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8" idx="0"/>
            <a:endCxn id="20" idx="3"/>
          </p:cNvCxnSpPr>
          <p:nvPr/>
        </p:nvCxnSpPr>
        <p:spPr>
          <a:xfrm flipH="1" flipV="1">
            <a:off x="2414255" y="5539558"/>
            <a:ext cx="371181" cy="5700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2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11011" y="868185"/>
            <a:ext cx="5169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Concept Mapping</a:t>
            </a:r>
            <a:r>
              <a:rPr lang="mr-IN" sz="2400" dirty="0" smtClean="0"/>
              <a:t>……</a:t>
            </a:r>
            <a:r>
              <a:rPr lang="en-US" sz="2400" dirty="0" smtClean="0"/>
              <a:t>create a sandwich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35639" y="4052647"/>
            <a:ext cx="1018954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30136" y="4072115"/>
            <a:ext cx="73255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Filling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9170" y="1535485"/>
            <a:ext cx="7468661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What are the  parts of a sandwich?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How are they related?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What is the relative importance (essential, useful, luxury)?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712621" y="3602313"/>
            <a:ext cx="73740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Bread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2619" y="4256780"/>
            <a:ext cx="792630" cy="369332"/>
          </a:xfrm>
          <a:prstGeom prst="rect">
            <a:avLst/>
          </a:prstGeom>
          <a:solidFill>
            <a:srgbClr val="B9CDE5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Wraps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77415" y="5170227"/>
            <a:ext cx="633507" cy="369332"/>
          </a:xfrm>
          <a:prstGeom prst="rect">
            <a:avLst/>
          </a:prstGeom>
          <a:solidFill>
            <a:srgbClr val="B9CDE5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Rolls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66058" y="3323745"/>
            <a:ext cx="68480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Meat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86998" y="3806504"/>
            <a:ext cx="86386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Cheese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86998" y="4337660"/>
            <a:ext cx="92946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Spreads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39194" y="5354892"/>
            <a:ext cx="131318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Condiments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51910" y="6161700"/>
            <a:ext cx="77457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Butter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92890" y="6158445"/>
            <a:ext cx="71880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Mayo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85210" y="6145327"/>
            <a:ext cx="98322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Mustard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14255" y="6109648"/>
            <a:ext cx="7423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Relish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86998" y="5354892"/>
            <a:ext cx="72725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Pickle</a:t>
            </a:r>
            <a:endParaRPr lang="en-US" dirty="0"/>
          </a:p>
        </p:txBody>
      </p:sp>
      <p:cxnSp>
        <p:nvCxnSpPr>
          <p:cNvPr id="22" name="Straight Connector 21"/>
          <p:cNvCxnSpPr>
            <a:stCxn id="9" idx="3"/>
            <a:endCxn id="4" idx="1"/>
          </p:cNvCxnSpPr>
          <p:nvPr/>
        </p:nvCxnSpPr>
        <p:spPr>
          <a:xfrm flipV="1">
            <a:off x="4162691" y="4237313"/>
            <a:ext cx="972948" cy="19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1"/>
            <a:endCxn id="4" idx="3"/>
          </p:cNvCxnSpPr>
          <p:nvPr/>
        </p:nvCxnSpPr>
        <p:spPr>
          <a:xfrm flipH="1">
            <a:off x="6154593" y="3786979"/>
            <a:ext cx="558028" cy="450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7" idx="1"/>
            <a:endCxn id="4" idx="3"/>
          </p:cNvCxnSpPr>
          <p:nvPr/>
        </p:nvCxnSpPr>
        <p:spPr>
          <a:xfrm flipH="1" flipV="1">
            <a:off x="6154593" y="4237313"/>
            <a:ext cx="558026" cy="204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1"/>
            <a:endCxn id="4" idx="3"/>
          </p:cNvCxnSpPr>
          <p:nvPr/>
        </p:nvCxnSpPr>
        <p:spPr>
          <a:xfrm flipH="1" flipV="1">
            <a:off x="6154593" y="4237313"/>
            <a:ext cx="622822" cy="1117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0" idx="3"/>
            <a:endCxn id="9" idx="1"/>
          </p:cNvCxnSpPr>
          <p:nvPr/>
        </p:nvCxnSpPr>
        <p:spPr>
          <a:xfrm>
            <a:off x="2550861" y="3508411"/>
            <a:ext cx="879275" cy="7483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3"/>
            <a:endCxn id="9" idx="1"/>
          </p:cNvCxnSpPr>
          <p:nvPr/>
        </p:nvCxnSpPr>
        <p:spPr>
          <a:xfrm>
            <a:off x="2550861" y="3991170"/>
            <a:ext cx="879275" cy="2656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2" idx="3"/>
            <a:endCxn id="9" idx="1"/>
          </p:cNvCxnSpPr>
          <p:nvPr/>
        </p:nvCxnSpPr>
        <p:spPr>
          <a:xfrm flipV="1">
            <a:off x="2616459" y="4256781"/>
            <a:ext cx="813677" cy="265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5" idx="0"/>
            <a:endCxn id="4" idx="2"/>
          </p:cNvCxnSpPr>
          <p:nvPr/>
        </p:nvCxnSpPr>
        <p:spPr>
          <a:xfrm flipV="1">
            <a:off x="4695784" y="4421979"/>
            <a:ext cx="949332" cy="932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5" idx="0"/>
            <a:endCxn id="9" idx="2"/>
          </p:cNvCxnSpPr>
          <p:nvPr/>
        </p:nvCxnSpPr>
        <p:spPr>
          <a:xfrm flipH="1" flipV="1">
            <a:off x="3796414" y="4441447"/>
            <a:ext cx="899370" cy="913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9" idx="0"/>
            <a:endCxn id="15" idx="2"/>
          </p:cNvCxnSpPr>
          <p:nvPr/>
        </p:nvCxnSpPr>
        <p:spPr>
          <a:xfrm flipH="1" flipV="1">
            <a:off x="4695784" y="5724224"/>
            <a:ext cx="356508" cy="4342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7" idx="0"/>
            <a:endCxn id="15" idx="2"/>
          </p:cNvCxnSpPr>
          <p:nvPr/>
        </p:nvCxnSpPr>
        <p:spPr>
          <a:xfrm flipH="1" flipV="1">
            <a:off x="4695784" y="5724224"/>
            <a:ext cx="1381038" cy="4211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6" idx="0"/>
            <a:endCxn id="15" idx="2"/>
          </p:cNvCxnSpPr>
          <p:nvPr/>
        </p:nvCxnSpPr>
        <p:spPr>
          <a:xfrm flipV="1">
            <a:off x="4039196" y="5724224"/>
            <a:ext cx="656588" cy="437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0" idx="3"/>
            <a:endCxn id="9" idx="2"/>
          </p:cNvCxnSpPr>
          <p:nvPr/>
        </p:nvCxnSpPr>
        <p:spPr>
          <a:xfrm flipV="1">
            <a:off x="2414255" y="4441447"/>
            <a:ext cx="1382159" cy="1098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8" idx="0"/>
            <a:endCxn id="15" idx="2"/>
          </p:cNvCxnSpPr>
          <p:nvPr/>
        </p:nvCxnSpPr>
        <p:spPr>
          <a:xfrm flipV="1">
            <a:off x="2785436" y="5724224"/>
            <a:ext cx="1910348" cy="3854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8" idx="0"/>
            <a:endCxn id="20" idx="3"/>
          </p:cNvCxnSpPr>
          <p:nvPr/>
        </p:nvCxnSpPr>
        <p:spPr>
          <a:xfrm flipH="1" flipV="1">
            <a:off x="2414255" y="5539558"/>
            <a:ext cx="371181" cy="5700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2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11011" y="868185"/>
            <a:ext cx="5169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Concept Mapping</a:t>
            </a:r>
            <a:r>
              <a:rPr lang="mr-IN" sz="2400" dirty="0" smtClean="0"/>
              <a:t>……</a:t>
            </a:r>
            <a:r>
              <a:rPr lang="en-US" sz="2400" dirty="0" smtClean="0"/>
              <a:t>create a sandwich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35639" y="4052647"/>
            <a:ext cx="1018954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30136" y="4072115"/>
            <a:ext cx="73255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Filling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9170" y="1535485"/>
            <a:ext cx="7468661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What are the  parts of a sandwich?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How are they related?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What is the relative importance (essential, useful, luxury)?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712621" y="3602313"/>
            <a:ext cx="73740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Bread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2619" y="4256780"/>
            <a:ext cx="792630" cy="369332"/>
          </a:xfrm>
          <a:prstGeom prst="rect">
            <a:avLst/>
          </a:prstGeom>
          <a:solidFill>
            <a:srgbClr val="B9CDE5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Wraps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77415" y="5170227"/>
            <a:ext cx="633507" cy="369332"/>
          </a:xfrm>
          <a:prstGeom prst="rect">
            <a:avLst/>
          </a:prstGeom>
          <a:solidFill>
            <a:srgbClr val="B9CDE5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Rolls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66058" y="3323745"/>
            <a:ext cx="68480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Meat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86998" y="3806504"/>
            <a:ext cx="86386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Cheese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86998" y="4337660"/>
            <a:ext cx="92946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Spreads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39194" y="5354892"/>
            <a:ext cx="131318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Condiments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51910" y="6161700"/>
            <a:ext cx="77457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Butter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92890" y="6158445"/>
            <a:ext cx="71880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Mayo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85210" y="6145327"/>
            <a:ext cx="98322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Mustard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14255" y="6109648"/>
            <a:ext cx="7423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Relish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86998" y="5354892"/>
            <a:ext cx="72725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Pickle</a:t>
            </a:r>
            <a:endParaRPr lang="en-US" dirty="0"/>
          </a:p>
        </p:txBody>
      </p:sp>
      <p:cxnSp>
        <p:nvCxnSpPr>
          <p:cNvPr id="22" name="Straight Connector 21"/>
          <p:cNvCxnSpPr>
            <a:stCxn id="9" idx="3"/>
            <a:endCxn id="4" idx="1"/>
          </p:cNvCxnSpPr>
          <p:nvPr/>
        </p:nvCxnSpPr>
        <p:spPr>
          <a:xfrm flipV="1">
            <a:off x="4162691" y="4237313"/>
            <a:ext cx="972948" cy="19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1"/>
            <a:endCxn id="4" idx="3"/>
          </p:cNvCxnSpPr>
          <p:nvPr/>
        </p:nvCxnSpPr>
        <p:spPr>
          <a:xfrm flipH="1">
            <a:off x="6154593" y="3786979"/>
            <a:ext cx="558028" cy="450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7" idx="1"/>
            <a:endCxn id="4" idx="3"/>
          </p:cNvCxnSpPr>
          <p:nvPr/>
        </p:nvCxnSpPr>
        <p:spPr>
          <a:xfrm flipH="1" flipV="1">
            <a:off x="6154593" y="4237313"/>
            <a:ext cx="558026" cy="204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1"/>
            <a:endCxn id="4" idx="3"/>
          </p:cNvCxnSpPr>
          <p:nvPr/>
        </p:nvCxnSpPr>
        <p:spPr>
          <a:xfrm flipH="1" flipV="1">
            <a:off x="6154593" y="4237313"/>
            <a:ext cx="622822" cy="1117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0" idx="3"/>
            <a:endCxn id="9" idx="1"/>
          </p:cNvCxnSpPr>
          <p:nvPr/>
        </p:nvCxnSpPr>
        <p:spPr>
          <a:xfrm>
            <a:off x="2550861" y="3508411"/>
            <a:ext cx="879275" cy="7483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3"/>
            <a:endCxn id="9" idx="1"/>
          </p:cNvCxnSpPr>
          <p:nvPr/>
        </p:nvCxnSpPr>
        <p:spPr>
          <a:xfrm>
            <a:off x="2550861" y="3991170"/>
            <a:ext cx="879275" cy="2656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2" idx="3"/>
            <a:endCxn id="9" idx="1"/>
          </p:cNvCxnSpPr>
          <p:nvPr/>
        </p:nvCxnSpPr>
        <p:spPr>
          <a:xfrm flipV="1">
            <a:off x="2616459" y="4256781"/>
            <a:ext cx="813677" cy="265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5" idx="0"/>
            <a:endCxn id="4" idx="2"/>
          </p:cNvCxnSpPr>
          <p:nvPr/>
        </p:nvCxnSpPr>
        <p:spPr>
          <a:xfrm flipV="1">
            <a:off x="4695784" y="4421979"/>
            <a:ext cx="949332" cy="932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5" idx="0"/>
            <a:endCxn id="9" idx="2"/>
          </p:cNvCxnSpPr>
          <p:nvPr/>
        </p:nvCxnSpPr>
        <p:spPr>
          <a:xfrm flipH="1" flipV="1">
            <a:off x="3796414" y="4441447"/>
            <a:ext cx="899370" cy="913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9" idx="0"/>
            <a:endCxn id="15" idx="2"/>
          </p:cNvCxnSpPr>
          <p:nvPr/>
        </p:nvCxnSpPr>
        <p:spPr>
          <a:xfrm flipH="1" flipV="1">
            <a:off x="4695784" y="5724224"/>
            <a:ext cx="356508" cy="4342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7" idx="0"/>
            <a:endCxn id="15" idx="2"/>
          </p:cNvCxnSpPr>
          <p:nvPr/>
        </p:nvCxnSpPr>
        <p:spPr>
          <a:xfrm flipH="1" flipV="1">
            <a:off x="4695784" y="5724224"/>
            <a:ext cx="1381038" cy="4211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6" idx="0"/>
            <a:endCxn id="15" idx="2"/>
          </p:cNvCxnSpPr>
          <p:nvPr/>
        </p:nvCxnSpPr>
        <p:spPr>
          <a:xfrm flipV="1">
            <a:off x="4039196" y="5724224"/>
            <a:ext cx="656588" cy="437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0" idx="3"/>
            <a:endCxn id="9" idx="2"/>
          </p:cNvCxnSpPr>
          <p:nvPr/>
        </p:nvCxnSpPr>
        <p:spPr>
          <a:xfrm flipV="1">
            <a:off x="2414255" y="4441447"/>
            <a:ext cx="1382159" cy="1098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8" idx="0"/>
            <a:endCxn id="15" idx="2"/>
          </p:cNvCxnSpPr>
          <p:nvPr/>
        </p:nvCxnSpPr>
        <p:spPr>
          <a:xfrm flipV="1">
            <a:off x="2785436" y="5724224"/>
            <a:ext cx="1910348" cy="3854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8" idx="0"/>
            <a:endCxn id="20" idx="3"/>
          </p:cNvCxnSpPr>
          <p:nvPr/>
        </p:nvCxnSpPr>
        <p:spPr>
          <a:xfrm flipH="1" flipV="1">
            <a:off x="2414255" y="5539558"/>
            <a:ext cx="371181" cy="5700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0489" y="2547620"/>
            <a:ext cx="5526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can you assume as prior knowledge?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32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11009" y="868185"/>
            <a:ext cx="529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Concept Mapping</a:t>
            </a:r>
            <a:r>
              <a:rPr lang="mr-IN" sz="2400" dirty="0" smtClean="0"/>
              <a:t>……</a:t>
            </a:r>
            <a:r>
              <a:rPr lang="en-US" sz="2400" dirty="0" smtClean="0"/>
              <a:t>A GSO Core Course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19170" y="1535485"/>
            <a:ext cx="7468661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What are the key concepts/skills?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How are they related?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What is the relative importance (essential, useful, luxury)?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70489" y="2547620"/>
            <a:ext cx="5526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can you assume as prior knowledge?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87025" y="3536521"/>
            <a:ext cx="307427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Physical Oceanography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887025" y="4308541"/>
            <a:ext cx="322395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Chemical Oceanography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4675537" y="3536521"/>
            <a:ext cx="3381304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Geological Oceanography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4728561" y="4308541"/>
            <a:ext cx="327525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Biological Oceanography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55505" y="5209100"/>
            <a:ext cx="7898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Get into </a:t>
            </a:r>
            <a:r>
              <a:rPr lang="en-US" sz="2400" b="1" dirty="0" smtClean="0"/>
              <a:t>your </a:t>
            </a:r>
            <a:r>
              <a:rPr lang="en-US" sz="2400" b="1" dirty="0" err="1" smtClean="0"/>
              <a:t>subdisciplinary</a:t>
            </a:r>
            <a:r>
              <a:rPr lang="en-US" sz="2400" b="1" dirty="0" smtClean="0"/>
              <a:t> group</a:t>
            </a:r>
          </a:p>
          <a:p>
            <a:r>
              <a:rPr lang="en-US" sz="2400" b="1" dirty="0" smtClean="0"/>
              <a:t>Create a Concept Map of </a:t>
            </a:r>
            <a:r>
              <a:rPr lang="en-US" sz="2400" b="1" dirty="0" smtClean="0"/>
              <a:t>what is or what  </a:t>
            </a:r>
            <a:r>
              <a:rPr lang="en-US" sz="2400" b="1" dirty="0" smtClean="0"/>
              <a:t>you feel should be </a:t>
            </a:r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in your respective </a:t>
            </a:r>
            <a:r>
              <a:rPr lang="en-US" sz="2400" b="1" dirty="0" smtClean="0"/>
              <a:t>Core Course.</a:t>
            </a:r>
          </a:p>
          <a:p>
            <a:r>
              <a:rPr lang="en-US" sz="2400" b="1" dirty="0" smtClean="0"/>
              <a:t>ID relative importance and assumed prior </a:t>
            </a:r>
            <a:r>
              <a:rPr lang="en-US" sz="2400" b="1" dirty="0" smtClean="0"/>
              <a:t>knowledge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5667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18056"/>
          <a:stretch/>
        </p:blipFill>
        <p:spPr>
          <a:xfrm>
            <a:off x="0" y="793750"/>
            <a:ext cx="9144000" cy="56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7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0888" y="5274855"/>
            <a:ext cx="3017960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drill &amp; rote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repetitive practice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not good for problem solving or creative thinking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8097" y="5274855"/>
            <a:ext cx="3271204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classifying information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analogies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endParaRPr lang="en-US" dirty="0"/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reorganization of experiences </a:t>
            </a:r>
            <a:r>
              <a:rPr lang="en-US" dirty="0" err="1" smtClean="0"/>
              <a:t>vs</a:t>
            </a:r>
            <a:r>
              <a:rPr lang="en-US" dirty="0" smtClean="0"/>
              <a:t> attaining new insights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96524" y="1047146"/>
            <a:ext cx="27192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Constructivism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2246808" y="1763337"/>
            <a:ext cx="3847054" cy="3316427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47853" y="1517044"/>
            <a:ext cx="3907288" cy="120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research projects / case studies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problem-based learning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endParaRPr lang="en-US" dirty="0" smtClean="0"/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outcomes are not always predictable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construct own knowledge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8851" y="4766602"/>
            <a:ext cx="21707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/>
              <a:t>Cognitivism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13212" y="4766602"/>
            <a:ext cx="23038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Behaviorism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" y="1"/>
            <a:ext cx="240898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Learning Theories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69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1011" y="868185"/>
            <a:ext cx="1459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Strategies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46671" y="1697791"/>
            <a:ext cx="286488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Learning Cycles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Just-in-Time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Flipped Classrooms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151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1011" y="868185"/>
            <a:ext cx="298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Learning Cycle Models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52658" y="1556057"/>
            <a:ext cx="1347708" cy="1581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u="sng" dirty="0" smtClean="0"/>
              <a:t>FERA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Focus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Explore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Reflect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Apply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52658" y="3758909"/>
            <a:ext cx="148186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u="sng" dirty="0" smtClean="0"/>
              <a:t>5e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Engage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smtClean="0"/>
              <a:t>Explore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Explain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Elaborate Evaluate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107911" y="1291763"/>
            <a:ext cx="3608680" cy="1581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Focus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initial engagement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m</a:t>
            </a:r>
            <a:r>
              <a:rPr lang="en-US" sz="2400" dirty="0" smtClean="0"/>
              <a:t>otivation to study topic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goals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107911" y="2828204"/>
            <a:ext cx="2172390" cy="1286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Explore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lectures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activities/labs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discussions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07911" y="4223378"/>
            <a:ext cx="3634328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Reflect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s</a:t>
            </a:r>
            <a:r>
              <a:rPr lang="en-US" sz="2400" dirty="0" smtClean="0"/>
              <a:t>ummarize key points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m</a:t>
            </a:r>
            <a:r>
              <a:rPr lang="en-US" sz="2400" dirty="0" smtClean="0"/>
              <a:t>ake meaning of Explore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107911" y="5360942"/>
            <a:ext cx="4570482" cy="1286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Apply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apply to new situation (What if?)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implications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d</a:t>
            </a:r>
            <a:r>
              <a:rPr lang="en-US" sz="2400" dirty="0" smtClean="0"/>
              <a:t>o the students get it?</a:t>
            </a:r>
          </a:p>
        </p:txBody>
      </p:sp>
    </p:spTree>
    <p:extLst>
      <p:ext uri="{BB962C8B-B14F-4D97-AF65-F5344CB8AC3E}">
        <p14:creationId xmlns:p14="http://schemas.microsoft.com/office/powerpoint/2010/main" val="109796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1011" y="637353"/>
            <a:ext cx="4551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Learning Cycle Models - scalability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1011" y="1102846"/>
            <a:ext cx="5160387" cy="1581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For a Concept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Focus:	Radioactive Dating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Explore:	Parent/Daughter Exploration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Reflect:	What did you learn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Apply:	What if stuff “leaks” in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11009" y="2706681"/>
            <a:ext cx="5545108" cy="2172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For a Class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Focus:	</a:t>
            </a:r>
            <a:r>
              <a:rPr lang="en-US" sz="2400" dirty="0" smtClean="0"/>
              <a:t>Biogenic Sediment Distributions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Explore:	Ocean Circulation (</a:t>
            </a:r>
            <a:r>
              <a:rPr lang="en-US" sz="2400" dirty="0" err="1"/>
              <a:t>upwellings</a:t>
            </a:r>
            <a:r>
              <a:rPr lang="en-US" sz="2400" dirty="0"/>
              <a:t>)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Explore:</a:t>
            </a:r>
            <a:r>
              <a:rPr lang="en-US" sz="2400" dirty="0"/>
              <a:t>	</a:t>
            </a:r>
            <a:r>
              <a:rPr lang="en-US" sz="2400" dirty="0" smtClean="0"/>
              <a:t>Primary Productivity (nutrients)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Explore</a:t>
            </a:r>
            <a:r>
              <a:rPr lang="en-US" sz="2400" dirty="0"/>
              <a:t>:	</a:t>
            </a:r>
            <a:r>
              <a:rPr lang="en-US" sz="2400" dirty="0" smtClean="0"/>
              <a:t>Ocean Chemistry (CCD)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Reflect:	</a:t>
            </a:r>
            <a:r>
              <a:rPr lang="en-US" sz="2400" dirty="0" smtClean="0"/>
              <a:t>What patterns do we see?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Apply:	</a:t>
            </a:r>
            <a:r>
              <a:rPr lang="en-US" sz="2400" dirty="0" smtClean="0"/>
              <a:t>Future or past considerations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11009" y="5072377"/>
            <a:ext cx="7019870" cy="1581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For a Course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Focus:	</a:t>
            </a:r>
            <a:r>
              <a:rPr lang="en-US" sz="2400" dirty="0" smtClean="0"/>
              <a:t>Can Narrow River can support aquaculture?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Explore:	Collect &amp; analyze relevant data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Reflect:	</a:t>
            </a:r>
            <a:r>
              <a:rPr lang="en-US" sz="2400" dirty="0" smtClean="0"/>
              <a:t>Review data and site selection criteria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Apply</a:t>
            </a:r>
            <a:r>
              <a:rPr lang="en-US" sz="2400" dirty="0"/>
              <a:t>:	</a:t>
            </a:r>
            <a:r>
              <a:rPr lang="en-US" sz="2400" dirty="0" smtClean="0"/>
              <a:t>What if storm or dredging occurs.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905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1009" y="868185"/>
            <a:ext cx="2643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Just-in-</a:t>
            </a:r>
            <a:r>
              <a:rPr lang="en-US" sz="2400" b="1" dirty="0" smtClean="0"/>
              <a:t>Time Model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524904" y="1817082"/>
            <a:ext cx="83517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Pre-Class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Students </a:t>
            </a:r>
            <a:r>
              <a:rPr lang="en-US" sz="2000" dirty="0"/>
              <a:t>complete reading or other preparatory </a:t>
            </a:r>
            <a:r>
              <a:rPr lang="en-US" sz="2000" dirty="0" smtClean="0"/>
              <a:t>work &amp; assignments</a:t>
            </a: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Teacher </a:t>
            </a:r>
            <a:r>
              <a:rPr lang="en-US" sz="2000" dirty="0"/>
              <a:t>reviews pre-class assignments, and </a:t>
            </a:r>
            <a:r>
              <a:rPr lang="en-US" sz="2000" dirty="0" smtClean="0"/>
              <a:t>adjusts lecture</a:t>
            </a:r>
          </a:p>
          <a:p>
            <a:endParaRPr lang="en-US" sz="2000" dirty="0"/>
          </a:p>
          <a:p>
            <a:r>
              <a:rPr lang="en-US" sz="2000" dirty="0" smtClean="0"/>
              <a:t>During Class</a:t>
            </a: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Teacher references </a:t>
            </a:r>
            <a:r>
              <a:rPr lang="en-US" sz="2000" dirty="0"/>
              <a:t>pre-class assignments </a:t>
            </a:r>
            <a:r>
              <a:rPr lang="en-US" sz="2000" dirty="0" smtClean="0"/>
              <a:t>during class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</a:t>
            </a:r>
            <a:r>
              <a:rPr lang="en-US" sz="2000" dirty="0" smtClean="0"/>
              <a:t>tudents </a:t>
            </a:r>
            <a:r>
              <a:rPr lang="en-US" sz="2000" dirty="0"/>
              <a:t>engage in discussion of the material with the </a:t>
            </a:r>
            <a:r>
              <a:rPr lang="en-US" sz="2000" dirty="0" smtClean="0"/>
              <a:t>teacher and students</a:t>
            </a:r>
          </a:p>
          <a:p>
            <a:endParaRPr lang="en-US" sz="2000" dirty="0" smtClean="0"/>
          </a:p>
          <a:p>
            <a:r>
              <a:rPr lang="en-US" sz="2000" dirty="0" smtClean="0"/>
              <a:t>Post Class</a:t>
            </a:r>
          </a:p>
          <a:p>
            <a:r>
              <a:rPr lang="en-US" sz="2000" dirty="0" smtClean="0"/>
              <a:t>- Teacher creates/adjusts </a:t>
            </a:r>
            <a:r>
              <a:rPr lang="en-US" sz="2000" dirty="0"/>
              <a:t>next pre-class assignment to best meet students' needs in light of progress made during class.</a:t>
            </a:r>
          </a:p>
        </p:txBody>
      </p:sp>
    </p:spTree>
    <p:extLst>
      <p:ext uri="{BB962C8B-B14F-4D97-AF65-F5344CB8AC3E}">
        <p14:creationId xmlns:p14="http://schemas.microsoft.com/office/powerpoint/2010/main" val="39239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1009" y="868185"/>
            <a:ext cx="2643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Just-in-</a:t>
            </a:r>
            <a:r>
              <a:rPr lang="en-US" sz="2400" b="1" dirty="0" smtClean="0"/>
              <a:t>Time Model</a:t>
            </a:r>
            <a:endParaRPr lang="en-US" sz="2400" b="1" dirty="0"/>
          </a:p>
        </p:txBody>
      </p:sp>
      <p:pic>
        <p:nvPicPr>
          <p:cNvPr id="7" name="Picture 6" descr="Screen Shot 2019-03-26 at 9.12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63" y="624378"/>
            <a:ext cx="5823741" cy="62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3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1009" y="868185"/>
            <a:ext cx="2523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Flipped Classroom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9" y="3344776"/>
            <a:ext cx="6096000" cy="3593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0807"/>
            <a:ext cx="9144000" cy="2160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7895" y="3942608"/>
            <a:ext cx="1877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Pro’s &amp; Con’s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76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1009" y="637353"/>
            <a:ext cx="4519186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Learning Cycle Models </a:t>
            </a:r>
            <a:r>
              <a:rPr lang="mr-IN" sz="2400" dirty="0" smtClean="0"/>
              <a:t>–</a:t>
            </a:r>
            <a:r>
              <a:rPr lang="en-US" sz="2400" dirty="0" smtClean="0"/>
              <a:t> scalability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Hybrid Models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309392" y="2062315"/>
            <a:ext cx="1139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Focus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132251" y="2062315"/>
            <a:ext cx="14362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Explore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252066" y="2062315"/>
            <a:ext cx="13440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Reflect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7279711" y="2062315"/>
            <a:ext cx="11332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Apply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881199" y="2730935"/>
            <a:ext cx="1933956" cy="4105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10364" y="2730935"/>
            <a:ext cx="1933956" cy="4105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39529" y="2730935"/>
            <a:ext cx="1933956" cy="4105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68693" y="2730935"/>
            <a:ext cx="1933956" cy="4105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71952" y="3278364"/>
            <a:ext cx="318742" cy="2397563"/>
            <a:chOff x="725731" y="3278364"/>
            <a:chExt cx="318742" cy="2397562"/>
          </a:xfrm>
        </p:grpSpPr>
        <p:sp>
          <p:nvSpPr>
            <p:cNvPr id="5" name="TextBox 4"/>
            <p:cNvSpPr txBox="1"/>
            <p:nvPr/>
          </p:nvSpPr>
          <p:spPr>
            <a:xfrm>
              <a:off x="726244" y="32783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5731" y="44755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64356" y="3278366"/>
            <a:ext cx="318229" cy="2409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F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E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R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/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48648" y="3278366"/>
            <a:ext cx="318229" cy="2409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F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E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R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/>
              <a:t>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56245" y="3278364"/>
            <a:ext cx="318229" cy="2397563"/>
            <a:chOff x="1629737" y="3430764"/>
            <a:chExt cx="318229" cy="2397562"/>
          </a:xfrm>
        </p:grpSpPr>
        <p:sp>
          <p:nvSpPr>
            <p:cNvPr id="24" name="TextBox 23"/>
            <p:cNvSpPr txBox="1"/>
            <p:nvPr/>
          </p:nvSpPr>
          <p:spPr>
            <a:xfrm>
              <a:off x="1630250" y="3430764"/>
              <a:ext cx="300082" cy="1200329"/>
            </a:xfrm>
            <a:prstGeom prst="rect">
              <a:avLst/>
            </a:prstGeom>
            <a:solidFill>
              <a:srgbClr val="FDEADA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J</a:t>
              </a:r>
            </a:p>
            <a:p>
              <a:pPr algn="ctr"/>
              <a:r>
                <a:rPr lang="en-US" dirty="0" err="1" smtClean="0"/>
                <a:t>i</a:t>
              </a:r>
              <a:endParaRPr lang="en-US" dirty="0" smtClean="0"/>
            </a:p>
            <a:p>
              <a:pPr algn="ctr"/>
              <a:r>
                <a:rPr lang="en-US" dirty="0" smtClean="0"/>
                <a:t>T</a:t>
              </a:r>
            </a:p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29737" y="46279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23479" y="3278364"/>
            <a:ext cx="318742" cy="2397563"/>
            <a:chOff x="725731" y="3278364"/>
            <a:chExt cx="318742" cy="2397562"/>
          </a:xfrm>
        </p:grpSpPr>
        <p:sp>
          <p:nvSpPr>
            <p:cNvPr id="28" name="TextBox 27"/>
            <p:cNvSpPr txBox="1"/>
            <p:nvPr/>
          </p:nvSpPr>
          <p:spPr>
            <a:xfrm>
              <a:off x="726244" y="32783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5731" y="44755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515881" y="3278366"/>
            <a:ext cx="300082" cy="24098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J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err="1" smtClean="0"/>
              <a:t>i</a:t>
            </a:r>
            <a:endParaRPr lang="en-US" dirty="0" smtClean="0"/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T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507331" y="3278366"/>
            <a:ext cx="303914" cy="2409891"/>
          </a:xfrm>
          <a:prstGeom prst="rect">
            <a:avLst/>
          </a:prstGeom>
          <a:solidFill>
            <a:srgbClr val="EBF1DE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F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/>
              <a:t>L</a:t>
            </a:r>
            <a:endParaRPr lang="en-US" dirty="0" smtClean="0"/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/>
              <a:t>I</a:t>
            </a:r>
            <a:endParaRPr lang="en-US" dirty="0" smtClean="0"/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/>
              <a:t>P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007770" y="3278364"/>
            <a:ext cx="318742" cy="2397563"/>
            <a:chOff x="1629737" y="3430764"/>
            <a:chExt cx="318742" cy="2397562"/>
          </a:xfrm>
        </p:grpSpPr>
        <p:sp>
          <p:nvSpPr>
            <p:cNvPr id="35" name="TextBox 34"/>
            <p:cNvSpPr txBox="1"/>
            <p:nvPr/>
          </p:nvSpPr>
          <p:spPr>
            <a:xfrm>
              <a:off x="1630250" y="34307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29737" y="46279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15853" y="3278364"/>
            <a:ext cx="318742" cy="2397563"/>
            <a:chOff x="725731" y="3278364"/>
            <a:chExt cx="318742" cy="2397562"/>
          </a:xfrm>
        </p:grpSpPr>
        <p:sp>
          <p:nvSpPr>
            <p:cNvPr id="38" name="TextBox 37"/>
            <p:cNvSpPr txBox="1"/>
            <p:nvPr/>
          </p:nvSpPr>
          <p:spPr>
            <a:xfrm>
              <a:off x="726244" y="32783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5731" y="44755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508257" y="3278366"/>
            <a:ext cx="318229" cy="2409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F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E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R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/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92549" y="3278366"/>
            <a:ext cx="318229" cy="2409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F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E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R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/>
              <a:t>A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000146" y="3278364"/>
            <a:ext cx="318229" cy="2397563"/>
            <a:chOff x="1629737" y="3430764"/>
            <a:chExt cx="318229" cy="2397562"/>
          </a:xfrm>
        </p:grpSpPr>
        <p:sp>
          <p:nvSpPr>
            <p:cNvPr id="43" name="TextBox 42"/>
            <p:cNvSpPr txBox="1"/>
            <p:nvPr/>
          </p:nvSpPr>
          <p:spPr>
            <a:xfrm>
              <a:off x="1637407" y="3430764"/>
              <a:ext cx="303914" cy="1200329"/>
            </a:xfrm>
            <a:prstGeom prst="rect">
              <a:avLst/>
            </a:prstGeom>
            <a:solidFill>
              <a:srgbClr val="EBF1DE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L</a:t>
              </a:r>
            </a:p>
            <a:p>
              <a:pPr algn="ctr"/>
              <a:r>
                <a:rPr lang="en-US" dirty="0" smtClean="0"/>
                <a:t>I</a:t>
              </a:r>
            </a:p>
            <a:p>
              <a:pPr algn="ctr"/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29737" y="46279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107726" y="3278364"/>
            <a:ext cx="318742" cy="2397563"/>
            <a:chOff x="725731" y="3278364"/>
            <a:chExt cx="318742" cy="2397562"/>
          </a:xfrm>
        </p:grpSpPr>
        <p:sp>
          <p:nvSpPr>
            <p:cNvPr id="46" name="TextBox 45"/>
            <p:cNvSpPr txBox="1"/>
            <p:nvPr/>
          </p:nvSpPr>
          <p:spPr>
            <a:xfrm>
              <a:off x="726244" y="32783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25731" y="44755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607285" y="3278366"/>
            <a:ext cx="303914" cy="24098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F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L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I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584422" y="3278366"/>
            <a:ext cx="318229" cy="2409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F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E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 smtClean="0"/>
              <a:t>R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dirty="0"/>
              <a:t>A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092017" y="3278364"/>
            <a:ext cx="318742" cy="2397563"/>
            <a:chOff x="1629737" y="3430764"/>
            <a:chExt cx="318742" cy="2397562"/>
          </a:xfrm>
        </p:grpSpPr>
        <p:sp>
          <p:nvSpPr>
            <p:cNvPr id="51" name="TextBox 50"/>
            <p:cNvSpPr txBox="1"/>
            <p:nvPr/>
          </p:nvSpPr>
          <p:spPr>
            <a:xfrm>
              <a:off x="1630250" y="34307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29737" y="46279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</a:t>
              </a:r>
            </a:p>
            <a:p>
              <a:pPr algn="ctr"/>
              <a:r>
                <a:rPr lang="en-US" dirty="0" smtClean="0"/>
                <a:t>E</a:t>
              </a:r>
            </a:p>
            <a:p>
              <a:pPr algn="ctr"/>
              <a:r>
                <a:rPr lang="en-US" dirty="0" smtClean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sp>
        <p:nvSpPr>
          <p:cNvPr id="9" name="Right Arrow 8"/>
          <p:cNvSpPr/>
          <p:nvPr/>
        </p:nvSpPr>
        <p:spPr>
          <a:xfrm>
            <a:off x="881199" y="1205091"/>
            <a:ext cx="8021450" cy="8572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237460" y="1358333"/>
            <a:ext cx="106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Course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 rot="5400000">
            <a:off x="-760474" y="4169049"/>
            <a:ext cx="2397563" cy="6161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 rot="5400000">
            <a:off x="27981" y="4141200"/>
            <a:ext cx="820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Class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8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Instructional Design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Build a Course…..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18056"/>
          <a:stretch/>
        </p:blipFill>
        <p:spPr>
          <a:xfrm>
            <a:off x="0" y="803595"/>
            <a:ext cx="9144000" cy="56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3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1400" y="3662064"/>
            <a:ext cx="697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http://</a:t>
            </a:r>
            <a:r>
              <a:rPr lang="en-US" sz="2400" dirty="0" err="1" smtClean="0"/>
              <a:t>cdebi.gso.uri.edu</a:t>
            </a:r>
            <a:r>
              <a:rPr lang="en-US" sz="2400" dirty="0" smtClean="0"/>
              <a:t>/workshops/March_2019.pptx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433"/>
            <a:ext cx="9144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9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"/>
            <a:ext cx="205837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Learning Styles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48039" y="940432"/>
            <a:ext cx="6032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vark-learn.com</a:t>
            </a:r>
            <a:r>
              <a:rPr lang="en-US" sz="2400" dirty="0"/>
              <a:t>/the-</a:t>
            </a:r>
            <a:r>
              <a:rPr lang="en-US" sz="2400" dirty="0" err="1"/>
              <a:t>vark</a:t>
            </a:r>
            <a:r>
              <a:rPr lang="en-US" sz="2400" dirty="0"/>
              <a:t>-questionnaire/</a:t>
            </a:r>
          </a:p>
        </p:txBody>
      </p:sp>
      <p:pic>
        <p:nvPicPr>
          <p:cNvPr id="12" name="Picture 11" descr="Screen Shot 2019-03-11 at 1.2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74" y="2096002"/>
            <a:ext cx="6312682" cy="433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1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1241" y="754758"/>
            <a:ext cx="11314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VARK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"/>
            <a:ext cx="205837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Learning Styles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53976" y="1427359"/>
            <a:ext cx="87795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V</a:t>
            </a:r>
            <a:r>
              <a:rPr lang="en-US" sz="2400" dirty="0" smtClean="0"/>
              <a:t>isual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	- depiction </a:t>
            </a:r>
            <a:r>
              <a:rPr lang="en-US" sz="2400" dirty="0"/>
              <a:t>of information in </a:t>
            </a:r>
            <a:r>
              <a:rPr lang="en-US" sz="2400" dirty="0" smtClean="0"/>
              <a:t>maps, graphs</a:t>
            </a:r>
            <a:r>
              <a:rPr lang="en-US" sz="2400" dirty="0"/>
              <a:t>, </a:t>
            </a:r>
            <a:r>
              <a:rPr lang="en-US" sz="2400" dirty="0" smtClean="0"/>
              <a:t>labeled diagrams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	- NOT pictures, videos or </a:t>
            </a:r>
            <a:r>
              <a:rPr lang="en-US" sz="2400" dirty="0" err="1" smtClean="0"/>
              <a:t>powerpoint</a:t>
            </a:r>
            <a:endParaRPr lang="en-US" sz="2400" dirty="0" smtClean="0"/>
          </a:p>
          <a:p>
            <a:pPr marL="342900" indent="-342900">
              <a:lnSpc>
                <a:spcPct val="80000"/>
              </a:lnSpc>
              <a:buFontTx/>
              <a:buChar char="-"/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b="1" dirty="0" smtClean="0"/>
              <a:t>A</a:t>
            </a:r>
            <a:r>
              <a:rPr lang="en-US" sz="2400" dirty="0" smtClean="0"/>
              <a:t>ural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smtClean="0"/>
              <a:t>	- preference </a:t>
            </a:r>
            <a:r>
              <a:rPr lang="en-US" sz="2400" dirty="0"/>
              <a:t>for information that </a:t>
            </a:r>
            <a:r>
              <a:rPr lang="en-US" sz="2400" dirty="0" smtClean="0"/>
              <a:t>is heard </a:t>
            </a:r>
            <a:r>
              <a:rPr lang="en-US" sz="2400" dirty="0"/>
              <a:t>or </a:t>
            </a:r>
            <a:r>
              <a:rPr lang="en-US" sz="2400" dirty="0" smtClean="0"/>
              <a:t>spoken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	- lectures</a:t>
            </a:r>
            <a:r>
              <a:rPr lang="en-US" sz="2400" dirty="0"/>
              <a:t>, group discussion, radio, </a:t>
            </a:r>
            <a:r>
              <a:rPr lang="en-US" sz="2400" dirty="0" smtClean="0"/>
              <a:t>email, speaking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b="1" dirty="0" smtClean="0"/>
              <a:t>R</a:t>
            </a:r>
            <a:r>
              <a:rPr lang="en-US" sz="2400" dirty="0" smtClean="0"/>
              <a:t>ead/Write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	- preference is for information displayed as words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- text-based input and output </a:t>
            </a:r>
            <a:r>
              <a:rPr lang="en-US" sz="2400" dirty="0" smtClean="0"/>
              <a:t>- manuals</a:t>
            </a:r>
            <a:r>
              <a:rPr lang="en-US" sz="2400" dirty="0"/>
              <a:t>, reports, </a:t>
            </a:r>
            <a:r>
              <a:rPr lang="en-US" sz="2400" dirty="0" smtClean="0"/>
              <a:t>essays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b="1" dirty="0" smtClean="0"/>
              <a:t>K</a:t>
            </a:r>
            <a:r>
              <a:rPr lang="en-US" sz="2400" dirty="0" smtClean="0"/>
              <a:t>inesthetic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	- preference for experience </a:t>
            </a:r>
            <a:r>
              <a:rPr lang="en-US" sz="2400" dirty="0"/>
              <a:t>and practice (simulated or real)</a:t>
            </a:r>
            <a:r>
              <a:rPr lang="en-US" sz="24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	- demonstrations</a:t>
            </a:r>
            <a:r>
              <a:rPr lang="en-US" sz="2400" dirty="0"/>
              <a:t>, simulations, videos and movies of </a:t>
            </a:r>
            <a:r>
              <a:rPr lang="en-US" sz="2400" i="1" dirty="0"/>
              <a:t>"real"</a:t>
            </a:r>
            <a:r>
              <a:rPr lang="en-US" sz="2400" dirty="0"/>
              <a:t> things, </a:t>
            </a:r>
            <a:r>
              <a:rPr lang="en-US" sz="2400" dirty="0" smtClean="0"/>
              <a:t>		as </a:t>
            </a:r>
            <a:r>
              <a:rPr lang="en-US" sz="2400" dirty="0"/>
              <a:t>well as case studies, practice and </a:t>
            </a:r>
            <a:r>
              <a:rPr lang="en-US" sz="2400" dirty="0" smtClean="0"/>
              <a:t>applications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411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"/>
            <a:ext cx="205837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Learning Styles</a:t>
            </a:r>
            <a:endParaRPr lang="en-US" sz="2400" dirty="0"/>
          </a:p>
        </p:txBody>
      </p:sp>
      <p:pic>
        <p:nvPicPr>
          <p:cNvPr id="2" name="OCG540_multi_trace_primer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701" y="562821"/>
            <a:ext cx="8393572" cy="62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1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01849" y="5010100"/>
            <a:ext cx="1144063" cy="40011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Learner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780133" y="2631660"/>
            <a:ext cx="118749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Teacher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946400" y="3690515"/>
            <a:ext cx="2854960" cy="695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Mode of Instruction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- didactic/structured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0616" y="4862369"/>
            <a:ext cx="1572065" cy="69557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Knowledge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Skills</a:t>
            </a:r>
          </a:p>
        </p:txBody>
      </p:sp>
      <p:cxnSp>
        <p:nvCxnSpPr>
          <p:cNvPr id="12" name="Straight Arrow Connector 11"/>
          <p:cNvCxnSpPr>
            <a:stCxn id="3" idx="3"/>
            <a:endCxn id="10" idx="1"/>
          </p:cNvCxnSpPr>
          <p:nvPr/>
        </p:nvCxnSpPr>
        <p:spPr>
          <a:xfrm>
            <a:off x="4945912" y="5210155"/>
            <a:ext cx="1824704" cy="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  <a:endCxn id="9" idx="0"/>
          </p:cNvCxnSpPr>
          <p:nvPr/>
        </p:nvCxnSpPr>
        <p:spPr>
          <a:xfrm flipH="1">
            <a:off x="4373880" y="3031770"/>
            <a:ext cx="1" cy="6587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  <a:endCxn id="3" idx="0"/>
          </p:cNvCxnSpPr>
          <p:nvPr/>
        </p:nvCxnSpPr>
        <p:spPr>
          <a:xfrm>
            <a:off x="4373880" y="4386090"/>
            <a:ext cx="1" cy="6240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2598" y="936722"/>
            <a:ext cx="90249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S</a:t>
            </a:r>
            <a:r>
              <a:rPr lang="en-US" sz="2200" dirty="0" smtClean="0"/>
              <a:t>tudy </a:t>
            </a:r>
            <a:r>
              <a:rPr lang="en-US" sz="2200" dirty="0"/>
              <a:t>of how knowledge and skills are exchanged in an educational context, and it considers the interactions that take place during learning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5234" y="1937250"/>
            <a:ext cx="4801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What are the components of pedagogy?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9944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93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075108" y="720482"/>
            <a:ext cx="326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Levels of Understanding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1009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th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54794" r="39493" b="7605"/>
          <a:stretch/>
        </p:blipFill>
        <p:spPr>
          <a:xfrm>
            <a:off x="-25921" y="1062553"/>
            <a:ext cx="5360059" cy="5819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Pedagogy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398933" y="2690397"/>
            <a:ext cx="27504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3) ID 5 features on Seafloor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98933" y="1247205"/>
            <a:ext cx="386170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1) Which seafloor features exhibit active volcanism?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98933" y="3911989"/>
            <a:ext cx="3511816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5) Is there a trend you observe in the Hawaii chain?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98935" y="1968800"/>
            <a:ext cx="405608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2) Where do you think the seafloor is oldest?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398933" y="3190393"/>
            <a:ext cx="364140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4) How can you explain pattern of the Hawaii chain?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98933" y="4633584"/>
            <a:ext cx="376612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6) Is there corroborating evidence of your Hawaii chain explanation?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883841" y="6106281"/>
            <a:ext cx="4243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is the order of increasing knowledge </a:t>
            </a:r>
          </a:p>
          <a:p>
            <a:r>
              <a:rPr lang="en-US" b="1" dirty="0" smtClean="0"/>
              <a:t>according to Blooms Taxonomy?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506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2441</TotalTime>
  <Words>1923</Words>
  <Application>Microsoft Macintosh PowerPoint</Application>
  <PresentationFormat>On-screen Show (4:3)</PresentationFormat>
  <Paragraphs>744</Paragraphs>
  <Slides>38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Robert Pockalny</cp:lastModifiedBy>
  <cp:revision>55</cp:revision>
  <cp:lastPrinted>2019-03-26T14:59:32Z</cp:lastPrinted>
  <dcterms:created xsi:type="dcterms:W3CDTF">2019-03-07T14:59:13Z</dcterms:created>
  <dcterms:modified xsi:type="dcterms:W3CDTF">2019-03-27T16:34:59Z</dcterms:modified>
</cp:coreProperties>
</file>