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99" r:id="rId8"/>
    <p:sldId id="262" r:id="rId9"/>
    <p:sldId id="270" r:id="rId10"/>
    <p:sldId id="304" r:id="rId11"/>
    <p:sldId id="271" r:id="rId12"/>
    <p:sldId id="269" r:id="rId13"/>
    <p:sldId id="263" r:id="rId14"/>
    <p:sldId id="300" r:id="rId15"/>
    <p:sldId id="279" r:id="rId16"/>
    <p:sldId id="280" r:id="rId17"/>
    <p:sldId id="281" r:id="rId18"/>
    <p:sldId id="282" r:id="rId19"/>
    <p:sldId id="273" r:id="rId20"/>
    <p:sldId id="267" r:id="rId21"/>
    <p:sldId id="301" r:id="rId22"/>
    <p:sldId id="298" r:id="rId23"/>
    <p:sldId id="264" r:id="rId24"/>
    <p:sldId id="265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4" r:id="rId33"/>
    <p:sldId id="291" r:id="rId34"/>
    <p:sldId id="295" r:id="rId35"/>
    <p:sldId id="297" r:id="rId36"/>
    <p:sldId id="296" r:id="rId37"/>
    <p:sldId id="292" r:id="rId38"/>
    <p:sldId id="302" r:id="rId39"/>
    <p:sldId id="305" r:id="rId40"/>
    <p:sldId id="30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/>
    <p:restoredTop sz="94663"/>
  </p:normalViewPr>
  <p:slideViewPr>
    <p:cSldViewPr snapToGrid="0" snapToObjects="1">
      <p:cViewPr varScale="1">
        <p:scale>
          <a:sx n="112" d="100"/>
          <a:sy n="112" d="100"/>
        </p:scale>
        <p:origin x="139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1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26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3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7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7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2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8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1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5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BF009-8826-9F4B-941D-08028138D8A7}" type="datetimeFigureOut">
              <a:rPr lang="en-US" smtClean="0"/>
              <a:t>7/15/21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C6F86-43B2-EC45-AFF4-47D863218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7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52434" y="380106"/>
            <a:ext cx="4772693" cy="306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GSO Teaching Workshop</a:t>
            </a:r>
          </a:p>
          <a:p>
            <a:endParaRPr lang="en-US" sz="3200" b="1" dirty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3200" b="1" dirty="0"/>
              <a:t>Learning Styles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3200" b="1" dirty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3200" b="1" dirty="0"/>
              <a:t>Pedagogy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3200" b="1" dirty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3200" b="1" dirty="0"/>
              <a:t>Instructional Design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426841"/>
            <a:ext cx="3422294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Rob Pockalny (</a:t>
            </a:r>
            <a:r>
              <a:rPr lang="en-US" dirty="0" err="1"/>
              <a:t>rpockalny@uri.edu</a:t>
            </a:r>
            <a:r>
              <a:rPr lang="en-US" dirty="0"/>
              <a:t>)</a:t>
            </a:r>
          </a:p>
          <a:p>
            <a:pPr>
              <a:lnSpc>
                <a:spcPct val="80000"/>
              </a:lnSpc>
            </a:pPr>
            <a:r>
              <a:rPr lang="en-US" dirty="0"/>
              <a:t>Assoc. Marine Research Scientist</a:t>
            </a:r>
          </a:p>
          <a:p>
            <a:pPr>
              <a:lnSpc>
                <a:spcPct val="80000"/>
              </a:lnSpc>
            </a:pPr>
            <a:r>
              <a:rPr lang="en-US" dirty="0"/>
              <a:t>Horn Lab 207</a:t>
            </a:r>
          </a:p>
          <a:p>
            <a:pPr>
              <a:lnSpc>
                <a:spcPct val="80000"/>
              </a:lnSpc>
            </a:pPr>
            <a:r>
              <a:rPr lang="en-US" dirty="0"/>
              <a:t>Graduate School of Oceanography</a:t>
            </a:r>
          </a:p>
          <a:p>
            <a:pPr>
              <a:lnSpc>
                <a:spcPct val="80000"/>
              </a:lnSpc>
            </a:pPr>
            <a:r>
              <a:rPr lang="en-US" dirty="0"/>
              <a:t>University of Rhode Island</a:t>
            </a:r>
          </a:p>
          <a:p>
            <a:pPr>
              <a:lnSpc>
                <a:spcPct val="80000"/>
              </a:lnSpc>
            </a:pPr>
            <a:r>
              <a:rPr lang="en-US" dirty="0"/>
              <a:t>Narragansett. RI 02882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86301" y="3854811"/>
            <a:ext cx="5145445" cy="16004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/>
              <a:t>Those who can, do; those who can't, teach.</a:t>
            </a:r>
          </a:p>
          <a:p>
            <a:pPr algn="r"/>
            <a:r>
              <a:rPr lang="en-US" i="1" dirty="0"/>
              <a:t>George Bernard Shaw's Man and Superman.</a:t>
            </a:r>
          </a:p>
          <a:p>
            <a:pPr algn="r"/>
            <a:endParaRPr lang="en-US" i="1" dirty="0"/>
          </a:p>
          <a:p>
            <a:r>
              <a:rPr lang="en-US" sz="2200" dirty="0"/>
              <a:t>Those who can’t teach, teach teachers.</a:t>
            </a:r>
          </a:p>
          <a:p>
            <a:pPr algn="r"/>
            <a:r>
              <a:rPr lang="en-US" i="1" dirty="0"/>
              <a:t>Carol Lawson, SBU Education Major, 1985.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94561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th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54794" r="39493" b="7605"/>
          <a:stretch/>
        </p:blipFill>
        <p:spPr>
          <a:xfrm>
            <a:off x="-25921" y="461666"/>
            <a:ext cx="5360059" cy="5819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98933" y="1517195"/>
            <a:ext cx="27504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3) ID 5 features on Seafloor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8933" y="189283"/>
            <a:ext cx="386170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1) Which seafloor features exhibit active volcanism?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98933" y="2623507"/>
            <a:ext cx="3511816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5) Is there a trend you observe in the Hawaii chain?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98935" y="853239"/>
            <a:ext cx="405608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2) Where do you think the seafloor is oldest?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98933" y="1959551"/>
            <a:ext cx="364140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4) How can you explain pattern of the Hawaii chain?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98933" y="3287463"/>
            <a:ext cx="376612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6) Is there corroborating evidence of your Hawaii chain explanation?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1474" y="6209150"/>
            <a:ext cx="4243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is the order of increasing knowledge </a:t>
            </a:r>
          </a:p>
          <a:p>
            <a:r>
              <a:rPr lang="en-US" b="1" dirty="0"/>
              <a:t>according to Blooms Taxonomy?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A4A8E3-1A6C-444F-83EB-8EE607AF3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83"/>
          <a:stretch/>
        </p:blipFill>
        <p:spPr>
          <a:xfrm>
            <a:off x="5443049" y="3951419"/>
            <a:ext cx="3700951" cy="28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0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138" y="5184545"/>
            <a:ext cx="27504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3) ID 5 features on Seafloor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138" y="4526605"/>
            <a:ext cx="386170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1) Which seafloor features exhibit active volcanism?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4138" y="3210720"/>
            <a:ext cx="3511816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5) Is there a trend you observe in the Hawaii chain?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4140" y="3868662"/>
            <a:ext cx="405608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2) Where do you think the seafloor is oldest?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4138" y="2552778"/>
            <a:ext cx="364140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4) How can you explain pattern of the Hawaii chain?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34138" y="1894837"/>
            <a:ext cx="376612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6) Is there corroborating evidence of your Hawaii chain explanation?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966"/>
            <a:ext cx="5115982" cy="43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07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93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5108" y="720482"/>
            <a:ext cx="326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Levels of Understanding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77066" y="5826620"/>
            <a:ext cx="1846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Grade School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00" y="4995893"/>
            <a:ext cx="1963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Middle School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2342" y="4135657"/>
            <a:ext cx="165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High School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189" y="3223001"/>
            <a:ext cx="110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College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1151" y="2401531"/>
            <a:ext cx="2586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Thesis/Dissertation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436" y="1373838"/>
            <a:ext cx="3062557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Review of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Proposals/Manuscripts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384797" y="5092312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075108" y="3333075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401200" y="1653564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H="1">
            <a:off x="5554094" y="2513220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flipH="1">
            <a:off x="6339794" y="4231243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7132088" y="5913204"/>
            <a:ext cx="326092" cy="192837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2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60" y="382488"/>
            <a:ext cx="7682313" cy="6475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625" y="3026631"/>
            <a:ext cx="311114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Passive</a:t>
            </a:r>
          </a:p>
          <a:p>
            <a:r>
              <a:rPr lang="en-US" sz="2400" dirty="0"/>
              <a:t>Learning Methods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627" y="4689905"/>
            <a:ext cx="260949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Active</a:t>
            </a:r>
          </a:p>
          <a:p>
            <a:r>
              <a:rPr lang="en-US" sz="2400" dirty="0"/>
              <a:t>Learning Methods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7" y="730526"/>
            <a:ext cx="5045221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Which methods are most predominant</a:t>
            </a:r>
          </a:p>
          <a:p>
            <a:r>
              <a:rPr lang="en-US" sz="2400" dirty="0"/>
              <a:t>in your graduate education?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classes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3530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6274" y="1159600"/>
            <a:ext cx="331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Levels of Inquiry Activity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3777" y="3366856"/>
            <a:ext cx="8026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Get into 4 groups</a:t>
            </a:r>
          </a:p>
          <a:p>
            <a:r>
              <a:rPr lang="en-US" sz="2400" dirty="0"/>
              <a:t>Follow “directions” on the sheets </a:t>
            </a:r>
            <a:r>
              <a:rPr lang="en-US" sz="2400" b="1" dirty="0">
                <a:solidFill>
                  <a:srgbClr val="FF0000"/>
                </a:solidFill>
              </a:rPr>
              <a:t>(do not write on sheets)</a:t>
            </a:r>
          </a:p>
          <a:p>
            <a:r>
              <a:rPr lang="en-US" sz="2400" dirty="0"/>
              <a:t>After 5 minutes, exchange sheets with the next adjacent group</a:t>
            </a:r>
          </a:p>
          <a:p>
            <a:r>
              <a:rPr lang="en-US" sz="2400" dirty="0"/>
              <a:t>Use on-line resources as needed.</a:t>
            </a:r>
          </a:p>
        </p:txBody>
      </p:sp>
    </p:spTree>
    <p:extLst>
      <p:ext uri="{BB962C8B-B14F-4D97-AF65-F5344CB8AC3E}">
        <p14:creationId xmlns:p14="http://schemas.microsoft.com/office/powerpoint/2010/main" val="3541559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63" y="511810"/>
            <a:ext cx="573746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the age of the “rock” below?</a:t>
            </a:r>
          </a:p>
          <a:p>
            <a:pPr marL="342900" indent="-342900">
              <a:buAutoNum type="arabicParenR"/>
            </a:pPr>
            <a:r>
              <a:rPr lang="en-US" dirty="0"/>
              <a:t>Count the number of Parent Isotopes (</a:t>
            </a:r>
            <a:r>
              <a:rPr lang="en-US" baseline="30000" dirty="0"/>
              <a:t>40</a:t>
            </a:r>
            <a:r>
              <a:rPr lang="en-US" dirty="0"/>
              <a:t>K)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Count the number of Daughter Isotopes (</a:t>
            </a:r>
            <a:r>
              <a:rPr lang="en-US" baseline="30000" dirty="0"/>
              <a:t>40</a:t>
            </a:r>
            <a:r>
              <a:rPr lang="en-US" dirty="0"/>
              <a:t>Ar)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Calculate ratio of Parent to Daughter isotopes (</a:t>
            </a:r>
            <a:r>
              <a:rPr lang="en-US" baseline="30000" dirty="0"/>
              <a:t>40</a:t>
            </a:r>
            <a:r>
              <a:rPr lang="en-US" dirty="0"/>
              <a:t>K/</a:t>
            </a:r>
            <a:r>
              <a:rPr lang="en-US" baseline="30000" dirty="0"/>
              <a:t>40</a:t>
            </a:r>
            <a:r>
              <a:rPr lang="en-US" dirty="0"/>
              <a:t>Ar)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Use ratio and graph to estimate age of rock.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576842"/>
              </p:ext>
            </p:extLst>
          </p:nvPr>
        </p:nvGraphicFramePr>
        <p:xfrm>
          <a:off x="163333" y="2381016"/>
          <a:ext cx="5075776" cy="4178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3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8835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5892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892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892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79929" y="455566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78934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8934" y="350424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95614" y="560608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95614" y="297252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95614" y="45526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95614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51146" y="350424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786855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786855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86855" y="40334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423700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23700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23700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64100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064100" y="456267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98835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198835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98835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198835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4632872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4632872" y="2973271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4632872" y="350073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4632872" y="402819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4632872" y="613804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4632872" y="50831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4632872" y="561058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017043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4017043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017043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4017043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017043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017043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3376643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3376643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3376643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3376643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3376643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739798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2739798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2739798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2739798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2104089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2104089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2104089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104089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2104089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2104089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0" name="TextBox 129"/>
          <p:cNvSpPr txBox="1"/>
          <p:nvPr/>
        </p:nvSpPr>
        <p:spPr>
          <a:xfrm>
            <a:off x="1448557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8557" y="349923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1448557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1448557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831877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831877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1" name="TextBox 140"/>
          <p:cNvSpPr txBox="1"/>
          <p:nvPr/>
        </p:nvSpPr>
        <p:spPr>
          <a:xfrm>
            <a:off x="831877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31877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831877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831877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50" y="3275143"/>
            <a:ext cx="3955697" cy="3313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335" y="2011684"/>
            <a:ext cx="163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Rock Chemistry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CBE1134-10DF-6740-A9AF-87DDFB9CD82C}"/>
              </a:ext>
            </a:extLst>
          </p:cNvPr>
          <p:cNvSpPr txBox="1"/>
          <p:nvPr/>
        </p:nvSpPr>
        <p:spPr>
          <a:xfrm>
            <a:off x="2151145" y="6105315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C9DFE2B-AB74-B348-99CA-27E3D0CA1FCD}"/>
              </a:ext>
            </a:extLst>
          </p:cNvPr>
          <p:cNvSpPr txBox="1"/>
          <p:nvPr/>
        </p:nvSpPr>
        <p:spPr>
          <a:xfrm>
            <a:off x="2789524" y="609925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5CB6B-525C-574E-9724-5863709BB81E}"/>
              </a:ext>
            </a:extLst>
          </p:cNvPr>
          <p:cNvSpPr txBox="1"/>
          <p:nvPr/>
        </p:nvSpPr>
        <p:spPr>
          <a:xfrm>
            <a:off x="8741326" y="7524"/>
            <a:ext cx="40267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59981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65" y="511809"/>
            <a:ext cx="8674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the age of the “rock” below?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Use the Parent (</a:t>
            </a:r>
            <a:r>
              <a:rPr lang="en-US" baseline="30000" dirty="0"/>
              <a:t>40</a:t>
            </a:r>
            <a:r>
              <a:rPr lang="en-US" dirty="0"/>
              <a:t>K) and Daughter (</a:t>
            </a:r>
            <a:r>
              <a:rPr lang="en-US" baseline="30000" dirty="0"/>
              <a:t>40</a:t>
            </a:r>
            <a:r>
              <a:rPr lang="en-US" dirty="0"/>
              <a:t>Ar) isotope ratios and the graph to estimate age of rock sample.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303752"/>
              </p:ext>
            </p:extLst>
          </p:nvPr>
        </p:nvGraphicFramePr>
        <p:xfrm>
          <a:off x="163333" y="2381016"/>
          <a:ext cx="5075776" cy="4178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3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8835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5892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892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892" y="402594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79929" y="455566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95614" y="560608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95614" y="45526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51146" y="350424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786855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786855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86855" y="40334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423700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23700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64100" y="2975024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98835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198835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98835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198835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4632872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4632872" y="2973271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4632872" y="350073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4632872" y="402819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4632872" y="613804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4632872" y="50831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4632872" y="561058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017043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4017043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017043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4017043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017043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017043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3376643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3376643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3376643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3376643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3376643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739798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2739798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2739798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2739798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2739798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2104089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2104089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2104089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104089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104089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2104089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2104089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0" name="TextBox 129"/>
          <p:cNvSpPr txBox="1"/>
          <p:nvPr/>
        </p:nvSpPr>
        <p:spPr>
          <a:xfrm>
            <a:off x="1448557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8557" y="349923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1448557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1448557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831877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831877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1" name="TextBox 140"/>
          <p:cNvSpPr txBox="1"/>
          <p:nvPr/>
        </p:nvSpPr>
        <p:spPr>
          <a:xfrm>
            <a:off x="831877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31877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831877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831877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50" y="3275143"/>
            <a:ext cx="3955697" cy="3313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335" y="2011684"/>
            <a:ext cx="18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“Rock” Chemistry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982E9CA-D06D-054E-8244-2219BA8CD939}"/>
              </a:ext>
            </a:extLst>
          </p:cNvPr>
          <p:cNvSpPr txBox="1"/>
          <p:nvPr/>
        </p:nvSpPr>
        <p:spPr>
          <a:xfrm>
            <a:off x="823824" y="245521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15ED440-96C1-7247-A816-54FB09935FF0}"/>
              </a:ext>
            </a:extLst>
          </p:cNvPr>
          <p:cNvSpPr txBox="1"/>
          <p:nvPr/>
        </p:nvSpPr>
        <p:spPr>
          <a:xfrm>
            <a:off x="813058" y="351364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A3DDC95-E56D-7B48-A0F0-8CA9B4C9E441}"/>
              </a:ext>
            </a:extLst>
          </p:cNvPr>
          <p:cNvSpPr txBox="1"/>
          <p:nvPr/>
        </p:nvSpPr>
        <p:spPr>
          <a:xfrm>
            <a:off x="1472639" y="297444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49C590B-258F-AB4F-9528-D895FB955F55}"/>
              </a:ext>
            </a:extLst>
          </p:cNvPr>
          <p:cNvSpPr txBox="1"/>
          <p:nvPr/>
        </p:nvSpPr>
        <p:spPr>
          <a:xfrm>
            <a:off x="1441938" y="402594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38D0B47-D5A2-5147-B190-DA8A5B907C02}"/>
              </a:ext>
            </a:extLst>
          </p:cNvPr>
          <p:cNvSpPr txBox="1"/>
          <p:nvPr/>
        </p:nvSpPr>
        <p:spPr>
          <a:xfrm>
            <a:off x="3351274" y="399865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8348AC9-C7F6-BF43-A918-61F06163A552}"/>
              </a:ext>
            </a:extLst>
          </p:cNvPr>
          <p:cNvSpPr txBox="1"/>
          <p:nvPr/>
        </p:nvSpPr>
        <p:spPr>
          <a:xfrm>
            <a:off x="3974645" y="4511391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BB1B3C-7855-1744-8162-30917B83F87E}"/>
              </a:ext>
            </a:extLst>
          </p:cNvPr>
          <p:cNvSpPr txBox="1"/>
          <p:nvPr/>
        </p:nvSpPr>
        <p:spPr>
          <a:xfrm>
            <a:off x="8741326" y="7524"/>
            <a:ext cx="3866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79255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65" y="511809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the age of the “rock” below?</a:t>
            </a:r>
          </a:p>
          <a:p>
            <a:pPr marL="342900" indent="-342900">
              <a:buAutoNum type="arabicParenR"/>
            </a:pPr>
            <a:r>
              <a:rPr lang="en-US" dirty="0"/>
              <a:t>What is the approximate age of the rock below?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303752"/>
              </p:ext>
            </p:extLst>
          </p:nvPr>
        </p:nvGraphicFramePr>
        <p:xfrm>
          <a:off x="163333" y="2381016"/>
          <a:ext cx="5075776" cy="4178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3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8835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5892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892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79929" y="455566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95614" y="297252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95614" y="45526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86855" y="40334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23700" y="3499232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98835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198835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98835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198835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4632872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4632872" y="2973271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4632872" y="350073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4632872" y="402819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4632872" y="613804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4632872" y="50831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4632872" y="561058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017043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4017043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017043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4017043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017043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017043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3376643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3376643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3376643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3376643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3376643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739798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2739798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2739798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2739798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2739798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2104089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2104089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2104089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104089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2104089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2104089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8" name="TextBox 127"/>
          <p:cNvSpPr txBox="1"/>
          <p:nvPr/>
        </p:nvSpPr>
        <p:spPr>
          <a:xfrm>
            <a:off x="2104089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0" name="TextBox 129"/>
          <p:cNvSpPr txBox="1"/>
          <p:nvPr/>
        </p:nvSpPr>
        <p:spPr>
          <a:xfrm>
            <a:off x="1448557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448557" y="349923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1448557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1448557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831877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831877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1" name="TextBox 140"/>
          <p:cNvSpPr txBox="1"/>
          <p:nvPr/>
        </p:nvSpPr>
        <p:spPr>
          <a:xfrm>
            <a:off x="831877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831877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831877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831877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335" y="2011684"/>
            <a:ext cx="18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“Rock” Chemistry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1CFA30-A2C7-5D44-BE85-DE9440536DF3}"/>
              </a:ext>
            </a:extLst>
          </p:cNvPr>
          <p:cNvSpPr txBox="1"/>
          <p:nvPr/>
        </p:nvSpPr>
        <p:spPr>
          <a:xfrm>
            <a:off x="8741326" y="7524"/>
            <a:ext cx="3754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C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A33686C-FC58-1E4A-BDAA-B261BB42FBFC}"/>
              </a:ext>
            </a:extLst>
          </p:cNvPr>
          <p:cNvSpPr txBox="1"/>
          <p:nvPr/>
        </p:nvSpPr>
        <p:spPr>
          <a:xfrm>
            <a:off x="831877" y="2445805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2BC9EB7-5F6E-DB49-934E-E7641A6B2E8F}"/>
              </a:ext>
            </a:extLst>
          </p:cNvPr>
          <p:cNvSpPr txBox="1"/>
          <p:nvPr/>
        </p:nvSpPr>
        <p:spPr>
          <a:xfrm>
            <a:off x="2716175" y="244916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EE6272B-ABC5-A74D-B599-7CAFEF4BB3A3}"/>
              </a:ext>
            </a:extLst>
          </p:cNvPr>
          <p:cNvSpPr txBox="1"/>
          <p:nvPr/>
        </p:nvSpPr>
        <p:spPr>
          <a:xfrm>
            <a:off x="3371707" y="2445805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2BF6599-50DC-DE4D-A09A-205892F53AA7}"/>
              </a:ext>
            </a:extLst>
          </p:cNvPr>
          <p:cNvSpPr txBox="1"/>
          <p:nvPr/>
        </p:nvSpPr>
        <p:spPr>
          <a:xfrm>
            <a:off x="3982135" y="293780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0C91C89-F0BA-3743-9130-C2805A8F175E}"/>
              </a:ext>
            </a:extLst>
          </p:cNvPr>
          <p:cNvSpPr txBox="1"/>
          <p:nvPr/>
        </p:nvSpPr>
        <p:spPr>
          <a:xfrm>
            <a:off x="2750587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9ABD42-BFB9-A047-AF91-FD575D82ED16}"/>
              </a:ext>
            </a:extLst>
          </p:cNvPr>
          <p:cNvSpPr txBox="1"/>
          <p:nvPr/>
        </p:nvSpPr>
        <p:spPr>
          <a:xfrm>
            <a:off x="831877" y="3457465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DA1BD89-D9CB-8B42-913B-533B2B862F67}"/>
              </a:ext>
            </a:extLst>
          </p:cNvPr>
          <p:cNvSpPr txBox="1"/>
          <p:nvPr/>
        </p:nvSpPr>
        <p:spPr>
          <a:xfrm>
            <a:off x="2101176" y="3457465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72D4321-B768-544D-9BA7-0BFBBDEDDF16}"/>
              </a:ext>
            </a:extLst>
          </p:cNvPr>
          <p:cNvSpPr txBox="1"/>
          <p:nvPr/>
        </p:nvSpPr>
        <p:spPr>
          <a:xfrm>
            <a:off x="3340074" y="399865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12E5800-8258-8D49-9B27-EB6E8BF377C5}"/>
              </a:ext>
            </a:extLst>
          </p:cNvPr>
          <p:cNvSpPr txBox="1"/>
          <p:nvPr/>
        </p:nvSpPr>
        <p:spPr>
          <a:xfrm>
            <a:off x="1448557" y="403634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D2912AA-1189-E447-8463-288578CF16CF}"/>
              </a:ext>
            </a:extLst>
          </p:cNvPr>
          <p:cNvSpPr txBox="1"/>
          <p:nvPr/>
        </p:nvSpPr>
        <p:spPr>
          <a:xfrm>
            <a:off x="194459" y="402594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C2C05C0-B1FF-B94E-87AC-BD8740D0E799}"/>
              </a:ext>
            </a:extLst>
          </p:cNvPr>
          <p:cNvSpPr txBox="1"/>
          <p:nvPr/>
        </p:nvSpPr>
        <p:spPr>
          <a:xfrm>
            <a:off x="3988457" y="453789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342B476-62E0-7F41-BB2F-927B7B3B478E}"/>
              </a:ext>
            </a:extLst>
          </p:cNvPr>
          <p:cNvSpPr txBox="1"/>
          <p:nvPr/>
        </p:nvSpPr>
        <p:spPr>
          <a:xfrm>
            <a:off x="1448557" y="557879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55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335" y="2011684"/>
            <a:ext cx="181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“Rock” Chemistry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A4D285D-4640-AD4D-BF23-994F8AFC8E98}"/>
              </a:ext>
            </a:extLst>
          </p:cNvPr>
          <p:cNvSpPr txBox="1"/>
          <p:nvPr/>
        </p:nvSpPr>
        <p:spPr>
          <a:xfrm>
            <a:off x="8741326" y="7524"/>
            <a:ext cx="41069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D</a:t>
            </a:r>
          </a:p>
        </p:txBody>
      </p:sp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25487A15-65FD-1747-90BA-7D1EDCA8F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643638"/>
              </p:ext>
            </p:extLst>
          </p:nvPr>
        </p:nvGraphicFramePr>
        <p:xfrm>
          <a:off x="163333" y="2381016"/>
          <a:ext cx="5075776" cy="4178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34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4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26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7699" marR="87699" marT="43851" marB="4385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4843A779-95E6-E54A-A77E-2F2FE1D04FEE}"/>
              </a:ext>
            </a:extLst>
          </p:cNvPr>
          <p:cNvSpPr txBox="1"/>
          <p:nvPr/>
        </p:nvSpPr>
        <p:spPr>
          <a:xfrm>
            <a:off x="198835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739B302-3BE5-C547-A404-99DBA03E5EE5}"/>
              </a:ext>
            </a:extLst>
          </p:cNvPr>
          <p:cNvSpPr txBox="1"/>
          <p:nvPr/>
        </p:nvSpPr>
        <p:spPr>
          <a:xfrm>
            <a:off x="245892" y="2445808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2619860-32FF-0049-A91B-D0CE2B1F8733}"/>
              </a:ext>
            </a:extLst>
          </p:cNvPr>
          <p:cNvSpPr txBox="1"/>
          <p:nvPr/>
        </p:nvSpPr>
        <p:spPr>
          <a:xfrm>
            <a:off x="4679929" y="4555660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9B9AB5-1BB4-324C-915F-50CF33BD4CC1}"/>
              </a:ext>
            </a:extLst>
          </p:cNvPr>
          <p:cNvSpPr txBox="1"/>
          <p:nvPr/>
        </p:nvSpPr>
        <p:spPr>
          <a:xfrm>
            <a:off x="2786855" y="4033456"/>
            <a:ext cx="49537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/>
              <a:t>K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AD6AE6-0A6D-3C43-BFCF-498BEE308888}"/>
              </a:ext>
            </a:extLst>
          </p:cNvPr>
          <p:cNvSpPr txBox="1"/>
          <p:nvPr/>
        </p:nvSpPr>
        <p:spPr>
          <a:xfrm>
            <a:off x="198835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649D0C3-4F8E-B548-8B00-2DC295E9B09B}"/>
              </a:ext>
            </a:extLst>
          </p:cNvPr>
          <p:cNvSpPr txBox="1"/>
          <p:nvPr/>
        </p:nvSpPr>
        <p:spPr>
          <a:xfrm>
            <a:off x="198835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90BFBB8-C19C-1542-B74D-D46A7EA79FB6}"/>
              </a:ext>
            </a:extLst>
          </p:cNvPr>
          <p:cNvSpPr txBox="1"/>
          <p:nvPr/>
        </p:nvSpPr>
        <p:spPr>
          <a:xfrm>
            <a:off x="198835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1F65997-B418-7546-A5CB-04FE3A921BDF}"/>
              </a:ext>
            </a:extLst>
          </p:cNvPr>
          <p:cNvSpPr txBox="1"/>
          <p:nvPr/>
        </p:nvSpPr>
        <p:spPr>
          <a:xfrm>
            <a:off x="198835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59DEA58-802C-D443-A5BB-F5D1182F4530}"/>
              </a:ext>
            </a:extLst>
          </p:cNvPr>
          <p:cNvSpPr txBox="1"/>
          <p:nvPr/>
        </p:nvSpPr>
        <p:spPr>
          <a:xfrm>
            <a:off x="4632872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8E1F5C-3D59-C44B-BADB-16A2FE315576}"/>
              </a:ext>
            </a:extLst>
          </p:cNvPr>
          <p:cNvSpPr txBox="1"/>
          <p:nvPr/>
        </p:nvSpPr>
        <p:spPr>
          <a:xfrm>
            <a:off x="4632872" y="2973271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B6561D1-DC73-424B-9BC8-BA229317F664}"/>
              </a:ext>
            </a:extLst>
          </p:cNvPr>
          <p:cNvSpPr txBox="1"/>
          <p:nvPr/>
        </p:nvSpPr>
        <p:spPr>
          <a:xfrm>
            <a:off x="4632872" y="350073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088A5FA-52F1-444E-979D-3A11E9473348}"/>
              </a:ext>
            </a:extLst>
          </p:cNvPr>
          <p:cNvSpPr txBox="1"/>
          <p:nvPr/>
        </p:nvSpPr>
        <p:spPr>
          <a:xfrm>
            <a:off x="4632872" y="402819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6D6B4FE-5D2A-8A41-8046-3B220B1A40D6}"/>
              </a:ext>
            </a:extLst>
          </p:cNvPr>
          <p:cNvSpPr txBox="1"/>
          <p:nvPr/>
        </p:nvSpPr>
        <p:spPr>
          <a:xfrm>
            <a:off x="4632872" y="613804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52AC4EC-92BE-A74D-8427-4BD460BBC29A}"/>
              </a:ext>
            </a:extLst>
          </p:cNvPr>
          <p:cNvSpPr txBox="1"/>
          <p:nvPr/>
        </p:nvSpPr>
        <p:spPr>
          <a:xfrm>
            <a:off x="4632872" y="50831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CF9541F-5E69-364D-AF66-3CB84668943C}"/>
              </a:ext>
            </a:extLst>
          </p:cNvPr>
          <p:cNvSpPr txBox="1"/>
          <p:nvPr/>
        </p:nvSpPr>
        <p:spPr>
          <a:xfrm>
            <a:off x="4632872" y="561058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3A31449-D28C-D14D-8349-F5BCF56E7BE3}"/>
              </a:ext>
            </a:extLst>
          </p:cNvPr>
          <p:cNvSpPr txBox="1"/>
          <p:nvPr/>
        </p:nvSpPr>
        <p:spPr>
          <a:xfrm>
            <a:off x="4017043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66C8F32-C2D1-5948-9804-E227A2698FA6}"/>
              </a:ext>
            </a:extLst>
          </p:cNvPr>
          <p:cNvSpPr txBox="1"/>
          <p:nvPr/>
        </p:nvSpPr>
        <p:spPr>
          <a:xfrm>
            <a:off x="4017043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8693E7E-AF85-CF4C-88D7-938A30900FE6}"/>
              </a:ext>
            </a:extLst>
          </p:cNvPr>
          <p:cNvSpPr txBox="1"/>
          <p:nvPr/>
        </p:nvSpPr>
        <p:spPr>
          <a:xfrm>
            <a:off x="4017043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4460394-BDFA-2044-B8CA-ECBBF0FDEA20}"/>
              </a:ext>
            </a:extLst>
          </p:cNvPr>
          <p:cNvSpPr txBox="1"/>
          <p:nvPr/>
        </p:nvSpPr>
        <p:spPr>
          <a:xfrm>
            <a:off x="4017043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E4A4316-4234-8A48-A344-8253C627A45C}"/>
              </a:ext>
            </a:extLst>
          </p:cNvPr>
          <p:cNvSpPr txBox="1"/>
          <p:nvPr/>
        </p:nvSpPr>
        <p:spPr>
          <a:xfrm>
            <a:off x="4017043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D83CB9A-AA33-E94A-B860-3E7FA4812D13}"/>
              </a:ext>
            </a:extLst>
          </p:cNvPr>
          <p:cNvSpPr txBox="1"/>
          <p:nvPr/>
        </p:nvSpPr>
        <p:spPr>
          <a:xfrm>
            <a:off x="4017043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8B9C17A-204D-A74A-88D4-E69581A0CC0E}"/>
              </a:ext>
            </a:extLst>
          </p:cNvPr>
          <p:cNvSpPr txBox="1"/>
          <p:nvPr/>
        </p:nvSpPr>
        <p:spPr>
          <a:xfrm>
            <a:off x="3376643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8793466-5139-7947-BA44-41F329DE84F9}"/>
              </a:ext>
            </a:extLst>
          </p:cNvPr>
          <p:cNvSpPr txBox="1"/>
          <p:nvPr/>
        </p:nvSpPr>
        <p:spPr>
          <a:xfrm>
            <a:off x="3376643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34B8169-CBB2-604A-80F1-F99C17179220}"/>
              </a:ext>
            </a:extLst>
          </p:cNvPr>
          <p:cNvSpPr txBox="1"/>
          <p:nvPr/>
        </p:nvSpPr>
        <p:spPr>
          <a:xfrm>
            <a:off x="3376643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CD5D09E-8766-D543-A954-C8F1B7DCF50F}"/>
              </a:ext>
            </a:extLst>
          </p:cNvPr>
          <p:cNvSpPr txBox="1"/>
          <p:nvPr/>
        </p:nvSpPr>
        <p:spPr>
          <a:xfrm>
            <a:off x="3376643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1158463-7E16-F04A-9FAA-7CE5AD5C77A0}"/>
              </a:ext>
            </a:extLst>
          </p:cNvPr>
          <p:cNvSpPr txBox="1"/>
          <p:nvPr/>
        </p:nvSpPr>
        <p:spPr>
          <a:xfrm>
            <a:off x="3376643" y="560608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461081EF-E480-1E4F-AAF2-4BA1FE680AE0}"/>
              </a:ext>
            </a:extLst>
          </p:cNvPr>
          <p:cNvSpPr txBox="1"/>
          <p:nvPr/>
        </p:nvSpPr>
        <p:spPr>
          <a:xfrm>
            <a:off x="2739798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581BBE2-EA29-1042-8A90-6157EBEF5032}"/>
              </a:ext>
            </a:extLst>
          </p:cNvPr>
          <p:cNvSpPr txBox="1"/>
          <p:nvPr/>
        </p:nvSpPr>
        <p:spPr>
          <a:xfrm>
            <a:off x="2739798" y="350424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FEEF1F8-8EE6-2549-8FA6-8E31803D577C}"/>
              </a:ext>
            </a:extLst>
          </p:cNvPr>
          <p:cNvSpPr txBox="1"/>
          <p:nvPr/>
        </p:nvSpPr>
        <p:spPr>
          <a:xfrm>
            <a:off x="2739798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254202E-809C-E149-82CA-75C0095E22EF}"/>
              </a:ext>
            </a:extLst>
          </p:cNvPr>
          <p:cNvSpPr txBox="1"/>
          <p:nvPr/>
        </p:nvSpPr>
        <p:spPr>
          <a:xfrm>
            <a:off x="2739798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6E7900D-5A60-F945-952B-D39E1284F104}"/>
              </a:ext>
            </a:extLst>
          </p:cNvPr>
          <p:cNvSpPr txBox="1"/>
          <p:nvPr/>
        </p:nvSpPr>
        <p:spPr>
          <a:xfrm>
            <a:off x="2739798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C4993FF-7EAA-F449-9650-8C10AC4313F4}"/>
              </a:ext>
            </a:extLst>
          </p:cNvPr>
          <p:cNvSpPr txBox="1"/>
          <p:nvPr/>
        </p:nvSpPr>
        <p:spPr>
          <a:xfrm>
            <a:off x="2104089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59721BE-9DDC-4E48-BB83-FC54AA5B4BCC}"/>
              </a:ext>
            </a:extLst>
          </p:cNvPr>
          <p:cNvSpPr txBox="1"/>
          <p:nvPr/>
        </p:nvSpPr>
        <p:spPr>
          <a:xfrm>
            <a:off x="2104089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B82A68D-E8F7-F042-8EDD-73A33F4E8EAD}"/>
              </a:ext>
            </a:extLst>
          </p:cNvPr>
          <p:cNvSpPr txBox="1"/>
          <p:nvPr/>
        </p:nvSpPr>
        <p:spPr>
          <a:xfrm>
            <a:off x="2104089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7188180-A520-1B49-B8CA-1DBAEF263C10}"/>
              </a:ext>
            </a:extLst>
          </p:cNvPr>
          <p:cNvSpPr txBox="1"/>
          <p:nvPr/>
        </p:nvSpPr>
        <p:spPr>
          <a:xfrm>
            <a:off x="2104089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C6E8A87-A4C1-AB40-B141-6B80F4F874D0}"/>
              </a:ext>
            </a:extLst>
          </p:cNvPr>
          <p:cNvSpPr txBox="1"/>
          <p:nvPr/>
        </p:nvSpPr>
        <p:spPr>
          <a:xfrm>
            <a:off x="2104089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C4C0C20-D06B-CE44-A8EF-4C5331920FF1}"/>
              </a:ext>
            </a:extLst>
          </p:cNvPr>
          <p:cNvSpPr txBox="1"/>
          <p:nvPr/>
        </p:nvSpPr>
        <p:spPr>
          <a:xfrm>
            <a:off x="2104089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37BD445-DE01-124B-B6F4-9F52D7D83108}"/>
              </a:ext>
            </a:extLst>
          </p:cNvPr>
          <p:cNvSpPr txBox="1"/>
          <p:nvPr/>
        </p:nvSpPr>
        <p:spPr>
          <a:xfrm>
            <a:off x="2104089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382E45B1-F502-194F-A4FB-945891CD78CE}"/>
              </a:ext>
            </a:extLst>
          </p:cNvPr>
          <p:cNvSpPr txBox="1"/>
          <p:nvPr/>
        </p:nvSpPr>
        <p:spPr>
          <a:xfrm>
            <a:off x="1448557" y="244580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D2873293-0BC7-9C4A-960A-766D9363473C}"/>
              </a:ext>
            </a:extLst>
          </p:cNvPr>
          <p:cNvSpPr txBox="1"/>
          <p:nvPr/>
        </p:nvSpPr>
        <p:spPr>
          <a:xfrm>
            <a:off x="1448557" y="349923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4A0F978-CEE3-F043-8509-0B61ACF9DE47}"/>
              </a:ext>
            </a:extLst>
          </p:cNvPr>
          <p:cNvSpPr txBox="1"/>
          <p:nvPr/>
        </p:nvSpPr>
        <p:spPr>
          <a:xfrm>
            <a:off x="1448557" y="613279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FE2A058-38E5-834D-B5EC-160CD37BAFB0}"/>
              </a:ext>
            </a:extLst>
          </p:cNvPr>
          <p:cNvSpPr txBox="1"/>
          <p:nvPr/>
        </p:nvSpPr>
        <p:spPr>
          <a:xfrm>
            <a:off x="1448557" y="507936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B44E0CE-787E-7748-8260-1D4913CB51CD}"/>
              </a:ext>
            </a:extLst>
          </p:cNvPr>
          <p:cNvSpPr txBox="1"/>
          <p:nvPr/>
        </p:nvSpPr>
        <p:spPr>
          <a:xfrm>
            <a:off x="831877" y="456267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FDB3A0F-325B-3A40-9F77-312ED1348BFD}"/>
              </a:ext>
            </a:extLst>
          </p:cNvPr>
          <p:cNvSpPr txBox="1"/>
          <p:nvPr/>
        </p:nvSpPr>
        <p:spPr>
          <a:xfrm>
            <a:off x="831877" y="297502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A1FEDE5-CC2E-9547-92A8-B461A4A64A6D}"/>
              </a:ext>
            </a:extLst>
          </p:cNvPr>
          <p:cNvSpPr txBox="1"/>
          <p:nvPr/>
        </p:nvSpPr>
        <p:spPr>
          <a:xfrm>
            <a:off x="831877" y="40334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91FAC35-7F61-AC4F-948C-2A6828A47453}"/>
              </a:ext>
            </a:extLst>
          </p:cNvPr>
          <p:cNvSpPr txBox="1"/>
          <p:nvPr/>
        </p:nvSpPr>
        <p:spPr>
          <a:xfrm>
            <a:off x="831877" y="6150323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3488EEB-3676-2B4E-87C8-97E8C5392203}"/>
              </a:ext>
            </a:extLst>
          </p:cNvPr>
          <p:cNvSpPr txBox="1"/>
          <p:nvPr/>
        </p:nvSpPr>
        <p:spPr>
          <a:xfrm>
            <a:off x="831877" y="509188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0BB6C19-6195-D748-9B54-D26F64545491}"/>
              </a:ext>
            </a:extLst>
          </p:cNvPr>
          <p:cNvSpPr txBox="1"/>
          <p:nvPr/>
        </p:nvSpPr>
        <p:spPr>
          <a:xfrm>
            <a:off x="831877" y="562110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FD208FD5-A92E-684C-9A03-E758CDE587FA}"/>
              </a:ext>
            </a:extLst>
          </p:cNvPr>
          <p:cNvSpPr txBox="1"/>
          <p:nvPr/>
        </p:nvSpPr>
        <p:spPr>
          <a:xfrm>
            <a:off x="831877" y="2445805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6F5746F-A154-EA4F-8BBE-644CD34E645B}"/>
              </a:ext>
            </a:extLst>
          </p:cNvPr>
          <p:cNvSpPr txBox="1"/>
          <p:nvPr/>
        </p:nvSpPr>
        <p:spPr>
          <a:xfrm>
            <a:off x="2716175" y="244916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770F63F-9D57-E04D-A7F8-B7A363444BC0}"/>
              </a:ext>
            </a:extLst>
          </p:cNvPr>
          <p:cNvSpPr txBox="1"/>
          <p:nvPr/>
        </p:nvSpPr>
        <p:spPr>
          <a:xfrm>
            <a:off x="3371707" y="2445805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A5ECF8B-6463-DD4A-AF0D-3F610FD2F59F}"/>
              </a:ext>
            </a:extLst>
          </p:cNvPr>
          <p:cNvSpPr txBox="1"/>
          <p:nvPr/>
        </p:nvSpPr>
        <p:spPr>
          <a:xfrm>
            <a:off x="3982135" y="293780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56D5A36E-9592-3340-BFE9-EA0965783106}"/>
              </a:ext>
            </a:extLst>
          </p:cNvPr>
          <p:cNvSpPr txBox="1"/>
          <p:nvPr/>
        </p:nvSpPr>
        <p:spPr>
          <a:xfrm>
            <a:off x="2750587" y="297252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89DF75C-BEC0-114B-ADA5-2B111800253A}"/>
              </a:ext>
            </a:extLst>
          </p:cNvPr>
          <p:cNvSpPr txBox="1"/>
          <p:nvPr/>
        </p:nvSpPr>
        <p:spPr>
          <a:xfrm>
            <a:off x="831877" y="3457465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FC087B9-5D98-1B42-B729-3F17D28C2CC8}"/>
              </a:ext>
            </a:extLst>
          </p:cNvPr>
          <p:cNvSpPr txBox="1"/>
          <p:nvPr/>
        </p:nvSpPr>
        <p:spPr>
          <a:xfrm>
            <a:off x="2101176" y="3457465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392F214-682D-6549-99C4-7C949E50A04E}"/>
              </a:ext>
            </a:extLst>
          </p:cNvPr>
          <p:cNvSpPr txBox="1"/>
          <p:nvPr/>
        </p:nvSpPr>
        <p:spPr>
          <a:xfrm>
            <a:off x="3340074" y="3998658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952AC2F5-9FFC-534B-B7B8-F5489F3B8A1F}"/>
              </a:ext>
            </a:extLst>
          </p:cNvPr>
          <p:cNvSpPr txBox="1"/>
          <p:nvPr/>
        </p:nvSpPr>
        <p:spPr>
          <a:xfrm>
            <a:off x="1448557" y="403634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CD5EDA6-F1E7-A044-9437-908480406A26}"/>
              </a:ext>
            </a:extLst>
          </p:cNvPr>
          <p:cNvSpPr txBox="1"/>
          <p:nvPr/>
        </p:nvSpPr>
        <p:spPr>
          <a:xfrm>
            <a:off x="194459" y="402594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F810DE3C-ADA7-B240-80C2-3175093F3B59}"/>
              </a:ext>
            </a:extLst>
          </p:cNvPr>
          <p:cNvSpPr txBox="1"/>
          <p:nvPr/>
        </p:nvSpPr>
        <p:spPr>
          <a:xfrm>
            <a:off x="3988457" y="4537890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2DD5262D-028E-984E-9591-4DA0A37F476F}"/>
              </a:ext>
            </a:extLst>
          </p:cNvPr>
          <p:cNvSpPr txBox="1"/>
          <p:nvPr/>
        </p:nvSpPr>
        <p:spPr>
          <a:xfrm>
            <a:off x="1448557" y="5578794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66F499F8-D27E-DB40-B72B-1E1B13F254C9}"/>
              </a:ext>
            </a:extLst>
          </p:cNvPr>
          <p:cNvSpPr txBox="1"/>
          <p:nvPr/>
        </p:nvSpPr>
        <p:spPr>
          <a:xfrm>
            <a:off x="220448" y="3511382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F814061-017C-3046-8794-5022C519E043}"/>
              </a:ext>
            </a:extLst>
          </p:cNvPr>
          <p:cNvSpPr txBox="1"/>
          <p:nvPr/>
        </p:nvSpPr>
        <p:spPr>
          <a:xfrm>
            <a:off x="1455064" y="2962117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D307B50-BBC2-1546-A3A6-C31304C9D5D3}"/>
              </a:ext>
            </a:extLst>
          </p:cNvPr>
          <p:cNvSpPr txBox="1"/>
          <p:nvPr/>
        </p:nvSpPr>
        <p:spPr>
          <a:xfrm>
            <a:off x="1442924" y="4552656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6FB302AE-AD35-E343-9F46-22EAD06E2015}"/>
              </a:ext>
            </a:extLst>
          </p:cNvPr>
          <p:cNvSpPr txBox="1"/>
          <p:nvPr/>
        </p:nvSpPr>
        <p:spPr>
          <a:xfrm>
            <a:off x="3387413" y="3499739"/>
            <a:ext cx="5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40 </a:t>
            </a:r>
            <a:r>
              <a:rPr lang="en-US" dirty="0" err="1"/>
              <a:t>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55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605" t="4912" r="2356" b="20075"/>
          <a:stretch/>
        </p:blipFill>
        <p:spPr>
          <a:xfrm>
            <a:off x="1969727" y="163634"/>
            <a:ext cx="6738537" cy="4511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438" y="4726495"/>
            <a:ext cx="82490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Which activity did you find most instructive?</a:t>
            </a:r>
          </a:p>
          <a:p>
            <a:r>
              <a:rPr lang="en-US" sz="2400" dirty="0"/>
              <a:t>Which activity do you think would have the most lasting impact?</a:t>
            </a:r>
          </a:p>
          <a:p>
            <a:r>
              <a:rPr lang="en-US" sz="2400" dirty="0"/>
              <a:t>Does the order of the activities matter?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438" y="6077285"/>
            <a:ext cx="8883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would your age estimate change if </a:t>
            </a:r>
            <a:r>
              <a:rPr lang="en-US" sz="2400" baseline="30000" dirty="0"/>
              <a:t>40</a:t>
            </a:r>
            <a:r>
              <a:rPr lang="en-US" sz="2400" dirty="0"/>
              <a:t>K “leaked” into the sample?</a:t>
            </a:r>
          </a:p>
          <a:p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81438" y="2344461"/>
            <a:ext cx="16030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College Labs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438" y="2881041"/>
            <a:ext cx="133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MS Thesis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438" y="3417621"/>
            <a:ext cx="1801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PhD </a:t>
            </a:r>
            <a:r>
              <a:rPr lang="en-US" sz="2200" dirty="0" err="1"/>
              <a:t>Chapt</a:t>
            </a:r>
            <a:r>
              <a:rPr lang="en-US" sz="2200" dirty="0"/>
              <a:t>. 2?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438" y="3954201"/>
            <a:ext cx="1801257" cy="645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PhD </a:t>
            </a:r>
            <a:r>
              <a:rPr lang="en-US" sz="2200" dirty="0" err="1"/>
              <a:t>Chapt</a:t>
            </a:r>
            <a:r>
              <a:rPr lang="en-US" sz="2200" dirty="0"/>
              <a:t>. 3?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Post-Doc.</a:t>
            </a:r>
          </a:p>
        </p:txBody>
      </p:sp>
    </p:spTree>
    <p:extLst>
      <p:ext uri="{BB962C8B-B14F-4D97-AF65-F5344CB8AC3E}">
        <p14:creationId xmlns:p14="http://schemas.microsoft.com/office/powerpoint/2010/main" val="300751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073" y="872284"/>
            <a:ext cx="8656637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was the </a:t>
            </a:r>
            <a:r>
              <a:rPr lang="en-US" sz="2400" b="1" dirty="0"/>
              <a:t>most</a:t>
            </a:r>
            <a:r>
              <a:rPr lang="en-US" sz="2400" dirty="0"/>
              <a:t> memorable/favorite course you have ever had?</a:t>
            </a:r>
          </a:p>
          <a:p>
            <a:r>
              <a:rPr lang="en-US" sz="2400" dirty="0"/>
              <a:t>	- Why?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What was the </a:t>
            </a:r>
            <a:r>
              <a:rPr lang="en-US" sz="2400" b="1" dirty="0"/>
              <a:t>least</a:t>
            </a:r>
            <a:r>
              <a:rPr lang="en-US" sz="2400" dirty="0"/>
              <a:t> memorable/favorite course you have ever had?</a:t>
            </a:r>
          </a:p>
          <a:p>
            <a:r>
              <a:rPr lang="en-US" sz="2400" dirty="0"/>
              <a:t>	- Why?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5653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</p:spTree>
    <p:extLst>
      <p:ext uri="{BB962C8B-B14F-4D97-AF65-F5344CB8AC3E}">
        <p14:creationId xmlns:p14="http://schemas.microsoft.com/office/powerpoint/2010/main" val="1185129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509" y="605908"/>
            <a:ext cx="8537365" cy="6008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</p:spTree>
    <p:extLst>
      <p:ext uri="{BB962C8B-B14F-4D97-AF65-F5344CB8AC3E}">
        <p14:creationId xmlns:p14="http://schemas.microsoft.com/office/powerpoint/2010/main" val="1961968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25234" y="1218109"/>
            <a:ext cx="480131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What are the components of pedagogy?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1849" y="4502100"/>
            <a:ext cx="1144063" cy="40011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Learner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0133" y="2123660"/>
            <a:ext cx="118749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Teacher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6400" y="3182515"/>
            <a:ext cx="2854960" cy="695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Mode of Instruction</a:t>
            </a:r>
          </a:p>
          <a:p>
            <a:pPr algn="ctr">
              <a:lnSpc>
                <a:spcPct val="80000"/>
              </a:lnSpc>
            </a:pPr>
            <a:r>
              <a:rPr lang="en-US" sz="2400" dirty="0"/>
              <a:t>- didactic/structured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0616" y="4354369"/>
            <a:ext cx="1572065" cy="69557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Knowledge</a:t>
            </a:r>
          </a:p>
          <a:p>
            <a:pPr algn="ctr">
              <a:lnSpc>
                <a:spcPct val="80000"/>
              </a:lnSpc>
            </a:pPr>
            <a:r>
              <a:rPr lang="en-US" sz="2400" dirty="0"/>
              <a:t>Skills</a:t>
            </a:r>
          </a:p>
        </p:txBody>
      </p:sp>
      <p:cxnSp>
        <p:nvCxnSpPr>
          <p:cNvPr id="12" name="Straight Arrow Connector 11"/>
          <p:cNvCxnSpPr>
            <a:stCxn id="3" idx="3"/>
            <a:endCxn id="10" idx="1"/>
          </p:cNvCxnSpPr>
          <p:nvPr/>
        </p:nvCxnSpPr>
        <p:spPr>
          <a:xfrm>
            <a:off x="4945912" y="4702155"/>
            <a:ext cx="1824704" cy="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  <a:endCxn id="9" idx="0"/>
          </p:cNvCxnSpPr>
          <p:nvPr/>
        </p:nvCxnSpPr>
        <p:spPr>
          <a:xfrm flipH="1">
            <a:off x="4373880" y="2523770"/>
            <a:ext cx="1" cy="6587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  <a:endCxn id="3" idx="0"/>
          </p:cNvCxnSpPr>
          <p:nvPr/>
        </p:nvCxnSpPr>
        <p:spPr>
          <a:xfrm>
            <a:off x="4373880" y="3878090"/>
            <a:ext cx="1" cy="6240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46400" y="3184950"/>
            <a:ext cx="2936240" cy="695575"/>
          </a:xfrm>
          <a:prstGeom prst="rect">
            <a:avLst/>
          </a:prstGeom>
          <a:solidFill>
            <a:srgbClr val="FDEADA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Mode of Instruction</a:t>
            </a:r>
          </a:p>
          <a:p>
            <a:pPr algn="ctr">
              <a:lnSpc>
                <a:spcPct val="80000"/>
              </a:lnSpc>
            </a:pPr>
            <a:r>
              <a:rPr lang="en-US" sz="2400" dirty="0"/>
              <a:t>- experiential learning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25234" y="1218109"/>
            <a:ext cx="480131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What are the components of </a:t>
            </a:r>
            <a:r>
              <a:rPr lang="en-US" sz="2200" strike="sngStrike" dirty="0"/>
              <a:t>pedagogy</a:t>
            </a:r>
            <a:r>
              <a:rPr lang="en-US" sz="2200" dirty="0"/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74960" y="955040"/>
            <a:ext cx="1391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andragogy</a:t>
            </a:r>
          </a:p>
        </p:txBody>
      </p:sp>
      <p:cxnSp>
        <p:nvCxnSpPr>
          <p:cNvPr id="44" name="Elbow Connector 43"/>
          <p:cNvCxnSpPr>
            <a:stCxn id="3" idx="1"/>
            <a:endCxn id="8" idx="1"/>
          </p:cNvCxnSpPr>
          <p:nvPr/>
        </p:nvCxnSpPr>
        <p:spPr>
          <a:xfrm rot="10800000">
            <a:off x="3780133" y="2323715"/>
            <a:ext cx="21716" cy="2378440"/>
          </a:xfrm>
          <a:prstGeom prst="bentConnector3">
            <a:avLst>
              <a:gd name="adj1" fmla="val 4614828"/>
            </a:avLst>
          </a:prstGeom>
          <a:ln w="57150" cmpd="sng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3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11590"/>
              </p:ext>
            </p:extLst>
          </p:nvPr>
        </p:nvGraphicFramePr>
        <p:xfrm>
          <a:off x="304801" y="1906738"/>
          <a:ext cx="8442960" cy="3601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9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PEDAGOGY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ANDRAGOGY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Learner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/>
                        <a:t>The learner is dependent on the instructor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/>
                        <a:t>Teacher is responsible for how/what is taught 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/>
                        <a:t>Teacher evaluates the learning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/>
                        <a:t>Learner self-directed/ independent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/>
                        <a:t>Learner responsible for the learning</a:t>
                      </a:r>
                    </a:p>
                    <a:p>
                      <a:pPr marL="111125" indent="-111125">
                        <a:buFont typeface="Arial"/>
                        <a:buChar char="•"/>
                      </a:pPr>
                      <a:r>
                        <a:rPr lang="en-US" sz="1400" dirty="0"/>
                        <a:t>Self-evaluation is seen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Learner's experience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Method is didactic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Method used is problem solving, discussion, service-learning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Readiness to learn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Standardized curriculum based on societal needs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Curriculum is more application based and it revolves around life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Orientation to learning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Process of acquiring subject matter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Performing tasks and solving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Motivation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Motivated by external pressure</a:t>
                      </a:r>
                    </a:p>
                    <a:p>
                      <a:r>
                        <a:rPr lang="en-US" sz="1400" dirty="0"/>
                        <a:t>-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competition for grades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Driven by internal motivation</a:t>
                      </a:r>
                    </a:p>
                    <a:p>
                      <a:r>
                        <a:rPr lang="en-US" sz="1400" dirty="0"/>
                        <a:t>-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self-fulfillment, self-confidence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23440" y="3149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25234" y="1218109"/>
            <a:ext cx="480131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/>
              <a:t>What are the components of </a:t>
            </a:r>
            <a:r>
              <a:rPr lang="en-US" sz="2200" strike="sngStrike" dirty="0"/>
              <a:t>pedagogy</a:t>
            </a:r>
            <a:r>
              <a:rPr lang="en-US" sz="22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4960" y="955040"/>
            <a:ext cx="1391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andragogy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E45C9-0C0E-1145-B1D2-45489240B427}"/>
              </a:ext>
            </a:extLst>
          </p:cNvPr>
          <p:cNvSpPr txBox="1"/>
          <p:nvPr/>
        </p:nvSpPr>
        <p:spPr>
          <a:xfrm>
            <a:off x="1615165" y="5902960"/>
            <a:ext cx="5913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Reflect a bit about your experience(s) at GSO</a:t>
            </a:r>
          </a:p>
        </p:txBody>
      </p:sp>
    </p:spTree>
    <p:extLst>
      <p:ext uri="{BB962C8B-B14F-4D97-AF65-F5344CB8AC3E}">
        <p14:creationId xmlns:p14="http://schemas.microsoft.com/office/powerpoint/2010/main" val="269517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18056"/>
          <a:stretch/>
        </p:blipFill>
        <p:spPr>
          <a:xfrm>
            <a:off x="0" y="803595"/>
            <a:ext cx="9144000" cy="56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4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011" y="868185"/>
            <a:ext cx="5169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Concept Mapping</a:t>
            </a:r>
            <a:r>
              <a:rPr lang="mr-IN" sz="2400" dirty="0"/>
              <a:t>……</a:t>
            </a:r>
            <a:r>
              <a:rPr lang="en-US" sz="2400" dirty="0"/>
              <a:t>create a sandwich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5639" y="4052647"/>
            <a:ext cx="101895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Wrapper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0136" y="4072115"/>
            <a:ext cx="73255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Filling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170" y="1535484"/>
            <a:ext cx="4543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What are the  parts of a sandwich?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2621" y="3602313"/>
            <a:ext cx="73740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Bread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2619" y="4256780"/>
            <a:ext cx="79263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Wraps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415" y="5170227"/>
            <a:ext cx="63350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Rolls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6058" y="3323745"/>
            <a:ext cx="68480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6998" y="3806504"/>
            <a:ext cx="86386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Cheese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6998" y="4337660"/>
            <a:ext cx="9294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Spreads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9194" y="5354892"/>
            <a:ext cx="13131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Condiments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1910" y="6161700"/>
            <a:ext cx="77457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Butter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2890" y="6158445"/>
            <a:ext cx="71880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Mayo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5210" y="6145327"/>
            <a:ext cx="98322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Mustard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14255" y="6109648"/>
            <a:ext cx="7423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Relish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86998" y="5354892"/>
            <a:ext cx="72725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Pickle</a:t>
            </a:r>
          </a:p>
        </p:txBody>
      </p:sp>
    </p:spTree>
    <p:extLst>
      <p:ext uri="{BB962C8B-B14F-4D97-AF65-F5344CB8AC3E}">
        <p14:creationId xmlns:p14="http://schemas.microsoft.com/office/powerpoint/2010/main" val="8286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9" grpId="0" animBg="1"/>
      <p:bldP spid="17" grpId="0" animBg="1"/>
      <p:bldP spid="18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011" y="868185"/>
            <a:ext cx="5169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Concept Mapping</a:t>
            </a:r>
            <a:r>
              <a:rPr lang="mr-IN" sz="2400" dirty="0"/>
              <a:t>……</a:t>
            </a:r>
            <a:r>
              <a:rPr lang="en-US" sz="2400" dirty="0"/>
              <a:t>create a sandwich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5639" y="4052647"/>
            <a:ext cx="101895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Wrapper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0136" y="4072115"/>
            <a:ext cx="73255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Filling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170" y="1535486"/>
            <a:ext cx="454343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What are the  parts of a sandwich?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How are they related?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2621" y="3602313"/>
            <a:ext cx="73740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Bread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2619" y="4256780"/>
            <a:ext cx="79263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Wraps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415" y="5170227"/>
            <a:ext cx="63350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Rolls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6058" y="3323745"/>
            <a:ext cx="68480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6998" y="3806504"/>
            <a:ext cx="86386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Cheese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6998" y="4337660"/>
            <a:ext cx="9294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Spreads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9194" y="5354892"/>
            <a:ext cx="13131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Condiments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1910" y="6161700"/>
            <a:ext cx="77457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Butter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2890" y="6158445"/>
            <a:ext cx="71880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Mayo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5210" y="6145327"/>
            <a:ext cx="98322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Mustard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14255" y="6109648"/>
            <a:ext cx="7423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Relish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86998" y="5354892"/>
            <a:ext cx="72725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Pickle</a:t>
            </a:r>
          </a:p>
        </p:txBody>
      </p:sp>
      <p:cxnSp>
        <p:nvCxnSpPr>
          <p:cNvPr id="22" name="Straight Connector 21"/>
          <p:cNvCxnSpPr>
            <a:stCxn id="9" idx="3"/>
            <a:endCxn id="4" idx="1"/>
          </p:cNvCxnSpPr>
          <p:nvPr/>
        </p:nvCxnSpPr>
        <p:spPr>
          <a:xfrm flipV="1">
            <a:off x="4162691" y="4237313"/>
            <a:ext cx="972948" cy="19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1"/>
            <a:endCxn id="4" idx="3"/>
          </p:cNvCxnSpPr>
          <p:nvPr/>
        </p:nvCxnSpPr>
        <p:spPr>
          <a:xfrm flipH="1">
            <a:off x="6154593" y="3786979"/>
            <a:ext cx="558028" cy="450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7" idx="1"/>
            <a:endCxn id="4" idx="3"/>
          </p:cNvCxnSpPr>
          <p:nvPr/>
        </p:nvCxnSpPr>
        <p:spPr>
          <a:xfrm flipH="1" flipV="1">
            <a:off x="6154593" y="4237313"/>
            <a:ext cx="558026" cy="204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1"/>
            <a:endCxn id="4" idx="3"/>
          </p:cNvCxnSpPr>
          <p:nvPr/>
        </p:nvCxnSpPr>
        <p:spPr>
          <a:xfrm flipH="1" flipV="1">
            <a:off x="6154593" y="4237313"/>
            <a:ext cx="622822" cy="1117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0" idx="3"/>
            <a:endCxn id="9" idx="1"/>
          </p:cNvCxnSpPr>
          <p:nvPr/>
        </p:nvCxnSpPr>
        <p:spPr>
          <a:xfrm>
            <a:off x="2550861" y="3508411"/>
            <a:ext cx="879275" cy="7483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3"/>
            <a:endCxn id="9" idx="1"/>
          </p:cNvCxnSpPr>
          <p:nvPr/>
        </p:nvCxnSpPr>
        <p:spPr>
          <a:xfrm>
            <a:off x="2550861" y="3991170"/>
            <a:ext cx="879275" cy="2656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2" idx="3"/>
            <a:endCxn id="9" idx="1"/>
          </p:cNvCxnSpPr>
          <p:nvPr/>
        </p:nvCxnSpPr>
        <p:spPr>
          <a:xfrm flipV="1">
            <a:off x="2616459" y="4256781"/>
            <a:ext cx="813677" cy="265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5" idx="0"/>
            <a:endCxn id="4" idx="2"/>
          </p:cNvCxnSpPr>
          <p:nvPr/>
        </p:nvCxnSpPr>
        <p:spPr>
          <a:xfrm flipV="1">
            <a:off x="4695784" y="4421979"/>
            <a:ext cx="949332" cy="932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5" idx="0"/>
            <a:endCxn id="9" idx="2"/>
          </p:cNvCxnSpPr>
          <p:nvPr/>
        </p:nvCxnSpPr>
        <p:spPr>
          <a:xfrm flipH="1" flipV="1">
            <a:off x="3796414" y="4441447"/>
            <a:ext cx="899370" cy="913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9" idx="0"/>
            <a:endCxn id="15" idx="2"/>
          </p:cNvCxnSpPr>
          <p:nvPr/>
        </p:nvCxnSpPr>
        <p:spPr>
          <a:xfrm flipH="1" flipV="1">
            <a:off x="4695784" y="5724224"/>
            <a:ext cx="356508" cy="4342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7" idx="0"/>
            <a:endCxn id="15" idx="2"/>
          </p:cNvCxnSpPr>
          <p:nvPr/>
        </p:nvCxnSpPr>
        <p:spPr>
          <a:xfrm flipH="1" flipV="1">
            <a:off x="4695784" y="5724224"/>
            <a:ext cx="1381038" cy="4211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6" idx="0"/>
            <a:endCxn id="15" idx="2"/>
          </p:cNvCxnSpPr>
          <p:nvPr/>
        </p:nvCxnSpPr>
        <p:spPr>
          <a:xfrm flipV="1">
            <a:off x="4039196" y="5724224"/>
            <a:ext cx="656588" cy="437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0" idx="3"/>
            <a:endCxn id="9" idx="2"/>
          </p:cNvCxnSpPr>
          <p:nvPr/>
        </p:nvCxnSpPr>
        <p:spPr>
          <a:xfrm flipV="1">
            <a:off x="2414255" y="4441447"/>
            <a:ext cx="1382159" cy="1098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8" idx="0"/>
            <a:endCxn id="15" idx="2"/>
          </p:cNvCxnSpPr>
          <p:nvPr/>
        </p:nvCxnSpPr>
        <p:spPr>
          <a:xfrm flipV="1">
            <a:off x="2785436" y="5724224"/>
            <a:ext cx="1910348" cy="3854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8" idx="0"/>
            <a:endCxn id="20" idx="3"/>
          </p:cNvCxnSpPr>
          <p:nvPr/>
        </p:nvCxnSpPr>
        <p:spPr>
          <a:xfrm flipH="1" flipV="1">
            <a:off x="2414255" y="5539558"/>
            <a:ext cx="371181" cy="5700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2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011" y="868185"/>
            <a:ext cx="5169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Concept Mapping</a:t>
            </a:r>
            <a:r>
              <a:rPr lang="mr-IN" sz="2400" dirty="0"/>
              <a:t>……</a:t>
            </a:r>
            <a:r>
              <a:rPr lang="en-US" sz="2400" dirty="0"/>
              <a:t>create a sandwich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5639" y="4052647"/>
            <a:ext cx="1018954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Wrapper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0136" y="4072115"/>
            <a:ext cx="73255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Filling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170" y="1535485"/>
            <a:ext cx="7468661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What are the  parts of a sandwich?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How are they related?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What is the relative importance (essential, useful, luxury)?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2621" y="3602313"/>
            <a:ext cx="73740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Bread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2619" y="4256780"/>
            <a:ext cx="792630" cy="369332"/>
          </a:xfrm>
          <a:prstGeom prst="rect">
            <a:avLst/>
          </a:prstGeom>
          <a:solidFill>
            <a:srgbClr val="B9CDE5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Wraps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415" y="5170227"/>
            <a:ext cx="633507" cy="369332"/>
          </a:xfrm>
          <a:prstGeom prst="rect">
            <a:avLst/>
          </a:prstGeom>
          <a:solidFill>
            <a:srgbClr val="B9CDE5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Rolls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6058" y="3323745"/>
            <a:ext cx="68480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6998" y="3806504"/>
            <a:ext cx="86386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Cheese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6998" y="4337660"/>
            <a:ext cx="92946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Spreads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9194" y="5354892"/>
            <a:ext cx="131318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Condiments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1910" y="6161700"/>
            <a:ext cx="77457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Butter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2890" y="6158445"/>
            <a:ext cx="71880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Mayo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5210" y="6145327"/>
            <a:ext cx="98322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Mustard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14255" y="6109648"/>
            <a:ext cx="7423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Relish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86998" y="5354892"/>
            <a:ext cx="72725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Pickle</a:t>
            </a:r>
          </a:p>
        </p:txBody>
      </p:sp>
      <p:cxnSp>
        <p:nvCxnSpPr>
          <p:cNvPr id="22" name="Straight Connector 21"/>
          <p:cNvCxnSpPr>
            <a:stCxn id="9" idx="3"/>
            <a:endCxn id="4" idx="1"/>
          </p:cNvCxnSpPr>
          <p:nvPr/>
        </p:nvCxnSpPr>
        <p:spPr>
          <a:xfrm flipV="1">
            <a:off x="4162691" y="4237313"/>
            <a:ext cx="972948" cy="19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1"/>
            <a:endCxn id="4" idx="3"/>
          </p:cNvCxnSpPr>
          <p:nvPr/>
        </p:nvCxnSpPr>
        <p:spPr>
          <a:xfrm flipH="1">
            <a:off x="6154593" y="3786979"/>
            <a:ext cx="558028" cy="450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7" idx="1"/>
            <a:endCxn id="4" idx="3"/>
          </p:cNvCxnSpPr>
          <p:nvPr/>
        </p:nvCxnSpPr>
        <p:spPr>
          <a:xfrm flipH="1" flipV="1">
            <a:off x="6154593" y="4237313"/>
            <a:ext cx="558026" cy="204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1"/>
            <a:endCxn id="4" idx="3"/>
          </p:cNvCxnSpPr>
          <p:nvPr/>
        </p:nvCxnSpPr>
        <p:spPr>
          <a:xfrm flipH="1" flipV="1">
            <a:off x="6154593" y="4237313"/>
            <a:ext cx="622822" cy="1117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0" idx="3"/>
            <a:endCxn id="9" idx="1"/>
          </p:cNvCxnSpPr>
          <p:nvPr/>
        </p:nvCxnSpPr>
        <p:spPr>
          <a:xfrm>
            <a:off x="2550861" y="3508411"/>
            <a:ext cx="879275" cy="7483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3"/>
            <a:endCxn id="9" idx="1"/>
          </p:cNvCxnSpPr>
          <p:nvPr/>
        </p:nvCxnSpPr>
        <p:spPr>
          <a:xfrm>
            <a:off x="2550861" y="3991170"/>
            <a:ext cx="879275" cy="2656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2" idx="3"/>
            <a:endCxn id="9" idx="1"/>
          </p:cNvCxnSpPr>
          <p:nvPr/>
        </p:nvCxnSpPr>
        <p:spPr>
          <a:xfrm flipV="1">
            <a:off x="2616459" y="4256781"/>
            <a:ext cx="813677" cy="265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5" idx="0"/>
            <a:endCxn id="4" idx="2"/>
          </p:cNvCxnSpPr>
          <p:nvPr/>
        </p:nvCxnSpPr>
        <p:spPr>
          <a:xfrm flipV="1">
            <a:off x="4695784" y="4421979"/>
            <a:ext cx="949332" cy="932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5" idx="0"/>
            <a:endCxn id="9" idx="2"/>
          </p:cNvCxnSpPr>
          <p:nvPr/>
        </p:nvCxnSpPr>
        <p:spPr>
          <a:xfrm flipH="1" flipV="1">
            <a:off x="3796414" y="4441447"/>
            <a:ext cx="899370" cy="913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9" idx="0"/>
            <a:endCxn id="15" idx="2"/>
          </p:cNvCxnSpPr>
          <p:nvPr/>
        </p:nvCxnSpPr>
        <p:spPr>
          <a:xfrm flipH="1" flipV="1">
            <a:off x="4695784" y="5724224"/>
            <a:ext cx="356508" cy="4342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7" idx="0"/>
            <a:endCxn id="15" idx="2"/>
          </p:cNvCxnSpPr>
          <p:nvPr/>
        </p:nvCxnSpPr>
        <p:spPr>
          <a:xfrm flipH="1" flipV="1">
            <a:off x="4695784" y="5724224"/>
            <a:ext cx="1381038" cy="4211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6" idx="0"/>
            <a:endCxn id="15" idx="2"/>
          </p:cNvCxnSpPr>
          <p:nvPr/>
        </p:nvCxnSpPr>
        <p:spPr>
          <a:xfrm flipV="1">
            <a:off x="4039196" y="5724224"/>
            <a:ext cx="656588" cy="437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0" idx="3"/>
            <a:endCxn id="9" idx="2"/>
          </p:cNvCxnSpPr>
          <p:nvPr/>
        </p:nvCxnSpPr>
        <p:spPr>
          <a:xfrm flipV="1">
            <a:off x="2414255" y="4441447"/>
            <a:ext cx="1382159" cy="1098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8" idx="0"/>
            <a:endCxn id="15" idx="2"/>
          </p:cNvCxnSpPr>
          <p:nvPr/>
        </p:nvCxnSpPr>
        <p:spPr>
          <a:xfrm flipV="1">
            <a:off x="2785436" y="5724224"/>
            <a:ext cx="1910348" cy="3854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8" idx="0"/>
            <a:endCxn id="20" idx="3"/>
          </p:cNvCxnSpPr>
          <p:nvPr/>
        </p:nvCxnSpPr>
        <p:spPr>
          <a:xfrm flipH="1" flipV="1">
            <a:off x="2414255" y="5539558"/>
            <a:ext cx="371181" cy="5700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24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011" y="868185"/>
            <a:ext cx="5169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Concept Mapping</a:t>
            </a:r>
            <a:r>
              <a:rPr lang="mr-IN" sz="2400" dirty="0"/>
              <a:t>……</a:t>
            </a:r>
            <a:r>
              <a:rPr lang="en-US" sz="2400" dirty="0"/>
              <a:t>create a sandwich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5639" y="4052647"/>
            <a:ext cx="1018954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Wrapper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0136" y="4072115"/>
            <a:ext cx="73255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Filling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170" y="1535485"/>
            <a:ext cx="7468661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What are the  parts of a sandwich?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How are they related?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What is the relative importance (essential, useful, luxury)?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2621" y="3602313"/>
            <a:ext cx="73740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Bread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2619" y="4256780"/>
            <a:ext cx="792630" cy="369332"/>
          </a:xfrm>
          <a:prstGeom prst="rect">
            <a:avLst/>
          </a:prstGeom>
          <a:solidFill>
            <a:srgbClr val="B9CDE5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Wraps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415" y="5170227"/>
            <a:ext cx="633507" cy="369332"/>
          </a:xfrm>
          <a:prstGeom prst="rect">
            <a:avLst/>
          </a:prstGeom>
          <a:solidFill>
            <a:srgbClr val="B9CDE5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Rolls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6058" y="3323745"/>
            <a:ext cx="68480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6998" y="3806504"/>
            <a:ext cx="86386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Cheese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86998" y="4337660"/>
            <a:ext cx="92946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Spreads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9194" y="5354892"/>
            <a:ext cx="131318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Condiments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1910" y="6161700"/>
            <a:ext cx="77457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Butter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2890" y="6158445"/>
            <a:ext cx="71880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Mayo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5210" y="6145327"/>
            <a:ext cx="98322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Mustard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14255" y="6109648"/>
            <a:ext cx="74236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Relish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86998" y="5354892"/>
            <a:ext cx="72725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Pickle</a:t>
            </a:r>
          </a:p>
        </p:txBody>
      </p:sp>
      <p:cxnSp>
        <p:nvCxnSpPr>
          <p:cNvPr id="22" name="Straight Connector 21"/>
          <p:cNvCxnSpPr>
            <a:stCxn id="9" idx="3"/>
            <a:endCxn id="4" idx="1"/>
          </p:cNvCxnSpPr>
          <p:nvPr/>
        </p:nvCxnSpPr>
        <p:spPr>
          <a:xfrm flipV="1">
            <a:off x="4162691" y="4237313"/>
            <a:ext cx="972948" cy="19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1"/>
            <a:endCxn id="4" idx="3"/>
          </p:cNvCxnSpPr>
          <p:nvPr/>
        </p:nvCxnSpPr>
        <p:spPr>
          <a:xfrm flipH="1">
            <a:off x="6154593" y="3786979"/>
            <a:ext cx="558028" cy="450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7" idx="1"/>
            <a:endCxn id="4" idx="3"/>
          </p:cNvCxnSpPr>
          <p:nvPr/>
        </p:nvCxnSpPr>
        <p:spPr>
          <a:xfrm flipH="1" flipV="1">
            <a:off x="6154593" y="4237313"/>
            <a:ext cx="558026" cy="204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1"/>
            <a:endCxn id="4" idx="3"/>
          </p:cNvCxnSpPr>
          <p:nvPr/>
        </p:nvCxnSpPr>
        <p:spPr>
          <a:xfrm flipH="1" flipV="1">
            <a:off x="6154593" y="4237313"/>
            <a:ext cx="622822" cy="1117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0" idx="3"/>
            <a:endCxn id="9" idx="1"/>
          </p:cNvCxnSpPr>
          <p:nvPr/>
        </p:nvCxnSpPr>
        <p:spPr>
          <a:xfrm>
            <a:off x="2550861" y="3508411"/>
            <a:ext cx="879275" cy="7483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3"/>
            <a:endCxn id="9" idx="1"/>
          </p:cNvCxnSpPr>
          <p:nvPr/>
        </p:nvCxnSpPr>
        <p:spPr>
          <a:xfrm>
            <a:off x="2550861" y="3991170"/>
            <a:ext cx="879275" cy="2656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2" idx="3"/>
            <a:endCxn id="9" idx="1"/>
          </p:cNvCxnSpPr>
          <p:nvPr/>
        </p:nvCxnSpPr>
        <p:spPr>
          <a:xfrm flipV="1">
            <a:off x="2616459" y="4256781"/>
            <a:ext cx="813677" cy="265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5" idx="0"/>
            <a:endCxn id="4" idx="2"/>
          </p:cNvCxnSpPr>
          <p:nvPr/>
        </p:nvCxnSpPr>
        <p:spPr>
          <a:xfrm flipV="1">
            <a:off x="4695784" y="4421979"/>
            <a:ext cx="949332" cy="932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5" idx="0"/>
            <a:endCxn id="9" idx="2"/>
          </p:cNvCxnSpPr>
          <p:nvPr/>
        </p:nvCxnSpPr>
        <p:spPr>
          <a:xfrm flipH="1" flipV="1">
            <a:off x="3796414" y="4441447"/>
            <a:ext cx="899370" cy="913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9" idx="0"/>
            <a:endCxn id="15" idx="2"/>
          </p:cNvCxnSpPr>
          <p:nvPr/>
        </p:nvCxnSpPr>
        <p:spPr>
          <a:xfrm flipH="1" flipV="1">
            <a:off x="4695784" y="5724224"/>
            <a:ext cx="356508" cy="4342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7" idx="0"/>
            <a:endCxn id="15" idx="2"/>
          </p:cNvCxnSpPr>
          <p:nvPr/>
        </p:nvCxnSpPr>
        <p:spPr>
          <a:xfrm flipH="1" flipV="1">
            <a:off x="4695784" y="5724224"/>
            <a:ext cx="1381038" cy="4211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6" idx="0"/>
            <a:endCxn id="15" idx="2"/>
          </p:cNvCxnSpPr>
          <p:nvPr/>
        </p:nvCxnSpPr>
        <p:spPr>
          <a:xfrm flipV="1">
            <a:off x="4039196" y="5724224"/>
            <a:ext cx="656588" cy="4374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0" idx="3"/>
            <a:endCxn id="9" idx="2"/>
          </p:cNvCxnSpPr>
          <p:nvPr/>
        </p:nvCxnSpPr>
        <p:spPr>
          <a:xfrm flipV="1">
            <a:off x="2414255" y="4441447"/>
            <a:ext cx="1382159" cy="1098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8" idx="0"/>
            <a:endCxn id="15" idx="2"/>
          </p:cNvCxnSpPr>
          <p:nvPr/>
        </p:nvCxnSpPr>
        <p:spPr>
          <a:xfrm flipV="1">
            <a:off x="2785436" y="5724224"/>
            <a:ext cx="1910348" cy="3854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8" idx="0"/>
            <a:endCxn id="20" idx="3"/>
          </p:cNvCxnSpPr>
          <p:nvPr/>
        </p:nvCxnSpPr>
        <p:spPr>
          <a:xfrm flipH="1" flipV="1">
            <a:off x="2414255" y="5539558"/>
            <a:ext cx="371181" cy="5700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0489" y="2547620"/>
            <a:ext cx="5526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can you assume as prior knowledge?</a:t>
            </a:r>
          </a:p>
        </p:txBody>
      </p:sp>
    </p:spTree>
    <p:extLst>
      <p:ext uri="{BB962C8B-B14F-4D97-AF65-F5344CB8AC3E}">
        <p14:creationId xmlns:p14="http://schemas.microsoft.com/office/powerpoint/2010/main" val="172323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009" y="868185"/>
            <a:ext cx="529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Concept Mapping</a:t>
            </a:r>
            <a:r>
              <a:rPr lang="mr-IN" sz="2400" dirty="0"/>
              <a:t>……</a:t>
            </a:r>
            <a:r>
              <a:rPr lang="en-US" sz="2400" dirty="0"/>
              <a:t>A GSO Core Course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170" y="1535485"/>
            <a:ext cx="7468661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What are the key concepts/skills?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How are they related?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What is the relative importance (essential, useful, luxury)?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0489" y="2547620"/>
            <a:ext cx="5526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can you assume as prior knowledge?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7025" y="3219258"/>
            <a:ext cx="307427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Physical Oceanography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87025" y="3991278"/>
            <a:ext cx="322395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Chemical Oceanography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75537" y="3219258"/>
            <a:ext cx="3381304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Geological Oceanography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28561" y="3991278"/>
            <a:ext cx="327525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Biological Oceanography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4662916"/>
            <a:ext cx="91997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Get into your </a:t>
            </a:r>
            <a:r>
              <a:rPr lang="en-US" sz="2400" b="1" dirty="0" err="1"/>
              <a:t>subdisciplinary</a:t>
            </a:r>
            <a:r>
              <a:rPr lang="en-US" sz="2400" b="1" dirty="0"/>
              <a:t> group</a:t>
            </a:r>
          </a:p>
          <a:p>
            <a:r>
              <a:rPr lang="en-US" sz="2400" b="1" dirty="0"/>
              <a:t>Create a Concept Map of what is taught in your respective Core Course</a:t>
            </a:r>
          </a:p>
          <a:p>
            <a:r>
              <a:rPr lang="en-US" sz="2400" b="1" dirty="0"/>
              <a:t>ID relative importance and assumed prior knowledge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3BFF15-0BEF-9541-BEF6-CCF3C9AC64E0}"/>
              </a:ext>
            </a:extLst>
          </p:cNvPr>
          <p:cNvSpPr/>
          <p:nvPr/>
        </p:nvSpPr>
        <p:spPr>
          <a:xfrm>
            <a:off x="1657243" y="6149229"/>
            <a:ext cx="5592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What modifications would you make?</a:t>
            </a:r>
          </a:p>
        </p:txBody>
      </p:sp>
    </p:spTree>
    <p:extLst>
      <p:ext uri="{BB962C8B-B14F-4D97-AF65-F5344CB8AC3E}">
        <p14:creationId xmlns:p14="http://schemas.microsoft.com/office/powerpoint/2010/main" val="355667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0888" y="5274855"/>
            <a:ext cx="3017960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/>
              <a:t>drill &amp; rote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/>
              <a:t>repetitive practice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/>
              <a:t>not good for problem solving or creative thinking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097" y="5274855"/>
            <a:ext cx="3271204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/>
              <a:t>classifying information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/>
              <a:t>analogies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endParaRPr lang="en-US" dirty="0"/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/>
              <a:t>reorganization of experiences </a:t>
            </a:r>
            <a:r>
              <a:rPr lang="en-US" dirty="0" err="1"/>
              <a:t>vs</a:t>
            </a:r>
            <a:r>
              <a:rPr lang="en-US" dirty="0"/>
              <a:t> attaining new insights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6524" y="1047146"/>
            <a:ext cx="27192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Constructivism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2246808" y="1763337"/>
            <a:ext cx="3847054" cy="3316427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47853" y="1517044"/>
            <a:ext cx="3907288" cy="120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/>
              <a:t>research projects / case studies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/>
              <a:t>problem-based learning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endParaRPr lang="en-US" dirty="0"/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/>
              <a:t>outcomes are not always predictable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dirty="0"/>
              <a:t>construct own knowledge</a:t>
            </a:r>
          </a:p>
        </p:txBody>
      </p:sp>
      <p:sp>
        <p:nvSpPr>
          <p:cNvPr id="9" name="Rectangle 8"/>
          <p:cNvSpPr/>
          <p:nvPr/>
        </p:nvSpPr>
        <p:spPr>
          <a:xfrm>
            <a:off x="88851" y="4766602"/>
            <a:ext cx="21707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/>
              <a:t>Cognitivism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13212" y="4766602"/>
            <a:ext cx="23038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Behaviorism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" y="1"/>
            <a:ext cx="240898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Learning Theories</a:t>
            </a:r>
          </a:p>
        </p:txBody>
      </p:sp>
    </p:spTree>
    <p:extLst>
      <p:ext uri="{BB962C8B-B14F-4D97-AF65-F5344CB8AC3E}">
        <p14:creationId xmlns:p14="http://schemas.microsoft.com/office/powerpoint/2010/main" val="1346697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18056"/>
          <a:stretch/>
        </p:blipFill>
        <p:spPr>
          <a:xfrm>
            <a:off x="0" y="793750"/>
            <a:ext cx="9144000" cy="56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77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011" y="868185"/>
            <a:ext cx="1459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Strategies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671" y="1697791"/>
            <a:ext cx="286488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Learning Cycles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Just-in-Time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Flipped Classrooms</a:t>
            </a:r>
          </a:p>
        </p:txBody>
      </p:sp>
    </p:spTree>
    <p:extLst>
      <p:ext uri="{BB962C8B-B14F-4D97-AF65-F5344CB8AC3E}">
        <p14:creationId xmlns:p14="http://schemas.microsoft.com/office/powerpoint/2010/main" val="1341515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011" y="868185"/>
            <a:ext cx="298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Learning Cycle Models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658" y="1556057"/>
            <a:ext cx="1347708" cy="1581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u="sng" dirty="0"/>
              <a:t>FERA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Focus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Explore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Reflect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Apply</a:t>
            </a:r>
          </a:p>
        </p:txBody>
      </p:sp>
      <p:sp>
        <p:nvSpPr>
          <p:cNvPr id="3" name="Rectangle 2"/>
          <p:cNvSpPr/>
          <p:nvPr/>
        </p:nvSpPr>
        <p:spPr>
          <a:xfrm>
            <a:off x="552658" y="3758909"/>
            <a:ext cx="148186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u="sng" dirty="0"/>
              <a:t>5e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Engage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Explore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Explain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Elaborate Evaluate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7911" y="1291763"/>
            <a:ext cx="3608680" cy="1581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/>
              <a:t>Focus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initial engagement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motivation to study topic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goals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107911" y="2828204"/>
            <a:ext cx="2172390" cy="1286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/>
              <a:t>Explore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lectures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activities/labs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discussions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07911" y="4223378"/>
            <a:ext cx="3634328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/>
              <a:t>Reflect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summarize key points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make meaning of Explore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07911" y="5360942"/>
            <a:ext cx="4570482" cy="1286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/>
              <a:t>Apply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apply to new situation (What if?)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implications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2400" dirty="0"/>
              <a:t>do the students get it?</a:t>
            </a:r>
          </a:p>
        </p:txBody>
      </p:sp>
    </p:spTree>
    <p:extLst>
      <p:ext uri="{BB962C8B-B14F-4D97-AF65-F5344CB8AC3E}">
        <p14:creationId xmlns:p14="http://schemas.microsoft.com/office/powerpoint/2010/main" val="109796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011" y="637353"/>
            <a:ext cx="4551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Learning Cycle Models - scalability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011" y="1102846"/>
            <a:ext cx="5160387" cy="1581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For a Concept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Focus:	Radioactive Dating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Explore:	Parent/Daughter Exploration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Reflect:	What did you learn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Apply:	What if stuff “leaks” 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1009" y="2706681"/>
            <a:ext cx="5545108" cy="2172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For a Class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Focus:	Biogenic Sediment Distributions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Explore:	Ocean Circulation (</a:t>
            </a:r>
            <a:r>
              <a:rPr lang="en-US" sz="2400" dirty="0" err="1"/>
              <a:t>upwellings</a:t>
            </a:r>
            <a:r>
              <a:rPr lang="en-US" sz="2400" dirty="0"/>
              <a:t>)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Explore:	Primary Productivity (nutrients)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Explore:	Ocean Chemistry (CCD)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Reflect:	What patterns do we see?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Apply:	Future or past considerations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009" y="5072377"/>
            <a:ext cx="7019870" cy="1581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For a Course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Focus:	Can Narrow River can support aquaculture?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Explore:	Collect &amp; analyze relevant data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Reflect:	Review data and site selection criteria</a:t>
            </a:r>
          </a:p>
          <a:p>
            <a:pPr marL="342900" indent="-342900">
              <a:lnSpc>
                <a:spcPct val="80000"/>
              </a:lnSpc>
              <a:buFontTx/>
              <a:buChar char="-"/>
            </a:pPr>
            <a:r>
              <a:rPr lang="en-US" sz="2400" dirty="0"/>
              <a:t>Apply:	What if storm or dredging occurs.</a:t>
            </a:r>
          </a:p>
        </p:txBody>
      </p:sp>
    </p:spTree>
    <p:extLst>
      <p:ext uri="{BB962C8B-B14F-4D97-AF65-F5344CB8AC3E}">
        <p14:creationId xmlns:p14="http://schemas.microsoft.com/office/powerpoint/2010/main" val="699055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009" y="868185"/>
            <a:ext cx="2643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Just-in-Time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524904" y="1817082"/>
            <a:ext cx="83517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Pre-Class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Students complete reading or other preparatory work &amp; assignments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Teacher reviews pre-class assignments, and adjusts lecture</a:t>
            </a:r>
          </a:p>
          <a:p>
            <a:endParaRPr lang="en-US" sz="2000" dirty="0"/>
          </a:p>
          <a:p>
            <a:r>
              <a:rPr lang="en-US" sz="2000" dirty="0"/>
              <a:t>During Class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Teacher references pre-class assignments during class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Students engage in discussion of the material with the teacher and students</a:t>
            </a:r>
          </a:p>
          <a:p>
            <a:endParaRPr lang="en-US" sz="2000" dirty="0"/>
          </a:p>
          <a:p>
            <a:r>
              <a:rPr lang="en-US" sz="2000" dirty="0"/>
              <a:t>Post Class</a:t>
            </a:r>
          </a:p>
          <a:p>
            <a:r>
              <a:rPr lang="en-US" sz="2000" dirty="0"/>
              <a:t>- Teacher creates/adjusts next pre-class assignment to best meet students' needs in light of progress made during class.</a:t>
            </a:r>
          </a:p>
        </p:txBody>
      </p:sp>
    </p:spTree>
    <p:extLst>
      <p:ext uri="{BB962C8B-B14F-4D97-AF65-F5344CB8AC3E}">
        <p14:creationId xmlns:p14="http://schemas.microsoft.com/office/powerpoint/2010/main" val="392390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009" y="868185"/>
            <a:ext cx="2643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Just-in-Time Model</a:t>
            </a:r>
          </a:p>
        </p:txBody>
      </p:sp>
      <p:pic>
        <p:nvPicPr>
          <p:cNvPr id="7" name="Picture 6" descr="Screen Shot 2019-03-26 at 9.12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63" y="624378"/>
            <a:ext cx="5823741" cy="62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33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009" y="868185"/>
            <a:ext cx="2523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Flipped Classroom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9" y="3344776"/>
            <a:ext cx="6096000" cy="3593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0807"/>
            <a:ext cx="9144000" cy="2160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7895" y="3942608"/>
            <a:ext cx="1877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Pro’s &amp; Con’s</a:t>
            </a:r>
          </a:p>
        </p:txBody>
      </p:sp>
    </p:spTree>
    <p:extLst>
      <p:ext uri="{BB962C8B-B14F-4D97-AF65-F5344CB8AC3E}">
        <p14:creationId xmlns:p14="http://schemas.microsoft.com/office/powerpoint/2010/main" val="3577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009" y="637353"/>
            <a:ext cx="4519186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Learning Cycle Models </a:t>
            </a:r>
            <a:r>
              <a:rPr lang="mr-IN" sz="2400" dirty="0"/>
              <a:t>–</a:t>
            </a:r>
            <a:r>
              <a:rPr lang="en-US" sz="2400" dirty="0"/>
              <a:t> scalability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Hybrid Models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9392" y="2062315"/>
            <a:ext cx="1139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Focus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2251" y="2062315"/>
            <a:ext cx="14362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Explore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2066" y="2062315"/>
            <a:ext cx="13440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Reflect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79711" y="2062315"/>
            <a:ext cx="11332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Apply</a:t>
            </a:r>
          </a:p>
        </p:txBody>
      </p:sp>
      <p:sp>
        <p:nvSpPr>
          <p:cNvPr id="3" name="Rectangle 2"/>
          <p:cNvSpPr/>
          <p:nvPr/>
        </p:nvSpPr>
        <p:spPr>
          <a:xfrm>
            <a:off x="881199" y="2730935"/>
            <a:ext cx="1933956" cy="4105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10364" y="2730935"/>
            <a:ext cx="1933956" cy="4105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39529" y="2730935"/>
            <a:ext cx="1933956" cy="4105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68693" y="2730935"/>
            <a:ext cx="1933956" cy="4105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71952" y="3278364"/>
            <a:ext cx="318742" cy="2397563"/>
            <a:chOff x="725731" y="3278364"/>
            <a:chExt cx="318742" cy="2397562"/>
          </a:xfrm>
        </p:grpSpPr>
        <p:sp>
          <p:nvSpPr>
            <p:cNvPr id="5" name="TextBox 4"/>
            <p:cNvSpPr txBox="1"/>
            <p:nvPr/>
          </p:nvSpPr>
          <p:spPr>
            <a:xfrm>
              <a:off x="726244" y="32783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5731" y="44755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64356" y="3278366"/>
            <a:ext cx="318229" cy="2409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F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E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R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48648" y="3278366"/>
            <a:ext cx="318229" cy="2409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F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E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R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56245" y="3278364"/>
            <a:ext cx="318229" cy="2397563"/>
            <a:chOff x="1629737" y="3430764"/>
            <a:chExt cx="318229" cy="2397562"/>
          </a:xfrm>
        </p:grpSpPr>
        <p:sp>
          <p:nvSpPr>
            <p:cNvPr id="24" name="TextBox 23"/>
            <p:cNvSpPr txBox="1"/>
            <p:nvPr/>
          </p:nvSpPr>
          <p:spPr>
            <a:xfrm>
              <a:off x="1630250" y="3430764"/>
              <a:ext cx="300082" cy="1200329"/>
            </a:xfrm>
            <a:prstGeom prst="rect">
              <a:avLst/>
            </a:prstGeom>
            <a:solidFill>
              <a:srgbClr val="FDEADA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J</a:t>
              </a:r>
            </a:p>
            <a:p>
              <a:pPr algn="ctr"/>
              <a:r>
                <a:rPr lang="en-US" dirty="0" err="1"/>
                <a:t>i</a:t>
              </a:r>
              <a:endParaRPr lang="en-US" dirty="0"/>
            </a:p>
            <a:p>
              <a:pPr algn="ctr"/>
              <a:r>
                <a:rPr lang="en-US" dirty="0"/>
                <a:t>T</a:t>
              </a:r>
            </a:p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29737" y="46279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23479" y="3278364"/>
            <a:ext cx="318742" cy="2397563"/>
            <a:chOff x="725731" y="3278364"/>
            <a:chExt cx="318742" cy="2397562"/>
          </a:xfrm>
        </p:grpSpPr>
        <p:sp>
          <p:nvSpPr>
            <p:cNvPr id="28" name="TextBox 27"/>
            <p:cNvSpPr txBox="1"/>
            <p:nvPr/>
          </p:nvSpPr>
          <p:spPr>
            <a:xfrm>
              <a:off x="726244" y="32783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5731" y="44755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515881" y="3278366"/>
            <a:ext cx="300082" cy="24098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J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 err="1"/>
              <a:t>i</a:t>
            </a:r>
            <a:endParaRPr lang="en-US" dirty="0"/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T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07331" y="3278366"/>
            <a:ext cx="303914" cy="2409891"/>
          </a:xfrm>
          <a:prstGeom prst="rect">
            <a:avLst/>
          </a:prstGeom>
          <a:solidFill>
            <a:srgbClr val="EBF1DE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F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L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I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P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007770" y="3278364"/>
            <a:ext cx="318742" cy="2397563"/>
            <a:chOff x="1629737" y="3430764"/>
            <a:chExt cx="318742" cy="2397562"/>
          </a:xfrm>
        </p:grpSpPr>
        <p:sp>
          <p:nvSpPr>
            <p:cNvPr id="35" name="TextBox 34"/>
            <p:cNvSpPr txBox="1"/>
            <p:nvPr/>
          </p:nvSpPr>
          <p:spPr>
            <a:xfrm>
              <a:off x="1630250" y="34307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29737" y="46279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15853" y="3278364"/>
            <a:ext cx="318742" cy="2397563"/>
            <a:chOff x="725731" y="3278364"/>
            <a:chExt cx="318742" cy="2397562"/>
          </a:xfrm>
        </p:grpSpPr>
        <p:sp>
          <p:nvSpPr>
            <p:cNvPr id="38" name="TextBox 37"/>
            <p:cNvSpPr txBox="1"/>
            <p:nvPr/>
          </p:nvSpPr>
          <p:spPr>
            <a:xfrm>
              <a:off x="726244" y="32783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5731" y="44755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508257" y="3278366"/>
            <a:ext cx="318229" cy="2409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F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E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R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92549" y="3278366"/>
            <a:ext cx="318229" cy="2409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F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E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R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A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000146" y="3278364"/>
            <a:ext cx="318229" cy="2397563"/>
            <a:chOff x="1629737" y="3430764"/>
            <a:chExt cx="318229" cy="2397562"/>
          </a:xfrm>
        </p:grpSpPr>
        <p:sp>
          <p:nvSpPr>
            <p:cNvPr id="43" name="TextBox 42"/>
            <p:cNvSpPr txBox="1"/>
            <p:nvPr/>
          </p:nvSpPr>
          <p:spPr>
            <a:xfrm>
              <a:off x="1637407" y="3430764"/>
              <a:ext cx="303914" cy="1200329"/>
            </a:xfrm>
            <a:prstGeom prst="rect">
              <a:avLst/>
            </a:prstGeom>
            <a:solidFill>
              <a:srgbClr val="EBF1DE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L</a:t>
              </a:r>
            </a:p>
            <a:p>
              <a:pPr algn="ctr"/>
              <a:r>
                <a:rPr lang="en-US" dirty="0"/>
                <a:t>I</a:t>
              </a:r>
            </a:p>
            <a:p>
              <a:pPr algn="ctr"/>
              <a:r>
                <a:rPr lang="en-US" dirty="0"/>
                <a:t>P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29737" y="46279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107726" y="3278364"/>
            <a:ext cx="318742" cy="2397563"/>
            <a:chOff x="725731" y="3278364"/>
            <a:chExt cx="318742" cy="2397562"/>
          </a:xfrm>
        </p:grpSpPr>
        <p:sp>
          <p:nvSpPr>
            <p:cNvPr id="46" name="TextBox 45"/>
            <p:cNvSpPr txBox="1"/>
            <p:nvPr/>
          </p:nvSpPr>
          <p:spPr>
            <a:xfrm>
              <a:off x="726244" y="32783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25731" y="44755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607285" y="3278366"/>
            <a:ext cx="303914" cy="24098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F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L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I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P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584422" y="3278366"/>
            <a:ext cx="318229" cy="2409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F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E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R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A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092017" y="3278364"/>
            <a:ext cx="318742" cy="2397563"/>
            <a:chOff x="1629737" y="3430764"/>
            <a:chExt cx="318742" cy="2397562"/>
          </a:xfrm>
        </p:grpSpPr>
        <p:sp>
          <p:nvSpPr>
            <p:cNvPr id="51" name="TextBox 50"/>
            <p:cNvSpPr txBox="1"/>
            <p:nvPr/>
          </p:nvSpPr>
          <p:spPr>
            <a:xfrm>
              <a:off x="1630250" y="3430764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29737" y="4627997"/>
              <a:ext cx="318229" cy="120032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</a:t>
              </a:r>
            </a:p>
            <a:p>
              <a:pPr algn="ctr"/>
              <a:r>
                <a:rPr lang="en-US" dirty="0"/>
                <a:t>E</a:t>
              </a:r>
            </a:p>
            <a:p>
              <a:pPr algn="ctr"/>
              <a:r>
                <a:rPr lang="en-US" dirty="0"/>
                <a:t>R</a:t>
              </a:r>
            </a:p>
            <a:p>
              <a:pPr algn="ctr"/>
              <a:r>
                <a:rPr lang="en-US" dirty="0"/>
                <a:t>A</a:t>
              </a:r>
            </a:p>
          </p:txBody>
        </p:sp>
      </p:grpSp>
      <p:sp>
        <p:nvSpPr>
          <p:cNvPr id="9" name="Right Arrow 8"/>
          <p:cNvSpPr/>
          <p:nvPr/>
        </p:nvSpPr>
        <p:spPr>
          <a:xfrm>
            <a:off x="881199" y="1205091"/>
            <a:ext cx="8021450" cy="8572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237460" y="1358333"/>
            <a:ext cx="106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Course</a:t>
            </a:r>
          </a:p>
        </p:txBody>
      </p:sp>
      <p:sp>
        <p:nvSpPr>
          <p:cNvPr id="53" name="Right Arrow 52"/>
          <p:cNvSpPr/>
          <p:nvPr/>
        </p:nvSpPr>
        <p:spPr>
          <a:xfrm rot="5400000">
            <a:off x="-760474" y="4169049"/>
            <a:ext cx="2397563" cy="6161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 rot="5400000">
            <a:off x="27981" y="4141200"/>
            <a:ext cx="820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3025384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9144000" cy="5384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730" y="-27037"/>
            <a:ext cx="3579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Instructional 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9088" y="13951"/>
            <a:ext cx="314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Build a Course…..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18056"/>
          <a:stretch/>
        </p:blipFill>
        <p:spPr>
          <a:xfrm>
            <a:off x="0" y="803595"/>
            <a:ext cx="9144000" cy="56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38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073" y="872284"/>
            <a:ext cx="8656637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was the </a:t>
            </a:r>
            <a:r>
              <a:rPr lang="en-US" sz="2400" b="1" dirty="0"/>
              <a:t>most</a:t>
            </a:r>
            <a:r>
              <a:rPr lang="en-US" sz="2400" dirty="0"/>
              <a:t> memorable/favorite course you have ever had?</a:t>
            </a:r>
          </a:p>
          <a:p>
            <a:r>
              <a:rPr lang="en-US" sz="2400" dirty="0"/>
              <a:t>	- Why?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What was the </a:t>
            </a:r>
            <a:r>
              <a:rPr lang="en-US" sz="2400" b="1" dirty="0"/>
              <a:t>least</a:t>
            </a:r>
            <a:r>
              <a:rPr lang="en-US" sz="2400" dirty="0"/>
              <a:t> memorable/favorite course you have ever had?</a:t>
            </a:r>
          </a:p>
          <a:p>
            <a:r>
              <a:rPr lang="en-US" sz="2400" dirty="0"/>
              <a:t>	- Why?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6620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"/>
            <a:ext cx="205837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Learning Styles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039" y="940432"/>
            <a:ext cx="6032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vark-learn.com</a:t>
            </a:r>
            <a:r>
              <a:rPr lang="en-US" sz="2400" dirty="0"/>
              <a:t>/the-</a:t>
            </a:r>
            <a:r>
              <a:rPr lang="en-US" sz="2400" dirty="0" err="1"/>
              <a:t>vark</a:t>
            </a:r>
            <a:r>
              <a:rPr lang="en-US" sz="2400" dirty="0"/>
              <a:t>-questionnaire/</a:t>
            </a:r>
          </a:p>
        </p:txBody>
      </p:sp>
      <p:pic>
        <p:nvPicPr>
          <p:cNvPr id="12" name="Picture 11" descr="Screen Shot 2019-03-11 at 1.2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74" y="2096002"/>
            <a:ext cx="6312682" cy="433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13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1400" y="3662064"/>
            <a:ext cx="697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cdebi.gso.uri.edu</a:t>
            </a:r>
            <a:r>
              <a:rPr lang="en-US" sz="2400" dirty="0"/>
              <a:t>/workshops/March_2021.pptx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433"/>
            <a:ext cx="9144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91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1241" y="754758"/>
            <a:ext cx="11314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VARK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"/>
            <a:ext cx="205837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Learning Styles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976" y="1427359"/>
            <a:ext cx="87795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/>
              <a:t>V</a:t>
            </a:r>
            <a:r>
              <a:rPr lang="en-US" sz="2400" dirty="0"/>
              <a:t>isual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- depiction of information in maps, graphs, labeled diagrams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- NOT pictures, videos or </a:t>
            </a:r>
            <a:r>
              <a:rPr lang="en-US" sz="2400" dirty="0" err="1"/>
              <a:t>powerpoint</a:t>
            </a:r>
            <a:endParaRPr lang="en-US" sz="2400" dirty="0"/>
          </a:p>
          <a:p>
            <a:pPr marL="342900" indent="-342900">
              <a:lnSpc>
                <a:spcPct val="80000"/>
              </a:lnSpc>
              <a:buFontTx/>
              <a:buChar char="-"/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b="1" dirty="0"/>
              <a:t>A</a:t>
            </a:r>
            <a:r>
              <a:rPr lang="en-US" sz="2400" dirty="0"/>
              <a:t>ural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- preference for information that is heard or spoken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- lectures, group discussion, radio, email, speaking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b="1" dirty="0"/>
              <a:t>R</a:t>
            </a:r>
            <a:r>
              <a:rPr lang="en-US" sz="2400" dirty="0"/>
              <a:t>ead/Write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- preference is for information displayed as words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- text-based input and output - manuals, reports, essays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b="1" dirty="0"/>
              <a:t>K</a:t>
            </a:r>
            <a:r>
              <a:rPr lang="en-US" sz="2400" dirty="0"/>
              <a:t>inesthetic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- preference for experience and practice (simulated or real).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- demonstrations, simulations, videos and movies of </a:t>
            </a:r>
            <a:r>
              <a:rPr lang="en-US" sz="2400" i="1" dirty="0"/>
              <a:t>"real"</a:t>
            </a:r>
            <a:r>
              <a:rPr lang="en-US" sz="2400" dirty="0"/>
              <a:t> things, 		as well as case studies, practice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04113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"/>
            <a:ext cx="205837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Learning Styles</a:t>
            </a:r>
          </a:p>
        </p:txBody>
      </p:sp>
      <p:pic>
        <p:nvPicPr>
          <p:cNvPr id="2" name="OCG540_multi_trace_primer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701" y="562821"/>
            <a:ext cx="8393572" cy="62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1849" y="5010100"/>
            <a:ext cx="1144063" cy="40011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Learner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0133" y="2631660"/>
            <a:ext cx="118749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Teacher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6400" y="3690515"/>
            <a:ext cx="2854960" cy="695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Mode of Instruction</a:t>
            </a:r>
          </a:p>
          <a:p>
            <a:pPr algn="ctr">
              <a:lnSpc>
                <a:spcPct val="80000"/>
              </a:lnSpc>
            </a:pPr>
            <a:r>
              <a:rPr lang="en-US" sz="2400" dirty="0"/>
              <a:t>- didactic/structured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0616" y="4862369"/>
            <a:ext cx="1572065" cy="69557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/>
              <a:t>Knowledge</a:t>
            </a:r>
          </a:p>
          <a:p>
            <a:pPr algn="ctr">
              <a:lnSpc>
                <a:spcPct val="80000"/>
              </a:lnSpc>
            </a:pPr>
            <a:r>
              <a:rPr lang="en-US" sz="2400" dirty="0"/>
              <a:t>Skills</a:t>
            </a:r>
          </a:p>
        </p:txBody>
      </p:sp>
      <p:cxnSp>
        <p:nvCxnSpPr>
          <p:cNvPr id="12" name="Straight Arrow Connector 11"/>
          <p:cNvCxnSpPr>
            <a:stCxn id="3" idx="3"/>
            <a:endCxn id="10" idx="1"/>
          </p:cNvCxnSpPr>
          <p:nvPr/>
        </p:nvCxnSpPr>
        <p:spPr>
          <a:xfrm>
            <a:off x="4945912" y="5210155"/>
            <a:ext cx="1824704" cy="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  <a:endCxn id="9" idx="0"/>
          </p:cNvCxnSpPr>
          <p:nvPr/>
        </p:nvCxnSpPr>
        <p:spPr>
          <a:xfrm flipH="1">
            <a:off x="4373880" y="3031770"/>
            <a:ext cx="1" cy="6587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  <a:endCxn id="3" idx="0"/>
          </p:cNvCxnSpPr>
          <p:nvPr/>
        </p:nvCxnSpPr>
        <p:spPr>
          <a:xfrm>
            <a:off x="4373880" y="4386090"/>
            <a:ext cx="1" cy="6240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2598" y="936722"/>
            <a:ext cx="90249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Study of how knowledge and skills are exchanged in an educational context, and it considers the interactions that take place during learning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5234" y="1937250"/>
            <a:ext cx="4801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What are the components of pedagogy?</a:t>
            </a:r>
          </a:p>
        </p:txBody>
      </p:sp>
    </p:spTree>
    <p:extLst>
      <p:ext uri="{BB962C8B-B14F-4D97-AF65-F5344CB8AC3E}">
        <p14:creationId xmlns:p14="http://schemas.microsoft.com/office/powerpoint/2010/main" val="339944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93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5108" y="720482"/>
            <a:ext cx="326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Levels of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31009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th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54794" r="39493" b="7605"/>
          <a:stretch/>
        </p:blipFill>
        <p:spPr>
          <a:xfrm>
            <a:off x="-25921" y="461666"/>
            <a:ext cx="5360059" cy="5819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"/>
            <a:ext cx="140294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98933" y="1517195"/>
            <a:ext cx="27504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3) ID 5 features on Seafloor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8933" y="189283"/>
            <a:ext cx="386170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1) Which seafloor features exhibit active volcanism?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98933" y="2623507"/>
            <a:ext cx="3511816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5) Is there a trend you observe in the Hawaii chain?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98935" y="853239"/>
            <a:ext cx="405608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2) Where do you think the seafloor is oldest?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98933" y="1959551"/>
            <a:ext cx="364140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4) How can you explain pattern of the Hawaii chain?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98933" y="3287463"/>
            <a:ext cx="376612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6) Is there corroborating evidence of your Hawaii chain explanation?</a:t>
            </a:r>
          </a:p>
        </p:txBody>
      </p:sp>
    </p:spTree>
    <p:extLst>
      <p:ext uri="{BB962C8B-B14F-4D97-AF65-F5344CB8AC3E}">
        <p14:creationId xmlns:p14="http://schemas.microsoft.com/office/powerpoint/2010/main" val="465068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2500</TotalTime>
  <Words>2214</Words>
  <Application>Microsoft Macintosh PowerPoint</Application>
  <PresentationFormat>On-screen Show (4:3)</PresentationFormat>
  <Paragraphs>765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Robert Pockalny</cp:lastModifiedBy>
  <cp:revision>60</cp:revision>
  <cp:lastPrinted>2021-07-15T13:28:02Z</cp:lastPrinted>
  <dcterms:created xsi:type="dcterms:W3CDTF">2019-03-07T14:59:13Z</dcterms:created>
  <dcterms:modified xsi:type="dcterms:W3CDTF">2021-07-15T13:28:27Z</dcterms:modified>
</cp:coreProperties>
</file>